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2" r:id="rId4"/>
    <p:sldId id="263" r:id="rId5"/>
    <p:sldId id="265" r:id="rId6"/>
    <p:sldId id="264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EA008-82DD-4DE9-8E33-4EFB8D869763}" v="66" dt="2024-06-17T18:43:59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94"/>
  </p:normalViewPr>
  <p:slideViewPr>
    <p:cSldViewPr snapToGrid="0" snapToObjects="1">
      <p:cViewPr varScale="1">
        <p:scale>
          <a:sx n="75" d="100"/>
          <a:sy n="75" d="100"/>
        </p:scale>
        <p:origin x="306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3" d="100"/>
          <a:sy n="163" d="100"/>
        </p:scale>
        <p:origin x="45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84E1E-E540-AC43-BC13-F90D553055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41BA6-039E-8F4D-B7F7-3C8E20B40A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38C9C-4B69-864E-9EEE-DFA43CC144D2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69921-4617-FB4C-9847-172FF83023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0DCBB-D829-754E-9E76-36A9E3643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47A92-5E9C-F94E-8B11-4D34C67AD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21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9A61E-B1D6-C34D-A321-B3E90F6DE630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3E603-0EE4-3042-9661-047EB577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4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3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6D658-C8DE-3B71-73BC-D34C9869A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BE5CCF-4EF8-2D45-0A95-9B97CA4501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9EB578-0926-8130-1F24-667417AC7F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B1BA0-324D-0E09-FFF5-972BC0A2AD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8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294DD-97B2-9302-8706-17BF1B5FC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C55668-D29A-B95A-536E-AE92DE155A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42D508-6F66-9A2F-2D5A-0205B3756E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DFDF4-4789-8CBE-D167-2E58C92C5E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21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7C6D3-6A11-2E5C-CAD9-396132DC9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F81486-8906-DEFE-FED3-CF0F3CE369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EA9DE2-6D53-2826-F406-ADC76F8CF3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0C5A3-1919-AE4E-B672-518943B348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9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65D7B-B7C7-EEE5-81C3-0858989F5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CA537B-9819-3FBA-4233-FE37E34CD9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A4A36A-DA11-F09C-7E57-9521069766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48A98-6E47-B411-4B50-F99220E38C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56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6703-D0F7-E745-A687-AC990D0C46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34056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6FFF2-58E4-794E-892D-6FF45321C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139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7C03E-EF71-2C40-9E45-BF08314E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5991633"/>
            <a:ext cx="2587831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7CA613-45CE-304E-89CD-A7CD3E387F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674805" y="4461832"/>
            <a:ext cx="2842389" cy="189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ED37-4F17-3341-80DD-6302FD9C03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6E732-1F86-874D-B35F-F0D15E08E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3372-CC48-6246-83C0-B536F3DC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5CF31-8755-3E42-B89A-9D67D96D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35332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C8D6-6BCB-BD4B-B6E0-92A778004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099C-8353-F44E-8406-26AC07974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437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8CC49-08EF-8048-B6B2-BC247008F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437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CBEF1-4544-884E-86EB-53741390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7F880-2CCE-9044-8CE8-A7CF47CE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88771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3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9A27-C210-CF48-97F8-943B5EBAC6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EC86A-0D15-764F-AA81-41016E20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33FAA-B5EA-C54D-A18B-17F16CA5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5974"/>
            <a:ext cx="2670958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2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onclus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4E78-1993-A540-9F01-A28635FB4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396917"/>
            <a:ext cx="10515600" cy="1186267"/>
          </a:xfrm>
        </p:spPr>
        <p:txBody>
          <a:bodyPr anchor="t">
            <a:normAutofit/>
          </a:bodyPr>
          <a:lstStyle>
            <a:lvl1pPr algn="ctr">
              <a:defRPr sz="360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 for Your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1F37B-372F-0146-A20D-449355B2540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867949"/>
            <a:ext cx="5493794" cy="1500187"/>
          </a:xfrm>
        </p:spPr>
        <p:txBody>
          <a:bodyPr anchor="b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Name:</a:t>
            </a:r>
          </a:p>
          <a:p>
            <a:pPr lvl="0"/>
            <a:r>
              <a:rPr lang="en-US" dirty="0"/>
              <a:t>Title:</a:t>
            </a:r>
          </a:p>
          <a:p>
            <a:pPr lvl="0"/>
            <a:r>
              <a:rPr lang="en-US" dirty="0"/>
              <a:t>Email: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F9AC280-2351-6C45-82F9-60D04CD015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56810" y="5337313"/>
            <a:ext cx="4916491" cy="101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7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4E78-1993-A540-9F01-A28635FB4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835866"/>
            <a:ext cx="10515600" cy="1186267"/>
          </a:xfrm>
        </p:spPr>
        <p:txBody>
          <a:bodyPr anchor="t">
            <a:normAutofit/>
          </a:bodyPr>
          <a:lstStyle>
            <a:lvl1pPr algn="ctr">
              <a:defRPr sz="360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Break</a:t>
            </a:r>
          </a:p>
        </p:txBody>
      </p:sp>
    </p:spTree>
    <p:extLst>
      <p:ext uri="{BB962C8B-B14F-4D97-AF65-F5344CB8AC3E}">
        <p14:creationId xmlns:p14="http://schemas.microsoft.com/office/powerpoint/2010/main" val="26135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BC199-4655-F541-83EE-721E1D086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45D78-BC86-6C4A-8173-07BC8BF4F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9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9E362-4DC4-BA42-AD46-DCFCBF72C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00432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AB465-CD1B-7A41-8A74-7F4A07B23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0043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9AFF7-6653-6A4D-A979-64D2F5BECA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3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  <p:sldLayoutId id="2147483659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9F61-B891-3944-9E22-503B0C38A7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Smart-Pack-for-Advanced-Research-and-Control (SPARC)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FB2FF-1748-1752-C51A-ED679CCD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1</a:t>
            </a:fld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DB81217-8B12-0755-C0D5-2A338620CB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0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FBAD-F450-1448-A36A-72F6AB77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Develop a Modular, Sensor-Rich Battery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C7E89-62C2-B143-BEBA-CA6D34981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32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Supports Next-Generation Energy Storage</a:t>
            </a:r>
          </a:p>
          <a:p>
            <a:pPr lvl="1"/>
            <a:r>
              <a:rPr lang="en-US" dirty="0"/>
              <a:t>Enables research on distributed energy systems and high-performance battery management</a:t>
            </a:r>
          </a:p>
          <a:p>
            <a:pPr lvl="1"/>
            <a:r>
              <a:rPr lang="en-US" dirty="0"/>
              <a:t>Facilitates scalability for a wide range of power applications</a:t>
            </a:r>
          </a:p>
          <a:p>
            <a:r>
              <a:rPr lang="en-US" dirty="0"/>
              <a:t>Enhances Digital Twin Development</a:t>
            </a:r>
          </a:p>
          <a:p>
            <a:pPr lvl="1"/>
            <a:r>
              <a:rPr lang="en-US" dirty="0"/>
              <a:t>Real-time, high-fidelity data streams enable dynamic model validation and predictive analytics</a:t>
            </a:r>
          </a:p>
          <a:p>
            <a:pPr lvl="1"/>
            <a:r>
              <a:rPr lang="en-US" dirty="0"/>
              <a:t>Integrated sensors allow continuous updates to electrochemical, thermal, and mechanical models</a:t>
            </a:r>
          </a:p>
          <a:p>
            <a:r>
              <a:rPr lang="en-US" dirty="0"/>
              <a:t>Enables Flexible and Configurable Testing</a:t>
            </a:r>
          </a:p>
          <a:p>
            <a:pPr lvl="1"/>
            <a:r>
              <a:rPr lang="en-US" dirty="0"/>
              <a:t>Modular 42V (10S1P) design allows for series/parallel stacking to replicate different battery pack architectures</a:t>
            </a:r>
          </a:p>
          <a:p>
            <a:pPr lvl="1"/>
            <a:r>
              <a:rPr lang="en-US" dirty="0"/>
              <a:t>Supports multiple cell sizes and chemistries (e.g., 18650, 21700, NMC, LFP) for diverse application </a:t>
            </a:r>
            <a:r>
              <a:rPr lang="en-US" dirty="0" err="1"/>
              <a:t>studiesImproves</a:t>
            </a:r>
            <a:r>
              <a:rPr lang="en-US" dirty="0"/>
              <a:t> </a:t>
            </a:r>
          </a:p>
          <a:p>
            <a:r>
              <a:rPr lang="en-US" dirty="0"/>
              <a:t>Advanced Battery Control and Monitoring</a:t>
            </a:r>
          </a:p>
          <a:p>
            <a:pPr lvl="1"/>
            <a:r>
              <a:rPr lang="en-US" dirty="0"/>
              <a:t>High-resolution BMS with </a:t>
            </a:r>
            <a:r>
              <a:rPr lang="en-US" dirty="0" err="1"/>
              <a:t>CompactDAQ</a:t>
            </a:r>
            <a:r>
              <a:rPr lang="en-US" dirty="0"/>
              <a:t> integration enables real-time state estimation and anomaly detection</a:t>
            </a:r>
          </a:p>
          <a:p>
            <a:pPr lvl="1"/>
            <a:r>
              <a:rPr lang="en-US" dirty="0"/>
              <a:t>Adaptive energy management through advanced control strategies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9EE7D-7156-7B83-CFBD-0D467EBE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4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AB655-319F-5C67-EF6C-0842D0FD1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B0AF-960C-CF5E-6A69-76846981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Just Buy a Battery Pack?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A2556-CC94-FAF1-C2D6-1DE857D35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327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It’s Not That Simple</a:t>
            </a:r>
          </a:p>
          <a:p>
            <a:pPr lvl="1"/>
            <a:r>
              <a:rPr lang="en-US" dirty="0"/>
              <a:t>Off-the-shelf battery packs are designed for consumer or industrial use, not for research and experimentation</a:t>
            </a:r>
          </a:p>
          <a:p>
            <a:pPr lvl="1"/>
            <a:r>
              <a:rPr lang="en-US" dirty="0"/>
              <a:t>Most commercial packs come with proprietary BMS systems that restrict access to raw data, limiting the ability to monitor and analyze cell-level behavior</a:t>
            </a:r>
          </a:p>
          <a:p>
            <a:r>
              <a:rPr lang="en-US" dirty="0"/>
              <a:t>Limited Experimental Flexibility</a:t>
            </a:r>
          </a:p>
          <a:p>
            <a:pPr lvl="1"/>
            <a:r>
              <a:rPr lang="en-US" dirty="0"/>
              <a:t>Research often requires testing individual cells and full packs under identical conditions, which isn’t possible with third-party pack builders</a:t>
            </a:r>
          </a:p>
          <a:p>
            <a:pPr lvl="1"/>
            <a:r>
              <a:rPr lang="en-US" dirty="0"/>
              <a:t>By sourcing cells from a single batch, researchers can compare degradation, thermal response, and electrochemical performance at both cell and pack levels</a:t>
            </a:r>
          </a:p>
          <a:p>
            <a:pPr lvl="1"/>
            <a:r>
              <a:rPr lang="en-US" dirty="0"/>
              <a:t>Pack design constraints in commercial solutions prevent studies on alternative cooling strategies, advanced sensing, and new control architectures</a:t>
            </a:r>
          </a:p>
          <a:p>
            <a:r>
              <a:rPr lang="en-US" dirty="0"/>
              <a:t>Need for Custom Sensing and Instrumentation</a:t>
            </a:r>
          </a:p>
          <a:p>
            <a:pPr lvl="1"/>
            <a:r>
              <a:rPr lang="en-US" dirty="0"/>
              <a:t>Commercial battery packs do not support high-resolution instrumentation, such as differential voltage sensing, strain monitoring, and acoustic emissions</a:t>
            </a:r>
          </a:p>
          <a:p>
            <a:pPr lvl="1"/>
            <a:r>
              <a:rPr lang="en-US" dirty="0"/>
              <a:t>In research, advanced sensing capabilities are critical for developing and validating digital twins, studying failure mechanisms, and improving predictive modeling</a:t>
            </a:r>
          </a:p>
          <a:p>
            <a:pPr lvl="1"/>
            <a:r>
              <a:rPr lang="en-US" dirty="0"/>
              <a:t>Custom-built packs allow for direct integration with external control and data acquisition systems, ensuring researchers have full control over charging, discharging, and monitoring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89DCE-D675-CFE8-8784-D0DFF99D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36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34AA7-A4A0-8195-1866-6CB8C6590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2DBD1-2600-A0FB-CBCB-24EA083B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 </a:t>
            </a:r>
            <a:r>
              <a:rPr lang="en-US"/>
              <a:t>Battery Module </a:t>
            </a:r>
            <a:r>
              <a:rPr lang="en-US" dirty="0"/>
              <a:t>look like?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41C1F-C118-A756-7BF2-ADD93416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drawing">
            <a:extLst>
              <a:ext uri="{FF2B5EF4-FFF2-40B4-BE49-F238E27FC236}">
                <a16:creationId xmlns:a16="http://schemas.microsoft.com/office/drawing/2014/main" id="{1DEEF5B3-7B99-2802-2484-4AD5346C0F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00" b="21792"/>
          <a:stretch/>
        </p:blipFill>
        <p:spPr bwMode="auto">
          <a:xfrm>
            <a:off x="940725" y="1427233"/>
            <a:ext cx="9446903" cy="494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38B08D-DA39-3206-B1AF-DF7ED52C0195}"/>
              </a:ext>
            </a:extLst>
          </p:cNvPr>
          <p:cNvSpPr txBox="1"/>
          <p:nvPr/>
        </p:nvSpPr>
        <p:spPr>
          <a:xfrm>
            <a:off x="8634202" y="1974457"/>
            <a:ext cx="175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Cold plate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C6EF1-9017-88AC-180C-D916F1CDC987}"/>
              </a:ext>
            </a:extLst>
          </p:cNvPr>
          <p:cNvSpPr txBox="1"/>
          <p:nvPr/>
        </p:nvSpPr>
        <p:spPr>
          <a:xfrm>
            <a:off x="1507032" y="3598307"/>
            <a:ext cx="175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C233B1-6840-C8C0-1DC7-22B583AEBAFA}"/>
              </a:ext>
            </a:extLst>
          </p:cNvPr>
          <p:cNvSpPr txBox="1"/>
          <p:nvPr/>
        </p:nvSpPr>
        <p:spPr>
          <a:xfrm>
            <a:off x="7646325" y="5320784"/>
            <a:ext cx="175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 holder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518772-0A9B-B82E-9A0D-57175047213F}"/>
              </a:ext>
            </a:extLst>
          </p:cNvPr>
          <p:cNvSpPr txBox="1"/>
          <p:nvPr/>
        </p:nvSpPr>
        <p:spPr>
          <a:xfrm>
            <a:off x="3189211" y="5625212"/>
            <a:ext cx="175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Thermal pads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BA8C82-9278-55A3-9C23-A6CFEA344FEC}"/>
              </a:ext>
            </a:extLst>
          </p:cNvPr>
          <p:cNvCxnSpPr>
            <a:cxnSpLocks/>
          </p:cNvCxnSpPr>
          <p:nvPr/>
        </p:nvCxnSpPr>
        <p:spPr>
          <a:xfrm flipV="1">
            <a:off x="4801729" y="5430767"/>
            <a:ext cx="929749" cy="36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E85669-45AA-DB88-330D-440216ECFFE5}"/>
              </a:ext>
            </a:extLst>
          </p:cNvPr>
          <p:cNvCxnSpPr>
            <a:cxnSpLocks/>
          </p:cNvCxnSpPr>
          <p:nvPr/>
        </p:nvCxnSpPr>
        <p:spPr>
          <a:xfrm flipV="1">
            <a:off x="2724336" y="3293507"/>
            <a:ext cx="929749" cy="36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AA3313-DCB5-35E4-B059-C3A6F53350B7}"/>
              </a:ext>
            </a:extLst>
          </p:cNvPr>
          <p:cNvCxnSpPr>
            <a:cxnSpLocks/>
          </p:cNvCxnSpPr>
          <p:nvPr/>
        </p:nvCxnSpPr>
        <p:spPr>
          <a:xfrm>
            <a:off x="2724336" y="3873500"/>
            <a:ext cx="929749" cy="622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893A2-211F-8FCC-74B0-B7A6A56579F6}"/>
              </a:ext>
            </a:extLst>
          </p:cNvPr>
          <p:cNvCxnSpPr>
            <a:cxnSpLocks/>
          </p:cNvCxnSpPr>
          <p:nvPr/>
        </p:nvCxnSpPr>
        <p:spPr>
          <a:xfrm flipH="1" flipV="1">
            <a:off x="6864350" y="2141188"/>
            <a:ext cx="1720850" cy="22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C5CD00-425E-0DAA-4B22-E591B947DF4C}"/>
              </a:ext>
            </a:extLst>
          </p:cNvPr>
          <p:cNvCxnSpPr>
            <a:cxnSpLocks/>
          </p:cNvCxnSpPr>
          <p:nvPr/>
        </p:nvCxnSpPr>
        <p:spPr>
          <a:xfrm flipH="1" flipV="1">
            <a:off x="6680153" y="4819650"/>
            <a:ext cx="920797" cy="6111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89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EEA19-4011-0F41-05FC-276A26FAD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80A2-74C8-77BB-6121-72247506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 BMS Look Like?</a:t>
            </a:r>
          </a:p>
        </p:txBody>
      </p:sp>
      <p:pic>
        <p:nvPicPr>
          <p:cNvPr id="2052" name="Picture 4" descr="CompactDAQ - Wikipedia">
            <a:extLst>
              <a:ext uri="{FF2B5EF4-FFF2-40B4-BE49-F238E27FC236}">
                <a16:creationId xmlns:a16="http://schemas.microsoft.com/office/drawing/2014/main" id="{FC0DBF07-80DD-F54C-55B3-90546132B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668" y="4584539"/>
            <a:ext cx="288607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4BB35D-5D91-F65C-D745-83C52E03B515}"/>
              </a:ext>
            </a:extLst>
          </p:cNvPr>
          <p:cNvSpPr txBox="1"/>
          <p:nvPr/>
        </p:nvSpPr>
        <p:spPr>
          <a:xfrm>
            <a:off x="5680653" y="6118097"/>
            <a:ext cx="237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cDAQ</a:t>
            </a:r>
            <a:r>
              <a:rPr lang="en-US" dirty="0"/>
              <a:t> based DAQ</a:t>
            </a:r>
          </a:p>
        </p:txBody>
      </p:sp>
      <p:pic>
        <p:nvPicPr>
          <p:cNvPr id="2054" name="Picture 6" descr="Custom PCB-The Ultimate Guide-ucreatepcb.com">
            <a:extLst>
              <a:ext uri="{FF2B5EF4-FFF2-40B4-BE49-F238E27FC236}">
                <a16:creationId xmlns:a16="http://schemas.microsoft.com/office/drawing/2014/main" id="{8C8FB551-3FC7-79F0-2E5F-3D4F04DD2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872" y="1737575"/>
            <a:ext cx="2765790" cy="193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E11066C-5643-2B2D-4AE7-3866EEBEA8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135" y="2806587"/>
            <a:ext cx="1095383" cy="847731"/>
          </a:xfrm>
          <a:prstGeom prst="rect">
            <a:avLst/>
          </a:prstGeom>
        </p:spPr>
      </p:pic>
      <p:pic>
        <p:nvPicPr>
          <p:cNvPr id="2058" name="Picture 10" descr="Zustandsüberwachung für die industrielle Fertigung - NI">
            <a:extLst>
              <a:ext uri="{FF2B5EF4-FFF2-40B4-BE49-F238E27FC236}">
                <a16:creationId xmlns:a16="http://schemas.microsoft.com/office/drawing/2014/main" id="{56C6B7B7-9C58-CC0F-5FB4-CB705C73B9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827"/>
          <a:stretch/>
        </p:blipFill>
        <p:spPr bwMode="auto">
          <a:xfrm>
            <a:off x="8000743" y="2601599"/>
            <a:ext cx="4054959" cy="227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N4,12 J Box Hinged - 14x8x6 - Steel/Gray">
            <a:extLst>
              <a:ext uri="{FF2B5EF4-FFF2-40B4-BE49-F238E27FC236}">
                <a16:creationId xmlns:a16="http://schemas.microsoft.com/office/drawing/2014/main" id="{E6F2166E-F01E-F50C-2451-F608DE6CD9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8" t="-1" b="2053"/>
          <a:stretch/>
        </p:blipFill>
        <p:spPr bwMode="auto">
          <a:xfrm rot="5933228">
            <a:off x="1688194" y="2572495"/>
            <a:ext cx="2098237" cy="26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731FF1-1260-FF16-2D8E-C6B58A8D6290}"/>
              </a:ext>
            </a:extLst>
          </p:cNvPr>
          <p:cNvSpPr txBox="1"/>
          <p:nvPr/>
        </p:nvSpPr>
        <p:spPr>
          <a:xfrm>
            <a:off x="1494518" y="4647258"/>
            <a:ext cx="290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Box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E73A6C-7B3E-C088-F61D-D4DD67D857D3}"/>
              </a:ext>
            </a:extLst>
          </p:cNvPr>
          <p:cNvSpPr txBox="1"/>
          <p:nvPr/>
        </p:nvSpPr>
        <p:spPr>
          <a:xfrm>
            <a:off x="5572905" y="1600256"/>
            <a:ext cx="290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 PCB</a:t>
            </a:r>
          </a:p>
        </p:txBody>
      </p:sp>
      <p:sp>
        <p:nvSpPr>
          <p:cNvPr id="20" name="Arrow: Left-Up 19">
            <a:extLst>
              <a:ext uri="{FF2B5EF4-FFF2-40B4-BE49-F238E27FC236}">
                <a16:creationId xmlns:a16="http://schemas.microsoft.com/office/drawing/2014/main" id="{02A7202E-52D6-5A13-7F21-AF2CD1D0999F}"/>
              </a:ext>
            </a:extLst>
          </p:cNvPr>
          <p:cNvSpPr/>
          <p:nvPr/>
        </p:nvSpPr>
        <p:spPr>
          <a:xfrm>
            <a:off x="8420100" y="4917914"/>
            <a:ext cx="2082800" cy="914400"/>
          </a:xfrm>
          <a:prstGeom prst="lef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F17893A6-242D-AD37-8991-1830E9D8E2C9}"/>
              </a:ext>
            </a:extLst>
          </p:cNvPr>
          <p:cNvSpPr/>
          <p:nvPr/>
        </p:nvSpPr>
        <p:spPr>
          <a:xfrm>
            <a:off x="6294701" y="3627886"/>
            <a:ext cx="431798" cy="95665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-Down 22">
            <a:extLst>
              <a:ext uri="{FF2B5EF4-FFF2-40B4-BE49-F238E27FC236}">
                <a16:creationId xmlns:a16="http://schemas.microsoft.com/office/drawing/2014/main" id="{2B07F801-92DE-41C9-7E44-5DB88367BDBC}"/>
              </a:ext>
            </a:extLst>
          </p:cNvPr>
          <p:cNvSpPr/>
          <p:nvPr/>
        </p:nvSpPr>
        <p:spPr>
          <a:xfrm rot="15224063">
            <a:off x="4368078" y="3014110"/>
            <a:ext cx="431798" cy="1001067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-Down 23">
            <a:extLst>
              <a:ext uri="{FF2B5EF4-FFF2-40B4-BE49-F238E27FC236}">
                <a16:creationId xmlns:a16="http://schemas.microsoft.com/office/drawing/2014/main" id="{FB4F5BF4-3D40-49EA-FBAE-D655B1DBF65D}"/>
              </a:ext>
            </a:extLst>
          </p:cNvPr>
          <p:cNvSpPr/>
          <p:nvPr/>
        </p:nvSpPr>
        <p:spPr>
          <a:xfrm rot="17869476">
            <a:off x="4510939" y="4461054"/>
            <a:ext cx="431798" cy="1247775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0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423E8-C818-F86C-46F1-E6DBB6716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1783-5EEC-8C02-AD38-21628936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Features will the Pack Have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0F86C-3E21-0E58-7D75-42431539EB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Comprehensive Sensing Capabilities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Voltage Monitoring – Individual cell voltages and differential voltage across each cell for precise state-of-charge (SOC) estimation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Temperature Sensors – Each cell will have dedicated temperature monitoring, ensuring thermal stability and safety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Current Sensors – High-resolution current measurement for charge/discharge tracking and efficiency analysis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Strain Gauges – Integrated strain sensing on cells and pack components to monitor mechanical deformation and aging effects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Acoustic Emission Sensors – Captures high-frequency signals from crack formation, gas evolution, and early failure indicators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F8AEFC-5F53-A1E7-4374-6FA7E17A8E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Advanced Battery Management Features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Cell-Level Monitoring – Every cell is individually monitored for voltage, temperature, and strain, allowing detailed analysis of cell-to-cell variations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Cell Balancing – Passive balancing to start, ensuring even charge distribution and extending pack lifetime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Customizable Data Sampling – Fully open data acquisition interface, allowing researchers to modify sampling rates and data logging parameters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Open-Access and Reconfigurable Design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Fully Open Front Panel – Allows for easy access to all monitoring points, enabling rapid sensor modifications, data acquisition customization, and external integrations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Flexible Control Integration – Can directly support adaptive BMS algorithms and digital twin updates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B180B-AC53-AE88-AF0D-DA2CDF87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67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4FC6-FE3D-7B45-84BE-3C726AB1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473F4-C73D-8C4A-8929-A707A3759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Name: Austin Downey</a:t>
            </a:r>
          </a:p>
          <a:p>
            <a:r>
              <a:rPr lang="en-US" dirty="0"/>
              <a:t>Title: Associate Professor</a:t>
            </a:r>
          </a:p>
          <a:p>
            <a:r>
              <a:rPr lang="en-US" dirty="0"/>
              <a:t>Email: austindowney@sc.edu</a:t>
            </a:r>
          </a:p>
          <a:p>
            <a:r>
              <a:rPr lang="en-US" dirty="0"/>
              <a:t>Lab GitHub: github.com/arts-laboratory</a:t>
            </a:r>
          </a:p>
        </p:txBody>
      </p:sp>
    </p:spTree>
    <p:extLst>
      <p:ext uri="{BB962C8B-B14F-4D97-AF65-F5344CB8AC3E}">
        <p14:creationId xmlns:p14="http://schemas.microsoft.com/office/powerpoint/2010/main" val="3387642774"/>
      </p:ext>
    </p:extLst>
  </p:cSld>
  <p:clrMapOvr>
    <a:masterClrMapping/>
  </p:clrMapOvr>
</p:sld>
</file>

<file path=ppt/theme/theme1.xml><?xml version="1.0" encoding="utf-8"?>
<a:theme xmlns:a="http://schemas.openxmlformats.org/drawingml/2006/main" name="UofSC Simple Theme">
  <a:themeElements>
    <a:clrScheme name="Custom 1">
      <a:dk1>
        <a:srgbClr val="000000"/>
      </a:dk1>
      <a:lt1>
        <a:srgbClr val="FFFFFF"/>
      </a:lt1>
      <a:dk2>
        <a:srgbClr val="73000A"/>
      </a:dk2>
      <a:lt2>
        <a:srgbClr val="E7E6E6"/>
      </a:lt2>
      <a:accent1>
        <a:srgbClr val="0D3841"/>
      </a:accent1>
      <a:accent2>
        <a:srgbClr val="E23B38"/>
      </a:accent2>
      <a:accent3>
        <a:srgbClr val="759005"/>
      </a:accent3>
      <a:accent4>
        <a:srgbClr val="FFF89E"/>
      </a:accent4>
      <a:accent5>
        <a:srgbClr val="3277B6"/>
      </a:accent5>
      <a:accent6>
        <a:srgbClr val="C1D832"/>
      </a:accent6>
      <a:hlink>
        <a:srgbClr val="73000A"/>
      </a:hlink>
      <a:folHlink>
        <a:srgbClr val="E23B38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E35BC0C-4535-7F41-8EDB-CB375E44534D}" vid="{89EE9AB1-1FC3-EE42-B60A-9165AA834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usc_engineering_powerpoint</Template>
  <TotalTime>97</TotalTime>
  <Words>599</Words>
  <Application>Microsoft Office PowerPoint</Application>
  <PresentationFormat>Widescreen</PresentationFormat>
  <Paragraphs>64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Calibri</vt:lpstr>
      <vt:lpstr>UofSC Simple Theme</vt:lpstr>
      <vt:lpstr>Smart-Pack-for-Advanced-Research-and-Control (SPARC)</vt:lpstr>
      <vt:lpstr>Why Develop a Modular, Sensor-Rich Battery System?</vt:lpstr>
      <vt:lpstr>Why Not Just Buy a Battery Pack?</vt:lpstr>
      <vt:lpstr>What Will the Battery Module look like?</vt:lpstr>
      <vt:lpstr>What Will the BMS Look Like?</vt:lpstr>
      <vt:lpstr>What Features will the Pack Have </vt:lpstr>
      <vt:lpstr>Thank You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Austin Downey</dc:creator>
  <cp:lastModifiedBy>Downey, Austin</cp:lastModifiedBy>
  <cp:revision>17</cp:revision>
  <dcterms:created xsi:type="dcterms:W3CDTF">2024-06-17T18:22:44Z</dcterms:created>
  <dcterms:modified xsi:type="dcterms:W3CDTF">2025-03-06T19:52:25Z</dcterms:modified>
</cp:coreProperties>
</file>