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D658-C8DE-3B71-73BC-D34C9869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E5CCF-4EF8-2D45-0A95-9B97CA450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B578-0926-8130-1F24-667417AC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1BA0-324D-0E09-FFF5-972BC0A2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94DD-97B2-9302-8706-17BF1B5F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5668-D29A-B95A-536E-AE92DE155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2D508-6F66-9A2F-2D5A-0205B3756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FDF4-4789-8CBE-D167-2E58C92C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C6D3-6A11-2E5C-CAD9-396132D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81486-8906-DEFE-FED3-CF0F3CE36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9DE2-6D53-2826-F406-ADC76F8CF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5A3-1919-AE4E-B672-518943B34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5D7B-B7C7-EEE5-81C3-0858989F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A537B-9819-3FBA-4233-FE37E34C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4A36A-DA11-F09C-7E57-95210697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8A98-6E47-B411-4B50-F99220E38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Smart-Pack-for-Advanced-Research-and-Control (SPARC)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B655-319F-5C67-EF6C-0842D0FD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0AF-960C-CF5E-6A69-76846981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Buy a Battery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556-CC94-FAF1-C2D6-1DE857D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It’s Not That Simple</a:t>
            </a:r>
          </a:p>
          <a:p>
            <a:pPr lvl="1"/>
            <a:r>
              <a:rPr lang="en-US" dirty="0"/>
              <a:t>Off-the-shelf battery packs are designed for consumer or industrial use, not for research and experimentation</a:t>
            </a:r>
          </a:p>
          <a:p>
            <a:pPr lvl="1"/>
            <a:r>
              <a:rPr lang="en-US" dirty="0"/>
              <a:t>Most commercial packs come with proprietary BMS systems that restrict access to raw data, limiting the ability to monitor and analyze cell-level behavior</a:t>
            </a:r>
          </a:p>
          <a:p>
            <a:r>
              <a:rPr lang="en-US" dirty="0"/>
              <a:t>Limited Experimental Flexibility</a:t>
            </a:r>
          </a:p>
          <a:p>
            <a:pPr lvl="1"/>
            <a:r>
              <a:rPr lang="en-US" dirty="0"/>
              <a:t>Research often requires testing individual cells and full packs under identical conditions, which isn’t possible with third-party pack builders</a:t>
            </a:r>
          </a:p>
          <a:p>
            <a:pPr lvl="1"/>
            <a:r>
              <a:rPr lang="en-US" dirty="0"/>
              <a:t>By sourcing cells from a single batch, researchers can compare degradation, thermal response, and electrochemical performance at both cell and pack levels</a:t>
            </a:r>
          </a:p>
          <a:p>
            <a:pPr lvl="1"/>
            <a:r>
              <a:rPr lang="en-US" dirty="0"/>
              <a:t>Pack design constraints in commercial solutions prevent studies on alternative cooling strategies, advanced sensing, and new control architectures</a:t>
            </a:r>
          </a:p>
          <a:p>
            <a:r>
              <a:rPr lang="en-US" dirty="0"/>
              <a:t>Need for Custom Sensing and Instrumentation</a:t>
            </a:r>
          </a:p>
          <a:p>
            <a:pPr lvl="1"/>
            <a:r>
              <a:rPr lang="en-US" dirty="0"/>
              <a:t>Commercial battery packs do not support high-resolution instrumentation, such as differential voltage sensing, strain monitoring, and acoustic emissions</a:t>
            </a:r>
          </a:p>
          <a:p>
            <a:pPr lvl="1"/>
            <a:r>
              <a:rPr lang="en-US" dirty="0"/>
              <a:t>In research, advanced sensing capabilities are critical for developing and validating digital twins, studying failure mechanisms, and improving predictive modeling</a:t>
            </a:r>
          </a:p>
          <a:p>
            <a:pPr lvl="1"/>
            <a:r>
              <a:rPr lang="en-US" dirty="0"/>
              <a:t>Custom-built packs allow for direct integration with external control and data acquisition systems, ensuring researchers have full control over charging, discharging, and monitoring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9DCE-D675-CFE8-8784-D0DFF99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4AA7-A4A0-8195-1866-6CB8C659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BD1-2600-A0FB-CBCB-24EA08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</a:t>
            </a:r>
            <a:r>
              <a:rPr lang="en-US"/>
              <a:t>Battery Module </a:t>
            </a:r>
            <a:r>
              <a:rPr lang="en-US" dirty="0"/>
              <a:t>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1C1F-C118-A756-7BF2-ADD9341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1DEEF5B3-7B99-2802-2484-4AD5346C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0" b="21792"/>
          <a:stretch/>
        </p:blipFill>
        <p:spPr bwMode="auto">
          <a:xfrm>
            <a:off x="940725" y="1427233"/>
            <a:ext cx="9446903" cy="49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8B08D-DA39-3206-B1AF-DF7ED52C0195}"/>
              </a:ext>
            </a:extLst>
          </p:cNvPr>
          <p:cNvSpPr txBox="1"/>
          <p:nvPr/>
        </p:nvSpPr>
        <p:spPr>
          <a:xfrm>
            <a:off x="8634202" y="197445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6EF1-9017-88AC-180C-D916F1CDC987}"/>
              </a:ext>
            </a:extLst>
          </p:cNvPr>
          <p:cNvSpPr txBox="1"/>
          <p:nvPr/>
        </p:nvSpPr>
        <p:spPr>
          <a:xfrm>
            <a:off x="1507032" y="359830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3B1-6840-C8C0-1DC7-22B583AEBAFA}"/>
              </a:ext>
            </a:extLst>
          </p:cNvPr>
          <p:cNvSpPr txBox="1"/>
          <p:nvPr/>
        </p:nvSpPr>
        <p:spPr>
          <a:xfrm>
            <a:off x="7646325" y="5320784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18772-0A9B-B82E-9A0D-57175047213F}"/>
              </a:ext>
            </a:extLst>
          </p:cNvPr>
          <p:cNvSpPr txBox="1"/>
          <p:nvPr/>
        </p:nvSpPr>
        <p:spPr>
          <a:xfrm>
            <a:off x="3189211" y="5625212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pads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A8C82-9278-55A3-9C23-A6CFEA344FEC}"/>
              </a:ext>
            </a:extLst>
          </p:cNvPr>
          <p:cNvCxnSpPr>
            <a:cxnSpLocks/>
          </p:cNvCxnSpPr>
          <p:nvPr/>
        </p:nvCxnSpPr>
        <p:spPr>
          <a:xfrm flipV="1">
            <a:off x="4801729" y="543076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85669-45AA-DB88-330D-440216ECFFE5}"/>
              </a:ext>
            </a:extLst>
          </p:cNvPr>
          <p:cNvCxnSpPr>
            <a:cxnSpLocks/>
          </p:cNvCxnSpPr>
          <p:nvPr/>
        </p:nvCxnSpPr>
        <p:spPr>
          <a:xfrm flipV="1">
            <a:off x="2724336" y="329350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3313-DCB5-35E4-B059-C3A6F53350B7}"/>
              </a:ext>
            </a:extLst>
          </p:cNvPr>
          <p:cNvCxnSpPr>
            <a:cxnSpLocks/>
          </p:cNvCxnSpPr>
          <p:nvPr/>
        </p:nvCxnSpPr>
        <p:spPr>
          <a:xfrm>
            <a:off x="2724336" y="3873500"/>
            <a:ext cx="929749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93A2-211F-8FCC-74B0-B7A6A56579F6}"/>
              </a:ext>
            </a:extLst>
          </p:cNvPr>
          <p:cNvCxnSpPr>
            <a:cxnSpLocks/>
          </p:cNvCxnSpPr>
          <p:nvPr/>
        </p:nvCxnSpPr>
        <p:spPr>
          <a:xfrm flipH="1" flipV="1">
            <a:off x="6864350" y="2141188"/>
            <a:ext cx="1720850" cy="22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5CD00-425E-0DAA-4B22-E591B947DF4C}"/>
              </a:ext>
            </a:extLst>
          </p:cNvPr>
          <p:cNvCxnSpPr>
            <a:cxnSpLocks/>
          </p:cNvCxnSpPr>
          <p:nvPr/>
        </p:nvCxnSpPr>
        <p:spPr>
          <a:xfrm flipH="1" flipV="1">
            <a:off x="6680153" y="4819650"/>
            <a:ext cx="920797" cy="611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234484-F355-9F86-27B0-3DA0F1C1F199}"/>
              </a:ext>
            </a:extLst>
          </p:cNvPr>
          <p:cNvSpPr txBox="1"/>
          <p:nvPr/>
        </p:nvSpPr>
        <p:spPr>
          <a:xfrm>
            <a:off x="7272471" y="3782973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29DC46-9716-BD30-8CBF-066E0345C444}"/>
              </a:ext>
            </a:extLst>
          </p:cNvPr>
          <p:cNvCxnSpPr>
            <a:cxnSpLocks/>
          </p:cNvCxnSpPr>
          <p:nvPr/>
        </p:nvCxnSpPr>
        <p:spPr>
          <a:xfrm flipH="1">
            <a:off x="6375163" y="3967639"/>
            <a:ext cx="897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EA19-4011-0F41-05FC-276A26FA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80A2-74C8-77BB-6121-7224750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BMS Look Like?</a:t>
            </a:r>
          </a:p>
        </p:txBody>
      </p:sp>
      <p:pic>
        <p:nvPicPr>
          <p:cNvPr id="2052" name="Picture 4" descr="CompactDAQ - Wikipedia">
            <a:extLst>
              <a:ext uri="{FF2B5EF4-FFF2-40B4-BE49-F238E27FC236}">
                <a16:creationId xmlns:a16="http://schemas.microsoft.com/office/drawing/2014/main" id="{FC0DBF07-80DD-F54C-55B3-90546132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68" y="458453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BB35D-5D91-F65C-D745-83C52E03B515}"/>
              </a:ext>
            </a:extLst>
          </p:cNvPr>
          <p:cNvSpPr txBox="1"/>
          <p:nvPr/>
        </p:nvSpPr>
        <p:spPr>
          <a:xfrm>
            <a:off x="5680653" y="6118097"/>
            <a:ext cx="23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cDAQ</a:t>
            </a:r>
            <a:r>
              <a:rPr lang="en-US" dirty="0"/>
              <a:t> based DAQ</a:t>
            </a:r>
          </a:p>
        </p:txBody>
      </p:sp>
      <p:pic>
        <p:nvPicPr>
          <p:cNvPr id="2054" name="Picture 6" descr="Custom PCB-The Ultimate Guide-ucreatepcb.com">
            <a:extLst>
              <a:ext uri="{FF2B5EF4-FFF2-40B4-BE49-F238E27FC236}">
                <a16:creationId xmlns:a16="http://schemas.microsoft.com/office/drawing/2014/main" id="{8C8FB551-3FC7-79F0-2E5F-3D4F04D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2" y="1737575"/>
            <a:ext cx="2765790" cy="19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1066C-5643-2B2D-4AE7-3866EEBEA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5" y="2806587"/>
            <a:ext cx="1095383" cy="847731"/>
          </a:xfrm>
          <a:prstGeom prst="rect">
            <a:avLst/>
          </a:prstGeom>
        </p:spPr>
      </p:pic>
      <p:pic>
        <p:nvPicPr>
          <p:cNvPr id="2058" name="Picture 10" descr="Zustandsüberwachung für die industrielle Fertigung - NI">
            <a:extLst>
              <a:ext uri="{FF2B5EF4-FFF2-40B4-BE49-F238E27FC236}">
                <a16:creationId xmlns:a16="http://schemas.microsoft.com/office/drawing/2014/main" id="{56C6B7B7-9C58-CC0F-5FB4-CB705C73B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27"/>
          <a:stretch/>
        </p:blipFill>
        <p:spPr bwMode="auto">
          <a:xfrm>
            <a:off x="8000743" y="2601599"/>
            <a:ext cx="4054959" cy="22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4,12 J Box Hinged - 14x8x6 - Steel/Gray">
            <a:extLst>
              <a:ext uri="{FF2B5EF4-FFF2-40B4-BE49-F238E27FC236}">
                <a16:creationId xmlns:a16="http://schemas.microsoft.com/office/drawing/2014/main" id="{E6F2166E-F01E-F50C-2451-F608DE6CD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-1" b="2053"/>
          <a:stretch/>
        </p:blipFill>
        <p:spPr bwMode="auto">
          <a:xfrm rot="5933228">
            <a:off x="1688194" y="2572495"/>
            <a:ext cx="2098237" cy="26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31FF1-1260-FF16-2D8E-C6B58A8D6290}"/>
              </a:ext>
            </a:extLst>
          </p:cNvPr>
          <p:cNvSpPr txBox="1"/>
          <p:nvPr/>
        </p:nvSpPr>
        <p:spPr>
          <a:xfrm>
            <a:off x="1174140" y="4440343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73A6C-7B3E-C088-F61D-D4DD67D857D3}"/>
              </a:ext>
            </a:extLst>
          </p:cNvPr>
          <p:cNvSpPr txBox="1"/>
          <p:nvPr/>
        </p:nvSpPr>
        <p:spPr>
          <a:xfrm>
            <a:off x="4933682" y="1552909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BMS Control Board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2A7202E-52D6-5A13-7F21-AF2CD1D0999F}"/>
              </a:ext>
            </a:extLst>
          </p:cNvPr>
          <p:cNvSpPr/>
          <p:nvPr/>
        </p:nvSpPr>
        <p:spPr>
          <a:xfrm>
            <a:off x="8420100" y="4917914"/>
            <a:ext cx="20828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17893A6-242D-AD37-8991-1830E9D8E2C9}"/>
              </a:ext>
            </a:extLst>
          </p:cNvPr>
          <p:cNvSpPr/>
          <p:nvPr/>
        </p:nvSpPr>
        <p:spPr>
          <a:xfrm>
            <a:off x="6294701" y="3627886"/>
            <a:ext cx="431798" cy="9566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2B07F801-92DE-41C9-7E44-5DB88367BDBC}"/>
              </a:ext>
            </a:extLst>
          </p:cNvPr>
          <p:cNvSpPr/>
          <p:nvPr/>
        </p:nvSpPr>
        <p:spPr>
          <a:xfrm rot="15224063">
            <a:off x="4368078" y="3014110"/>
            <a:ext cx="431798" cy="100106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B4F5BF4-3D40-49EA-FBAE-D655B1DBF65D}"/>
              </a:ext>
            </a:extLst>
          </p:cNvPr>
          <p:cNvSpPr/>
          <p:nvPr/>
        </p:nvSpPr>
        <p:spPr>
          <a:xfrm rot="17869476">
            <a:off x="4347297" y="4346558"/>
            <a:ext cx="431798" cy="12477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2FEF-190E-6F6F-586B-5CA1A5BE2C10}"/>
              </a:ext>
            </a:extLst>
          </p:cNvPr>
          <p:cNvSpPr txBox="1"/>
          <p:nvPr/>
        </p:nvSpPr>
        <p:spPr>
          <a:xfrm>
            <a:off x="252363" y="5330683"/>
            <a:ext cx="3759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$20,000 fully-instrumented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$10,000 typical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$4,000 minimal viable</a:t>
            </a:r>
          </a:p>
        </p:txBody>
      </p:sp>
    </p:spTree>
    <p:extLst>
      <p:ext uri="{BB962C8B-B14F-4D97-AF65-F5344CB8AC3E}">
        <p14:creationId xmlns:p14="http://schemas.microsoft.com/office/powerpoint/2010/main" val="22821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23E8-C818-F86C-46F1-E6DBB671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783-5EEC-8C02-AD38-2162893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the Pack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86C-3E21-0E58-7D75-42431539E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Comprehensive Sensing Capabilities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Voltage Monitoring – Individual cell voltages and differential voltage across each cell for precise state-of-charge (SOC) estimation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Temperature Sensors – Each cell will have dedicated temperature monitoring, ensuring thermal stability and safety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 Sensors – High-resolution current measurement for charge/discharge tracking and efficiency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Gauges – Integrated strain sensing on cells and pack components to monitor mechanical deformation and aging effects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Acoustic Emission Sensors – Captures high-frequency signals from crack formation, gas evolution, and early failure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8AEFC-5F53-A1E7-4374-6FA7E17A8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Advanced Battery Management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Cell-Level Monitoring – Every cell is individually monitored for voltage, temperature, and strain, allowing detailed analysis of cell-to-cell variations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 Balancing – Passive balancing to start, ensuring even charge distribution and extending pack lifetime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Customizable Data Sampling – Fully open data acquisition interface, allowing researchers to modify sampling rates and data logging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Open-Access and Reconfigurable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Fully Open Front Panel – Allows for easy access to all monitoring points, enabling rapid sensor modifications, data acquisition customization, and external integrations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Flexible Control Integration – Can directly support adaptive BMS algorithms and digital twin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80B-AC53-AE88-AF0D-DA2CDF8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Austin Downey</a:t>
            </a:r>
          </a:p>
          <a:p>
            <a:r>
              <a:rPr lang="en-US" dirty="0"/>
              <a:t>Title: Associate Professor</a:t>
            </a:r>
          </a:p>
          <a:p>
            <a:r>
              <a:rPr lang="en-US" dirty="0"/>
              <a:t>Email: austindowney@sc.edu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138</TotalTime>
  <Words>613</Words>
  <Application>Microsoft Office PowerPoint</Application>
  <PresentationFormat>Widescreen</PresentationFormat>
  <Paragraphs>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UofSC Simple Theme</vt:lpstr>
      <vt:lpstr>Smart-Pack-for-Advanced-Research-and-Control (SPARC)</vt:lpstr>
      <vt:lpstr>Why Develop a Modular, Sensor-Rich Battery System?</vt:lpstr>
      <vt:lpstr>Why Not Just Buy a Battery Pack?</vt:lpstr>
      <vt:lpstr>What Will the Battery Module look like?</vt:lpstr>
      <vt:lpstr>What Will the BMS Look Like?</vt:lpstr>
      <vt:lpstr>What Features will the Pack Have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Austin Downey</cp:lastModifiedBy>
  <cp:revision>23</cp:revision>
  <dcterms:created xsi:type="dcterms:W3CDTF">2024-06-17T18:22:44Z</dcterms:created>
  <dcterms:modified xsi:type="dcterms:W3CDTF">2025-03-07T16:38:14Z</dcterms:modified>
</cp:coreProperties>
</file>