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6" r:id="rId2"/>
    <p:sldId id="277" r:id="rId3"/>
    <p:sldId id="302" r:id="rId4"/>
    <p:sldId id="301" r:id="rId5"/>
    <p:sldId id="306" r:id="rId6"/>
    <p:sldId id="305" r:id="rId7"/>
    <p:sldId id="307" r:id="rId8"/>
    <p:sldId id="308" r:id="rId9"/>
    <p:sldId id="304" r:id="rId10"/>
    <p:sldId id="309" r:id="rId11"/>
    <p:sldId id="310" r:id="rId12"/>
    <p:sldId id="311" r:id="rId13"/>
    <p:sldId id="312" r:id="rId14"/>
    <p:sldId id="31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828"/>
    <a:srgbClr val="0374BE"/>
    <a:srgbClr val="EDB120"/>
    <a:srgbClr val="920030"/>
    <a:srgbClr val="D74C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631" autoAdjust="0"/>
    <p:restoredTop sz="94660"/>
  </p:normalViewPr>
  <p:slideViewPr>
    <p:cSldViewPr snapToGrid="0">
      <p:cViewPr varScale="1">
        <p:scale>
          <a:sx n="99" d="100"/>
          <a:sy n="99" d="100"/>
        </p:scale>
        <p:origin x="240" y="7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D259C-B48D-480B-B42E-42A1013A88E8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687B7-4ED6-4781-97F4-5982798FE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953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B6C9F-280E-4EBA-828F-60E320CEC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E22EFF-4097-4980-A0D9-B6E9CCFB9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103DD-44B7-41EF-8DEF-095E30E43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454A-8F8C-4637-8BEB-A753852D1B7A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89F5B-9EC4-4207-8D36-801987324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3F85B-7C20-4774-9DD8-66780DE28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516F-9CFC-461B-9346-76D961ABB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32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C5370-9049-4CDE-ADD5-B5E21921B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E282F8-4661-405D-A411-516189027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BA8E7-8452-41BC-A6B4-4EF802A45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454A-8F8C-4637-8BEB-A753852D1B7A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05B13-ED66-4921-8BB9-55F50090E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DD9CC-35AC-4B0E-B956-D683D8E91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516F-9CFC-461B-9346-76D961ABB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79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3D8678-D943-429B-B333-EDF25A0374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39F25-817E-4422-8886-D0DC0B492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C2C5A-6D63-45AE-AF19-C648EC882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454A-8F8C-4637-8BEB-A753852D1B7A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B2A48-5C8E-4B71-8D33-A10E9B61D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20464-A9CB-442D-9570-DC0E24E28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516F-9CFC-461B-9346-76D961ABB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72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92055-E1FD-41CE-A349-8ADCAF64F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42BC9-D28F-4036-A726-E07B6DD2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68AF5-F53D-4E61-8FE3-B541BFDFA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454A-8F8C-4637-8BEB-A753852D1B7A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C8136-FAF9-47CF-AD22-2170F2B86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0B340-2798-4610-828B-1514745B3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516F-9CFC-461B-9346-76D961ABB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9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77C40-AA20-4010-A9D3-56DA75539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32178-D0B3-4377-9FAE-C5AC8662C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F2B71-1E57-4478-9501-288D29F81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454A-8F8C-4637-8BEB-A753852D1B7A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DC8D4-C976-4DA6-BAE1-1B557A2C4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01DD9-1323-4FA8-AE6F-E9F8C17C5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516F-9CFC-461B-9346-76D961ABB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362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431D8-F116-4699-BE65-0F2F4FDF2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C5140-D6A0-4F4A-AFFB-8C21A74B3F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580462-52ED-4A73-8DB7-716E94D54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2B2141-7BFE-4F46-A75C-A18F2E98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454A-8F8C-4637-8BEB-A753852D1B7A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B351F-CC61-46DC-A6A7-CC72E9B48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971183-C963-464C-9F49-654D1D1B9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516F-9CFC-461B-9346-76D961ABB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82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9216B-A1D2-4644-B5EC-2602D86BB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FFAD5-DBE9-4E9B-9957-6F505FCC6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64665-F129-4D0F-80E3-48DEA9FFC6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CD03DC-21D2-493A-B550-4EA4D11404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9FD599-9F69-46B7-8AE8-3E45679703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340EC8-5101-45E1-8A80-F23800733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454A-8F8C-4637-8BEB-A753852D1B7A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84C6B1-CC31-4D72-A12D-E6597E0C6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63A96E-E72F-489D-904F-298D3D2E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516F-9CFC-461B-9346-76D961ABB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1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B96E8-FD7B-4F04-B43C-710CA5C84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E295C0-855C-4224-9D5B-B8EC9D3FA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454A-8F8C-4637-8BEB-A753852D1B7A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FBD847-D7F7-4C1A-9A4F-1B1D0F4D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D797B0-3A2A-40F9-850C-4186069D4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516F-9CFC-461B-9346-76D961ABB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60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31B882-8722-4246-8561-E7C3352A9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454A-8F8C-4637-8BEB-A753852D1B7A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4377DA-5A01-48DB-95CE-C3BA3C55A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9A622-7221-4C3E-8DEF-EF75A4178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516F-9CFC-461B-9346-76D961ABB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02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836DE-0933-4067-A6EB-E0BC8095B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824C8-C7FF-4C32-84B8-408781F43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1F7B6-B3CF-4F30-944A-50690085D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EC02AC-88E9-4118-90D8-E9E3B7273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454A-8F8C-4637-8BEB-A753852D1B7A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316AE-B8BB-4B9E-A5AC-9A9E74913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A98DD-775E-4B8F-8897-F16381EFD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516F-9CFC-461B-9346-76D961ABB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5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2D487-3AC2-4DA6-9C6C-A2A155273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4730BF-955B-4CE6-A3A1-07C126E082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F4DC5C-D9A3-4714-B6D8-51050A09D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F6280-10C1-4ADF-A0A2-0F84C3D5A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454A-8F8C-4637-8BEB-A753852D1B7A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629F57-95AA-4DB1-BA7D-18F583643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367D4-5D8E-404A-90F7-37BAFFF2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516F-9CFC-461B-9346-76D961ABB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29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7D5BC0-7122-45DF-B87C-C26A5357E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28A18-6FCC-408F-99E8-2599E433E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21A5D-70F6-4674-91C1-C8A63B59BD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3454A-8F8C-4637-8BEB-A753852D1B7A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14A8D-4499-4712-A70E-8A3A24A237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D1B65-13A6-43E7-967D-F9D8019C34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D516F-9CFC-461B-9346-76D961ABB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45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5B9D14-3675-491E-A6F5-AF3F84C4F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AFF7-6653-6A4D-A979-64D2F5BECA26}" type="slidenum">
              <a:rPr lang="en-US" smtClean="0"/>
              <a:t>1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537504-2166-4DD2-9B4A-4E5939727566}"/>
              </a:ext>
            </a:extLst>
          </p:cNvPr>
          <p:cNvSpPr/>
          <p:nvPr/>
        </p:nvSpPr>
        <p:spPr>
          <a:xfrm>
            <a:off x="80964" y="79376"/>
            <a:ext cx="12025312" cy="6689724"/>
          </a:xfrm>
          <a:prstGeom prst="rect">
            <a:avLst/>
          </a:prstGeom>
          <a:noFill/>
          <a:ln w="168275">
            <a:solidFill>
              <a:srgbClr val="920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8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71695894-525A-4E16-898B-DB5946584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3708" y="2893671"/>
            <a:ext cx="3083880" cy="3798448"/>
          </a:xfrm>
          <a:prstGeom prst="rect">
            <a:avLst/>
          </a:prstGeom>
        </p:spPr>
      </p:pic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5993BD8-91DD-4F9F-A33A-689C2F9DB5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76" t="47492" b="17521"/>
          <a:stretch/>
        </p:blipFill>
        <p:spPr>
          <a:xfrm>
            <a:off x="4443354" y="4924996"/>
            <a:ext cx="4653606" cy="5788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F68E2F-5553-4DE4-A892-E2C0B5274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201" y="458456"/>
            <a:ext cx="10162150" cy="1399648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Impact"/>
              </a:rPr>
              <a:t>Topological Data Analysis (TDA)</a:t>
            </a:r>
            <a:endParaRPr lang="en-US" sz="1200" dirty="0">
              <a:latin typeface="Abadi"/>
            </a:endParaRPr>
          </a:p>
        </p:txBody>
      </p:sp>
      <p:pic>
        <p:nvPicPr>
          <p:cNvPr id="2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E7810D2-D855-43DB-AF9D-AFFA68A045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7695"/>
          <a:stretch/>
        </p:blipFill>
        <p:spPr>
          <a:xfrm>
            <a:off x="2810876" y="3794171"/>
            <a:ext cx="1631175" cy="1997448"/>
          </a:xfrm>
          <a:prstGeom prst="rect">
            <a:avLst/>
          </a:prstGeom>
        </p:spPr>
      </p:pic>
      <p:pic>
        <p:nvPicPr>
          <p:cNvPr id="2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515D51D-2B77-417F-A067-C436E37024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76" t="29134" r="33588" b="49962"/>
          <a:stretch/>
        </p:blipFill>
        <p:spPr>
          <a:xfrm>
            <a:off x="4445960" y="4619967"/>
            <a:ext cx="2618986" cy="34585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0C76030-CC20-443E-904E-E8D08FF89FCE}"/>
              </a:ext>
            </a:extLst>
          </p:cNvPr>
          <p:cNvSpPr txBox="1"/>
          <p:nvPr/>
        </p:nvSpPr>
        <p:spPr>
          <a:xfrm>
            <a:off x="764622" y="2332806"/>
            <a:ext cx="10341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MOHSEN GOL ZARDIAN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; Department of Mechanical Engineering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517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9F2C9F-8E9C-887A-992B-6B45E7F78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C24FC0E-F122-1944-A0EE-B6B4A909E8E4}"/>
              </a:ext>
            </a:extLst>
          </p:cNvPr>
          <p:cNvSpPr/>
          <p:nvPr/>
        </p:nvSpPr>
        <p:spPr>
          <a:xfrm>
            <a:off x="80964" y="78818"/>
            <a:ext cx="12025312" cy="6689724"/>
          </a:xfrm>
          <a:prstGeom prst="rect">
            <a:avLst/>
          </a:prstGeom>
          <a:noFill/>
          <a:ln w="168275">
            <a:solidFill>
              <a:srgbClr val="920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889B94-3A6C-602B-1D18-40DB811FB7A4}"/>
              </a:ext>
            </a:extLst>
          </p:cNvPr>
          <p:cNvSpPr txBox="1"/>
          <p:nvPr/>
        </p:nvSpPr>
        <p:spPr>
          <a:xfrm>
            <a:off x="73926" y="6368432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2FA3E2-579A-F0D0-22CC-2C00100FA803}"/>
              </a:ext>
            </a:extLst>
          </p:cNvPr>
          <p:cNvSpPr txBox="1"/>
          <p:nvPr/>
        </p:nvSpPr>
        <p:spPr>
          <a:xfrm>
            <a:off x="0" y="979836"/>
            <a:ext cx="11761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persistence diagram using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Ripser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Persim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package (9000 points) and point cloud regeneration are illustrated bellow:</a:t>
            </a:r>
          </a:p>
          <a:p>
            <a:pPr lvl="1"/>
            <a:endParaRPr lang="en-US" dirty="0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1DD75C4D-CEAD-F654-2DBC-5DD7329C8853}"/>
              </a:ext>
            </a:extLst>
          </p:cNvPr>
          <p:cNvSpPr/>
          <p:nvPr/>
        </p:nvSpPr>
        <p:spPr>
          <a:xfrm>
            <a:off x="4881619" y="330629"/>
            <a:ext cx="2428762" cy="516283"/>
          </a:xfrm>
          <a:prstGeom prst="chevron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0" dirty="0">
                <a:solidFill>
                  <a:schemeClr val="tx1"/>
                </a:solidFill>
              </a:rPr>
              <a:t>TDA on synthetic point cloud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D85FB7FD-A516-55FE-41AB-63FD08CEC352}"/>
              </a:ext>
            </a:extLst>
          </p:cNvPr>
          <p:cNvSpPr/>
          <p:nvPr/>
        </p:nvSpPr>
        <p:spPr>
          <a:xfrm>
            <a:off x="7223604" y="301947"/>
            <a:ext cx="2428762" cy="516283"/>
          </a:xfrm>
          <a:prstGeom prst="chevr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0" dirty="0">
                <a:solidFill>
                  <a:schemeClr val="tx1"/>
                </a:solidFill>
              </a:rPr>
              <a:t>LiDAR point cloud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918E7FAF-5D24-3AE7-31B4-8F5694173AB0}"/>
              </a:ext>
            </a:extLst>
          </p:cNvPr>
          <p:cNvSpPr/>
          <p:nvPr/>
        </p:nvSpPr>
        <p:spPr>
          <a:xfrm>
            <a:off x="9511159" y="314547"/>
            <a:ext cx="2428762" cy="516283"/>
          </a:xfrm>
          <a:prstGeom prst="chevr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0" dirty="0">
                <a:solidFill>
                  <a:schemeClr val="tx1"/>
                </a:solidFill>
              </a:rPr>
              <a:t>TDA on LiDAR point cloud</a:t>
            </a: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82565EE8-DAA6-18E0-AB9E-673F613BD8F1}"/>
              </a:ext>
            </a:extLst>
          </p:cNvPr>
          <p:cNvSpPr/>
          <p:nvPr/>
        </p:nvSpPr>
        <p:spPr>
          <a:xfrm>
            <a:off x="325171" y="327529"/>
            <a:ext cx="2428762" cy="516283"/>
          </a:xfrm>
          <a:prstGeom prst="chevr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0" dirty="0">
                <a:solidFill>
                  <a:schemeClr val="tx1"/>
                </a:solidFill>
              </a:rPr>
              <a:t>Required packages for TDA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D6E9795E-36E5-4547-6B43-0AFD2ED4E918}"/>
              </a:ext>
            </a:extLst>
          </p:cNvPr>
          <p:cNvSpPr/>
          <p:nvPr/>
        </p:nvSpPr>
        <p:spPr>
          <a:xfrm>
            <a:off x="2594064" y="330108"/>
            <a:ext cx="2428762" cy="516283"/>
          </a:xfrm>
          <a:prstGeom prst="chevron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0" dirty="0">
                <a:solidFill>
                  <a:schemeClr val="tx1"/>
                </a:solidFill>
              </a:rPr>
              <a:t>Synthetic point cloud</a:t>
            </a:r>
          </a:p>
          <a:p>
            <a:pPr algn="ctr"/>
            <a:r>
              <a:rPr lang="en-US" sz="1580" dirty="0">
                <a:solidFill>
                  <a:schemeClr val="tx1"/>
                </a:solidFill>
              </a:rPr>
              <a:t>(Mesh)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6D3F94-CF48-FAE8-CAB3-8910BAE57F89}"/>
              </a:ext>
            </a:extLst>
          </p:cNvPr>
          <p:cNvSpPr/>
          <p:nvPr/>
        </p:nvSpPr>
        <p:spPr>
          <a:xfrm>
            <a:off x="2259843" y="5878164"/>
            <a:ext cx="2068789" cy="1605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Point Cloud with Hump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C14BF0-EF9B-D6C0-0B1C-C6B147952C94}"/>
              </a:ext>
            </a:extLst>
          </p:cNvPr>
          <p:cNvSpPr/>
          <p:nvPr/>
        </p:nvSpPr>
        <p:spPr>
          <a:xfrm>
            <a:off x="8250049" y="5878163"/>
            <a:ext cx="2068789" cy="1605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Persistence diagram (PD)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15AABC-CB4B-7236-7BF5-77175219D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958" y="1673175"/>
            <a:ext cx="3989935" cy="40401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1EDF50-72F4-5DD3-86CC-0BFDAE6BF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6796" y="1626167"/>
            <a:ext cx="3768246" cy="404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750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487297-0618-0084-5FAC-8DFB3B6A0A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C9FED56-3850-61BD-26CA-534DCA066F06}"/>
              </a:ext>
            </a:extLst>
          </p:cNvPr>
          <p:cNvSpPr/>
          <p:nvPr/>
        </p:nvSpPr>
        <p:spPr>
          <a:xfrm>
            <a:off x="80964" y="78818"/>
            <a:ext cx="12025312" cy="6689724"/>
          </a:xfrm>
          <a:prstGeom prst="rect">
            <a:avLst/>
          </a:prstGeom>
          <a:noFill/>
          <a:ln w="168275">
            <a:solidFill>
              <a:srgbClr val="920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E52908-328C-AD8A-AD57-A88DD9D07305}"/>
              </a:ext>
            </a:extLst>
          </p:cNvPr>
          <p:cNvSpPr txBox="1"/>
          <p:nvPr/>
        </p:nvSpPr>
        <p:spPr>
          <a:xfrm>
            <a:off x="73926" y="6368432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dirty="0"/>
              <a:t>11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52267F-3941-3ECE-80B1-D25840CDBB76}"/>
              </a:ext>
            </a:extLst>
          </p:cNvPr>
          <p:cNvSpPr txBox="1"/>
          <p:nvPr/>
        </p:nvSpPr>
        <p:spPr>
          <a:xfrm>
            <a:off x="-76200" y="1248567"/>
            <a:ext cx="117619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TDA feature extraction using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Giotto-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package 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The main TDA features belong to (Homology dimensions: H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&amp; H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are as below 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Persistence entropy features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Number-of-points features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Amplitude features: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Bottleneck Distance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Wasserstein Distance 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Persistence Landscape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Persistence Image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Betti Curve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Heat Kernel</a:t>
            </a:r>
          </a:p>
          <a:p>
            <a:pPr lvl="1"/>
            <a:endParaRPr lang="en-US" dirty="0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1ACF8930-DB46-0B75-F7B2-3B50CB54FBD5}"/>
              </a:ext>
            </a:extLst>
          </p:cNvPr>
          <p:cNvSpPr/>
          <p:nvPr/>
        </p:nvSpPr>
        <p:spPr>
          <a:xfrm>
            <a:off x="4881619" y="330629"/>
            <a:ext cx="2428762" cy="516283"/>
          </a:xfrm>
          <a:prstGeom prst="chevron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0" dirty="0">
                <a:solidFill>
                  <a:schemeClr val="tx1"/>
                </a:solidFill>
              </a:rPr>
              <a:t>TDA on synthetic point cloud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DFF1C8B6-613F-A610-D842-B53A65640579}"/>
              </a:ext>
            </a:extLst>
          </p:cNvPr>
          <p:cNvSpPr/>
          <p:nvPr/>
        </p:nvSpPr>
        <p:spPr>
          <a:xfrm>
            <a:off x="7223604" y="301947"/>
            <a:ext cx="2428762" cy="516283"/>
          </a:xfrm>
          <a:prstGeom prst="chevr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0" dirty="0">
                <a:solidFill>
                  <a:schemeClr val="tx1"/>
                </a:solidFill>
              </a:rPr>
              <a:t>LiDAR point cloud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B7078650-4091-AF06-5588-4FF4D06B9161}"/>
              </a:ext>
            </a:extLst>
          </p:cNvPr>
          <p:cNvSpPr/>
          <p:nvPr/>
        </p:nvSpPr>
        <p:spPr>
          <a:xfrm>
            <a:off x="9511159" y="314547"/>
            <a:ext cx="2428762" cy="516283"/>
          </a:xfrm>
          <a:prstGeom prst="chevr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0" dirty="0">
                <a:solidFill>
                  <a:schemeClr val="tx1"/>
                </a:solidFill>
              </a:rPr>
              <a:t>TDA on LiDAR point cloud</a:t>
            </a: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F6B4CB1D-F959-89DE-2787-2681FB776660}"/>
              </a:ext>
            </a:extLst>
          </p:cNvPr>
          <p:cNvSpPr/>
          <p:nvPr/>
        </p:nvSpPr>
        <p:spPr>
          <a:xfrm>
            <a:off x="325171" y="327529"/>
            <a:ext cx="2428762" cy="516283"/>
          </a:xfrm>
          <a:prstGeom prst="chevr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0" dirty="0">
                <a:solidFill>
                  <a:schemeClr val="tx1"/>
                </a:solidFill>
              </a:rPr>
              <a:t>Required packages for TDA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D97475A7-95B0-A11A-DA8B-C5F0BB4215F5}"/>
              </a:ext>
            </a:extLst>
          </p:cNvPr>
          <p:cNvSpPr/>
          <p:nvPr/>
        </p:nvSpPr>
        <p:spPr>
          <a:xfrm>
            <a:off x="2594064" y="330108"/>
            <a:ext cx="2428762" cy="516283"/>
          </a:xfrm>
          <a:prstGeom prst="chevr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0" dirty="0">
                <a:solidFill>
                  <a:schemeClr val="tx1"/>
                </a:solidFill>
              </a:rPr>
              <a:t>Synthetic point cloud</a:t>
            </a:r>
          </a:p>
          <a:p>
            <a:pPr algn="ctr"/>
            <a:r>
              <a:rPr lang="en-US" sz="1580" dirty="0">
                <a:solidFill>
                  <a:schemeClr val="tx1"/>
                </a:solidFill>
              </a:rPr>
              <a:t>(Mesh)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13C943-57A4-18AC-7415-E11476B9E7C9}"/>
              </a:ext>
            </a:extLst>
          </p:cNvPr>
          <p:cNvSpPr txBox="1"/>
          <p:nvPr/>
        </p:nvSpPr>
        <p:spPr>
          <a:xfrm>
            <a:off x="-76201" y="4743376"/>
            <a:ext cx="11761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TDA implementation and feature extraction are based on the previous slope, which includes a hump at the center.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F9EE519-5753-6142-5F7B-3649CF5B1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6979" y="1868529"/>
            <a:ext cx="2825387" cy="287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721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0A3465-F78E-7627-EEA8-348DBCECA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69DB621-1C19-8E0B-2D10-F01411345A92}"/>
              </a:ext>
            </a:extLst>
          </p:cNvPr>
          <p:cNvSpPr/>
          <p:nvPr/>
        </p:nvSpPr>
        <p:spPr>
          <a:xfrm>
            <a:off x="80964" y="78818"/>
            <a:ext cx="12025312" cy="6689724"/>
          </a:xfrm>
          <a:prstGeom prst="rect">
            <a:avLst/>
          </a:prstGeom>
          <a:noFill/>
          <a:ln w="168275">
            <a:solidFill>
              <a:srgbClr val="920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5C9CEB-4633-8F58-75F9-9963605F703C}"/>
              </a:ext>
            </a:extLst>
          </p:cNvPr>
          <p:cNvSpPr txBox="1"/>
          <p:nvPr/>
        </p:nvSpPr>
        <p:spPr>
          <a:xfrm>
            <a:off x="73926" y="6368432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dirty="0"/>
              <a:t>12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3A88D4-5F4F-142E-162E-39F5DE3BCD37}"/>
              </a:ext>
            </a:extLst>
          </p:cNvPr>
          <p:cNvSpPr txBox="1"/>
          <p:nvPr/>
        </p:nvSpPr>
        <p:spPr>
          <a:xfrm>
            <a:off x="-209550" y="1041359"/>
            <a:ext cx="11761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TDA feature extraction output: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08F81389-1F92-57AA-24BD-DA116B8E079B}"/>
              </a:ext>
            </a:extLst>
          </p:cNvPr>
          <p:cNvSpPr/>
          <p:nvPr/>
        </p:nvSpPr>
        <p:spPr>
          <a:xfrm>
            <a:off x="4881619" y="330629"/>
            <a:ext cx="2428762" cy="516283"/>
          </a:xfrm>
          <a:prstGeom prst="chevron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0" dirty="0">
                <a:solidFill>
                  <a:schemeClr val="tx1"/>
                </a:solidFill>
              </a:rPr>
              <a:t>TDA on synthetic point cloud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4FE3B179-0033-BDC2-2349-F4471ABF2FAE}"/>
              </a:ext>
            </a:extLst>
          </p:cNvPr>
          <p:cNvSpPr/>
          <p:nvPr/>
        </p:nvSpPr>
        <p:spPr>
          <a:xfrm>
            <a:off x="7203508" y="322043"/>
            <a:ext cx="2428762" cy="516283"/>
          </a:xfrm>
          <a:prstGeom prst="chevr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0" dirty="0">
                <a:solidFill>
                  <a:schemeClr val="tx1"/>
                </a:solidFill>
              </a:rPr>
              <a:t>LiDAR point cloud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D4B38371-D475-E9CC-E043-22420D62CC23}"/>
              </a:ext>
            </a:extLst>
          </p:cNvPr>
          <p:cNvSpPr/>
          <p:nvPr/>
        </p:nvSpPr>
        <p:spPr>
          <a:xfrm>
            <a:off x="9511159" y="314547"/>
            <a:ext cx="2428762" cy="516283"/>
          </a:xfrm>
          <a:prstGeom prst="chevr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0" dirty="0">
                <a:solidFill>
                  <a:schemeClr val="tx1"/>
                </a:solidFill>
              </a:rPr>
              <a:t>TDA on LiDAR point cloud</a:t>
            </a: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22E0CB27-EEED-98A4-C0EF-6D72031094D9}"/>
              </a:ext>
            </a:extLst>
          </p:cNvPr>
          <p:cNvSpPr/>
          <p:nvPr/>
        </p:nvSpPr>
        <p:spPr>
          <a:xfrm>
            <a:off x="325171" y="327529"/>
            <a:ext cx="2428762" cy="516283"/>
          </a:xfrm>
          <a:prstGeom prst="chevr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0" dirty="0">
                <a:solidFill>
                  <a:schemeClr val="tx1"/>
                </a:solidFill>
              </a:rPr>
              <a:t>Required packages for TDA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9FFD2AA2-FAF6-A466-FD31-63FB7D0FBC53}"/>
              </a:ext>
            </a:extLst>
          </p:cNvPr>
          <p:cNvSpPr/>
          <p:nvPr/>
        </p:nvSpPr>
        <p:spPr>
          <a:xfrm>
            <a:off x="2594064" y="330108"/>
            <a:ext cx="2428762" cy="516283"/>
          </a:xfrm>
          <a:prstGeom prst="chevr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0" dirty="0">
                <a:solidFill>
                  <a:schemeClr val="tx1"/>
                </a:solidFill>
              </a:rPr>
              <a:t>Synthetic point cloud</a:t>
            </a:r>
          </a:p>
          <a:p>
            <a:pPr algn="ctr"/>
            <a:r>
              <a:rPr lang="en-US" sz="1580" dirty="0">
                <a:solidFill>
                  <a:schemeClr val="tx1"/>
                </a:solidFill>
              </a:rPr>
              <a:t>(Mesh)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AC23B79-0588-41B8-E589-85E3B96091EA}"/>
              </a:ext>
            </a:extLst>
          </p:cNvPr>
          <p:cNvSpPr/>
          <p:nvPr/>
        </p:nvSpPr>
        <p:spPr>
          <a:xfrm>
            <a:off x="684626" y="2477184"/>
            <a:ext cx="2771776" cy="2279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Persistence entropy features: [[ H0 H1]]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2AA090-E2F0-7E58-5BBA-C0278E28A99D}"/>
              </a:ext>
            </a:extLst>
          </p:cNvPr>
          <p:cNvSpPr txBox="1"/>
          <p:nvPr/>
        </p:nvSpPr>
        <p:spPr>
          <a:xfrm>
            <a:off x="684626" y="2075778"/>
            <a:ext cx="2976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[[12.98170879 10.55455118]]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A0969A-3CB8-DE05-C6F7-3B4D18040E71}"/>
              </a:ext>
            </a:extLst>
          </p:cNvPr>
          <p:cNvSpPr txBox="1"/>
          <p:nvPr/>
        </p:nvSpPr>
        <p:spPr>
          <a:xfrm>
            <a:off x="1158496" y="3224378"/>
            <a:ext cx="1595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[[8999 2438]]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9C5BD1-4C76-80B1-2A05-DCBF89165131}"/>
              </a:ext>
            </a:extLst>
          </p:cNvPr>
          <p:cNvSpPr/>
          <p:nvPr/>
        </p:nvSpPr>
        <p:spPr>
          <a:xfrm>
            <a:off x="684626" y="3682397"/>
            <a:ext cx="2771776" cy="2279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 of points features: [[ H0 H1]]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5B718E-5B79-D66D-51F1-33C5C6872084}"/>
              </a:ext>
            </a:extLst>
          </p:cNvPr>
          <p:cNvSpPr txBox="1"/>
          <p:nvPr/>
        </p:nvSpPr>
        <p:spPr>
          <a:xfrm>
            <a:off x="5608473" y="2032760"/>
            <a:ext cx="655612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[[</a:t>
            </a:r>
            <a:r>
              <a:rPr lang="en-US" dirty="0">
                <a:highlight>
                  <a:srgbClr val="FFFF00"/>
                </a:highlight>
              </a:rPr>
              <a:t>1.95484507e+00 2.53934181e+00 </a:t>
            </a:r>
            <a:r>
              <a:rPr lang="en-US" dirty="0">
                <a:highlight>
                  <a:srgbClr val="FF0000"/>
                </a:highlight>
              </a:rPr>
              <a:t>7.60039550e+01 2.78459388e+01</a:t>
            </a:r>
          </a:p>
          <a:p>
            <a:r>
              <a:rPr lang="en-US" dirty="0"/>
              <a:t>  </a:t>
            </a:r>
            <a:r>
              <a:rPr lang="en-US" dirty="0">
                <a:highlight>
                  <a:srgbClr val="008000"/>
                </a:highlight>
              </a:rPr>
              <a:t>2.23151972e+00 3.60304209e+00</a:t>
            </a:r>
            <a:r>
              <a:rPr lang="en-US" dirty="0"/>
              <a:t> </a:t>
            </a:r>
            <a:r>
              <a:rPr lang="en-US" dirty="0">
                <a:highlight>
                  <a:srgbClr val="800080"/>
                </a:highlight>
              </a:rPr>
              <a:t>8.03171369e+03 1.10065574e+03</a:t>
            </a:r>
          </a:p>
          <a:p>
            <a:r>
              <a:rPr lang="en-US" dirty="0"/>
              <a:t>  </a:t>
            </a:r>
            <a:r>
              <a:rPr lang="en-US" dirty="0">
                <a:highlight>
                  <a:srgbClr val="EDB120"/>
                </a:highlight>
              </a:rPr>
              <a:t>9.47122820e+03 1.04878994e+03 </a:t>
            </a:r>
            <a:r>
              <a:rPr lang="en-US" dirty="0">
                <a:highlight>
                  <a:srgbClr val="0374BE"/>
                </a:highlight>
              </a:rPr>
              <a:t>1.07306080e+04 1.35579865e+03]</a:t>
            </a:r>
            <a:r>
              <a:rPr lang="en-US" dirty="0"/>
              <a:t>]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B830F5-3A57-A4A6-605E-1A53C865136F}"/>
              </a:ext>
            </a:extLst>
          </p:cNvPr>
          <p:cNvSpPr/>
          <p:nvPr/>
        </p:nvSpPr>
        <p:spPr>
          <a:xfrm>
            <a:off x="6739383" y="3910313"/>
            <a:ext cx="2771776" cy="2279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Amplitude features: [[ H0 H1]]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3A1D7F-B73B-218A-A275-62F93E1F4DD9}"/>
              </a:ext>
            </a:extLst>
          </p:cNvPr>
          <p:cNvSpPr txBox="1"/>
          <p:nvPr/>
        </p:nvSpPr>
        <p:spPr>
          <a:xfrm>
            <a:off x="5608472" y="4363577"/>
            <a:ext cx="41165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Bottleneck distance </a:t>
            </a:r>
            <a:r>
              <a:rPr lang="en-US" sz="1800" dirty="0">
                <a:solidFill>
                  <a:schemeClr val="tx1"/>
                </a:solidFill>
              </a:rPr>
              <a:t>[[ H</a:t>
            </a:r>
            <a:r>
              <a:rPr lang="en-US" sz="1600" dirty="0">
                <a:solidFill>
                  <a:schemeClr val="tx1"/>
                </a:solidFill>
              </a:rPr>
              <a:t>0</a:t>
            </a:r>
            <a:r>
              <a:rPr lang="en-US" sz="1800" dirty="0">
                <a:solidFill>
                  <a:schemeClr val="tx1"/>
                </a:solidFill>
              </a:rPr>
              <a:t> H</a:t>
            </a:r>
            <a:r>
              <a:rPr lang="en-US" sz="1600" dirty="0">
                <a:solidFill>
                  <a:schemeClr val="tx1"/>
                </a:solidFill>
              </a:rPr>
              <a:t>1</a:t>
            </a:r>
            <a:r>
              <a:rPr lang="en-US" sz="1800" dirty="0">
                <a:solidFill>
                  <a:schemeClr val="tx1"/>
                </a:solidFill>
              </a:rPr>
              <a:t>]]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Wasserstein distance </a:t>
            </a:r>
            <a:r>
              <a:rPr lang="en-US" sz="1800" dirty="0">
                <a:solidFill>
                  <a:schemeClr val="tx1"/>
                </a:solidFill>
              </a:rPr>
              <a:t>[[ H</a:t>
            </a:r>
            <a:r>
              <a:rPr lang="en-US" sz="1600" dirty="0">
                <a:solidFill>
                  <a:schemeClr val="tx1"/>
                </a:solidFill>
              </a:rPr>
              <a:t>0</a:t>
            </a:r>
            <a:r>
              <a:rPr lang="en-US" sz="1800" dirty="0">
                <a:solidFill>
                  <a:schemeClr val="tx1"/>
                </a:solidFill>
              </a:rPr>
              <a:t> H</a:t>
            </a:r>
            <a:r>
              <a:rPr lang="en-US" sz="1600" dirty="0">
                <a:solidFill>
                  <a:schemeClr val="tx1"/>
                </a:solidFill>
              </a:rPr>
              <a:t>1</a:t>
            </a:r>
            <a:r>
              <a:rPr lang="en-US" sz="1800" dirty="0">
                <a:solidFill>
                  <a:schemeClr val="tx1"/>
                </a:solidFill>
              </a:rPr>
              <a:t>]]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Persistence Landscape </a:t>
            </a:r>
            <a:r>
              <a:rPr lang="en-US" sz="1800" dirty="0">
                <a:solidFill>
                  <a:schemeClr val="tx1"/>
                </a:solidFill>
              </a:rPr>
              <a:t>[[ H</a:t>
            </a:r>
            <a:r>
              <a:rPr lang="en-US" sz="1600" dirty="0">
                <a:solidFill>
                  <a:schemeClr val="tx1"/>
                </a:solidFill>
              </a:rPr>
              <a:t>0</a:t>
            </a:r>
            <a:r>
              <a:rPr lang="en-US" sz="1800" dirty="0">
                <a:solidFill>
                  <a:schemeClr val="tx1"/>
                </a:solidFill>
              </a:rPr>
              <a:t> H</a:t>
            </a:r>
            <a:r>
              <a:rPr lang="en-US" sz="1600" dirty="0">
                <a:solidFill>
                  <a:schemeClr val="tx1"/>
                </a:solidFill>
              </a:rPr>
              <a:t>1</a:t>
            </a:r>
            <a:r>
              <a:rPr lang="en-US" sz="1800" dirty="0">
                <a:solidFill>
                  <a:schemeClr val="tx1"/>
                </a:solidFill>
              </a:rPr>
              <a:t>]]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Persistence Image </a:t>
            </a:r>
            <a:r>
              <a:rPr lang="en-US" sz="1800" dirty="0">
                <a:solidFill>
                  <a:schemeClr val="tx1"/>
                </a:solidFill>
              </a:rPr>
              <a:t>[[ H</a:t>
            </a:r>
            <a:r>
              <a:rPr lang="en-US" sz="1600" dirty="0">
                <a:solidFill>
                  <a:schemeClr val="tx1"/>
                </a:solidFill>
              </a:rPr>
              <a:t>0</a:t>
            </a:r>
            <a:r>
              <a:rPr lang="en-US" sz="1800" dirty="0">
                <a:solidFill>
                  <a:schemeClr val="tx1"/>
                </a:solidFill>
              </a:rPr>
              <a:t> H</a:t>
            </a:r>
            <a:r>
              <a:rPr lang="en-US" sz="1600" dirty="0">
                <a:solidFill>
                  <a:schemeClr val="tx1"/>
                </a:solidFill>
              </a:rPr>
              <a:t>1</a:t>
            </a:r>
            <a:r>
              <a:rPr lang="en-US" sz="1800" dirty="0">
                <a:solidFill>
                  <a:schemeClr val="tx1"/>
                </a:solidFill>
              </a:rPr>
              <a:t>]]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Betti Curve </a:t>
            </a:r>
            <a:r>
              <a:rPr lang="en-US" sz="1800" dirty="0">
                <a:solidFill>
                  <a:schemeClr val="tx1"/>
                </a:solidFill>
              </a:rPr>
              <a:t>[[ H</a:t>
            </a:r>
            <a:r>
              <a:rPr lang="en-US" sz="1600" dirty="0">
                <a:solidFill>
                  <a:schemeClr val="tx1"/>
                </a:solidFill>
              </a:rPr>
              <a:t>0</a:t>
            </a:r>
            <a:r>
              <a:rPr lang="en-US" sz="1800" dirty="0">
                <a:solidFill>
                  <a:schemeClr val="tx1"/>
                </a:solidFill>
              </a:rPr>
              <a:t> H</a:t>
            </a:r>
            <a:r>
              <a:rPr lang="en-US" sz="1600" dirty="0">
                <a:solidFill>
                  <a:schemeClr val="tx1"/>
                </a:solidFill>
              </a:rPr>
              <a:t>1</a:t>
            </a:r>
            <a:r>
              <a:rPr lang="en-US" sz="1800" dirty="0">
                <a:solidFill>
                  <a:schemeClr val="tx1"/>
                </a:solidFill>
              </a:rPr>
              <a:t>]]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Heat Kernel </a:t>
            </a:r>
            <a:r>
              <a:rPr lang="en-US" sz="1800" dirty="0">
                <a:solidFill>
                  <a:schemeClr val="tx1"/>
                </a:solidFill>
              </a:rPr>
              <a:t>[[ H</a:t>
            </a:r>
            <a:r>
              <a:rPr lang="en-US" sz="1600" dirty="0">
                <a:solidFill>
                  <a:schemeClr val="tx1"/>
                </a:solidFill>
              </a:rPr>
              <a:t>0</a:t>
            </a:r>
            <a:r>
              <a:rPr lang="en-US" sz="1800" dirty="0">
                <a:solidFill>
                  <a:schemeClr val="tx1"/>
                </a:solidFill>
              </a:rPr>
              <a:t> H</a:t>
            </a:r>
            <a:r>
              <a:rPr lang="en-US" sz="1600" dirty="0">
                <a:solidFill>
                  <a:schemeClr val="tx1"/>
                </a:solidFill>
              </a:rPr>
              <a:t>1</a:t>
            </a:r>
            <a:r>
              <a:rPr lang="en-US" sz="1800" dirty="0">
                <a:solidFill>
                  <a:schemeClr val="tx1"/>
                </a:solidFill>
              </a:rPr>
              <a:t>]]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68D6201-CC4D-1D2F-0CF9-48E987E60A62}"/>
              </a:ext>
            </a:extLst>
          </p:cNvPr>
          <p:cNvSpPr/>
          <p:nvPr/>
        </p:nvSpPr>
        <p:spPr>
          <a:xfrm>
            <a:off x="5876925" y="4463287"/>
            <a:ext cx="216695" cy="20396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5369106-5148-5367-3AC4-DCBA4F3F58B3}"/>
              </a:ext>
            </a:extLst>
          </p:cNvPr>
          <p:cNvSpPr/>
          <p:nvPr/>
        </p:nvSpPr>
        <p:spPr>
          <a:xfrm>
            <a:off x="5876925" y="4741659"/>
            <a:ext cx="216695" cy="2039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4D059ED-8E66-06C5-CF52-B59BC36FDDBA}"/>
              </a:ext>
            </a:extLst>
          </p:cNvPr>
          <p:cNvSpPr/>
          <p:nvPr/>
        </p:nvSpPr>
        <p:spPr>
          <a:xfrm>
            <a:off x="5874545" y="5026225"/>
            <a:ext cx="216695" cy="203963"/>
          </a:xfrm>
          <a:prstGeom prst="ellipse">
            <a:avLst/>
          </a:prstGeom>
          <a:solidFill>
            <a:srgbClr val="00582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6C6F117-06B3-D375-3442-BD6C612547EF}"/>
              </a:ext>
            </a:extLst>
          </p:cNvPr>
          <p:cNvSpPr/>
          <p:nvPr/>
        </p:nvSpPr>
        <p:spPr>
          <a:xfrm>
            <a:off x="5884070" y="5301480"/>
            <a:ext cx="216695" cy="20396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C45DC8A-9C71-264C-CBBB-B3E9E1444D5D}"/>
              </a:ext>
            </a:extLst>
          </p:cNvPr>
          <p:cNvSpPr/>
          <p:nvPr/>
        </p:nvSpPr>
        <p:spPr>
          <a:xfrm>
            <a:off x="5881796" y="5585822"/>
            <a:ext cx="216695" cy="20396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53E5E45-05C3-9E95-169A-19BBE165961F}"/>
              </a:ext>
            </a:extLst>
          </p:cNvPr>
          <p:cNvSpPr/>
          <p:nvPr/>
        </p:nvSpPr>
        <p:spPr>
          <a:xfrm>
            <a:off x="5891321" y="5859436"/>
            <a:ext cx="216695" cy="20396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16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3F8DA2-8580-9C1F-8B18-6CAA46323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CFB8B30-9C4C-1E69-64E1-CB07C4497B90}"/>
              </a:ext>
            </a:extLst>
          </p:cNvPr>
          <p:cNvSpPr/>
          <p:nvPr/>
        </p:nvSpPr>
        <p:spPr>
          <a:xfrm>
            <a:off x="80964" y="78818"/>
            <a:ext cx="12025312" cy="6689724"/>
          </a:xfrm>
          <a:prstGeom prst="rect">
            <a:avLst/>
          </a:prstGeom>
          <a:noFill/>
          <a:ln w="168275">
            <a:solidFill>
              <a:srgbClr val="920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F64163-2418-1566-D3E3-0BA8F7D799AF}"/>
              </a:ext>
            </a:extLst>
          </p:cNvPr>
          <p:cNvSpPr txBox="1"/>
          <p:nvPr/>
        </p:nvSpPr>
        <p:spPr>
          <a:xfrm>
            <a:off x="73926" y="6368432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dirty="0"/>
              <a:t>13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5111BF-7F42-1402-5563-B17D4685F3A0}"/>
              </a:ext>
            </a:extLst>
          </p:cNvPr>
          <p:cNvSpPr txBox="1"/>
          <p:nvPr/>
        </p:nvSpPr>
        <p:spPr>
          <a:xfrm>
            <a:off x="-219175" y="888621"/>
            <a:ext cx="11761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TDA feature extraction output for surface_with_smooth_circular_cavity_10.las-(5000 points):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F0B1E279-738F-1AB2-7324-4947ABDADC14}"/>
              </a:ext>
            </a:extLst>
          </p:cNvPr>
          <p:cNvSpPr/>
          <p:nvPr/>
        </p:nvSpPr>
        <p:spPr>
          <a:xfrm>
            <a:off x="4881619" y="330629"/>
            <a:ext cx="2428762" cy="516283"/>
          </a:xfrm>
          <a:prstGeom prst="chevron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0" dirty="0">
                <a:solidFill>
                  <a:schemeClr val="tx1"/>
                </a:solidFill>
              </a:rPr>
              <a:t>TDA on synthetic point cloud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0E99C152-3576-C8D6-798C-4B33986F64E9}"/>
              </a:ext>
            </a:extLst>
          </p:cNvPr>
          <p:cNvSpPr/>
          <p:nvPr/>
        </p:nvSpPr>
        <p:spPr>
          <a:xfrm>
            <a:off x="7203508" y="322043"/>
            <a:ext cx="2428762" cy="516283"/>
          </a:xfrm>
          <a:prstGeom prst="chevr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0" dirty="0">
                <a:solidFill>
                  <a:schemeClr val="tx1"/>
                </a:solidFill>
              </a:rPr>
              <a:t>LiDAR point cloud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E7CF51A3-A23A-C7F7-22D1-B9D3F106992C}"/>
              </a:ext>
            </a:extLst>
          </p:cNvPr>
          <p:cNvSpPr/>
          <p:nvPr/>
        </p:nvSpPr>
        <p:spPr>
          <a:xfrm>
            <a:off x="9511159" y="314547"/>
            <a:ext cx="2428762" cy="516283"/>
          </a:xfrm>
          <a:prstGeom prst="chevr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0" dirty="0">
                <a:solidFill>
                  <a:schemeClr val="tx1"/>
                </a:solidFill>
              </a:rPr>
              <a:t>TDA on LiDAR point cloud</a:t>
            </a: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62FE4217-7284-5AD5-1DB0-AE7FC0504556}"/>
              </a:ext>
            </a:extLst>
          </p:cNvPr>
          <p:cNvSpPr/>
          <p:nvPr/>
        </p:nvSpPr>
        <p:spPr>
          <a:xfrm>
            <a:off x="325171" y="327529"/>
            <a:ext cx="2428762" cy="516283"/>
          </a:xfrm>
          <a:prstGeom prst="chevr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0" dirty="0">
                <a:solidFill>
                  <a:schemeClr val="tx1"/>
                </a:solidFill>
              </a:rPr>
              <a:t>Required packages for TDA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1E4D5DC5-791F-8558-F2B7-541C7BE9661A}"/>
              </a:ext>
            </a:extLst>
          </p:cNvPr>
          <p:cNvSpPr/>
          <p:nvPr/>
        </p:nvSpPr>
        <p:spPr>
          <a:xfrm>
            <a:off x="2594064" y="330108"/>
            <a:ext cx="2428762" cy="516283"/>
          </a:xfrm>
          <a:prstGeom prst="chevr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0" dirty="0">
                <a:solidFill>
                  <a:schemeClr val="tx1"/>
                </a:solidFill>
              </a:rPr>
              <a:t>Synthetic point cloud</a:t>
            </a:r>
          </a:p>
          <a:p>
            <a:pPr algn="ctr"/>
            <a:r>
              <a:rPr lang="en-US" sz="1580" dirty="0">
                <a:solidFill>
                  <a:schemeClr val="tx1"/>
                </a:solidFill>
              </a:rPr>
              <a:t>(Mesh)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90D3E0-8E16-8EF7-2C09-C6C8ABCE64D3}"/>
              </a:ext>
            </a:extLst>
          </p:cNvPr>
          <p:cNvSpPr/>
          <p:nvPr/>
        </p:nvSpPr>
        <p:spPr>
          <a:xfrm>
            <a:off x="639640" y="1744965"/>
            <a:ext cx="2771776" cy="2279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Persistence entropy features: [[ H0 H1]]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F11038-140C-FF17-92A3-5797D868B271}"/>
              </a:ext>
            </a:extLst>
          </p:cNvPr>
          <p:cNvSpPr txBox="1"/>
          <p:nvPr/>
        </p:nvSpPr>
        <p:spPr>
          <a:xfrm>
            <a:off x="553077" y="1311456"/>
            <a:ext cx="2976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[[12.18283007  9.75673111]]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D52AFD-08D6-2D0D-BD35-45FD2C4CFFC6}"/>
              </a:ext>
            </a:extLst>
          </p:cNvPr>
          <p:cNvSpPr txBox="1"/>
          <p:nvPr/>
        </p:nvSpPr>
        <p:spPr>
          <a:xfrm>
            <a:off x="1139246" y="2059493"/>
            <a:ext cx="1595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[[5151 1407]]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AC7B10-5C89-E5CF-C92E-A9B6146DEB1C}"/>
              </a:ext>
            </a:extLst>
          </p:cNvPr>
          <p:cNvSpPr/>
          <p:nvPr/>
        </p:nvSpPr>
        <p:spPr>
          <a:xfrm>
            <a:off x="553077" y="2445700"/>
            <a:ext cx="2771776" cy="2279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 of points features: [[ H0 H1]]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9F95FC-D776-3869-21F9-671EB7DF5199}"/>
              </a:ext>
            </a:extLst>
          </p:cNvPr>
          <p:cNvSpPr txBox="1"/>
          <p:nvPr/>
        </p:nvSpPr>
        <p:spPr>
          <a:xfrm>
            <a:off x="325171" y="2708441"/>
            <a:ext cx="502736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[[2.94151235e+00 3.20920312e+00 7.61922612e+01 2.75099774e+01</a:t>
            </a:r>
          </a:p>
          <a:p>
            <a:r>
              <a:rPr lang="en-US" dirty="0"/>
              <a:t>  4.11896619e+00 5.02170662e+00 4.17089600e+03 5.14644963e+02</a:t>
            </a:r>
          </a:p>
          <a:p>
            <a:r>
              <a:rPr lang="en-US" dirty="0"/>
              <a:t>  6.27974214e+03 6.82004120e+02 5.63012809e+03 6.54624709e+02]]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3DED09-4308-85A3-7E93-507B5BA1CDF2}"/>
              </a:ext>
            </a:extLst>
          </p:cNvPr>
          <p:cNvSpPr/>
          <p:nvPr/>
        </p:nvSpPr>
        <p:spPr>
          <a:xfrm>
            <a:off x="590978" y="4501325"/>
            <a:ext cx="2771776" cy="2279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Amplitude features: [[ H0 H1]]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AB4BAB8-B0A5-CAF2-E299-8203A3936CE6}"/>
              </a:ext>
            </a:extLst>
          </p:cNvPr>
          <p:cNvGrpSpPr/>
          <p:nvPr/>
        </p:nvGrpSpPr>
        <p:grpSpPr>
          <a:xfrm>
            <a:off x="94126" y="4873884"/>
            <a:ext cx="4116553" cy="1569660"/>
            <a:chOff x="237402" y="4958232"/>
            <a:chExt cx="4116553" cy="156966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1FBF031-E66A-B4FF-A2F4-70C33A9D72E5}"/>
                </a:ext>
              </a:extLst>
            </p:cNvPr>
            <p:cNvSpPr txBox="1"/>
            <p:nvPr/>
          </p:nvSpPr>
          <p:spPr>
            <a:xfrm>
              <a:off x="237402" y="4958232"/>
              <a:ext cx="411655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: Bottleneck distance </a:t>
              </a:r>
              <a:r>
                <a:rPr lang="en-US" sz="1600" dirty="0">
                  <a:solidFill>
                    <a:schemeClr val="tx1"/>
                  </a:solidFill>
                </a:rPr>
                <a:t>[[ H</a:t>
              </a:r>
              <a:r>
                <a:rPr lang="en-US" sz="1400" dirty="0">
                  <a:solidFill>
                    <a:schemeClr val="tx1"/>
                  </a:solidFill>
                </a:rPr>
                <a:t>0</a:t>
              </a:r>
              <a:r>
                <a:rPr lang="en-US" sz="1600" dirty="0">
                  <a:solidFill>
                    <a:schemeClr val="tx1"/>
                  </a:solidFill>
                </a:rPr>
                <a:t> H</a:t>
              </a:r>
              <a:r>
                <a:rPr lang="en-US" sz="1400" dirty="0">
                  <a:solidFill>
                    <a:schemeClr val="tx1"/>
                  </a:solidFill>
                </a:rPr>
                <a:t>1</a:t>
              </a:r>
              <a:r>
                <a:rPr lang="en-US" sz="1600" dirty="0">
                  <a:solidFill>
                    <a:schemeClr val="tx1"/>
                  </a:solidFill>
                </a:rPr>
                <a:t>]]</a:t>
              </a:r>
            </a:p>
            <a:p>
              <a:pPr lvl="1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: Wasserstein distance </a:t>
              </a:r>
              <a:r>
                <a:rPr lang="en-US" sz="1600" dirty="0">
                  <a:solidFill>
                    <a:schemeClr val="tx1"/>
                  </a:solidFill>
                </a:rPr>
                <a:t>[[ H</a:t>
              </a:r>
              <a:r>
                <a:rPr lang="en-US" sz="1400" dirty="0">
                  <a:solidFill>
                    <a:schemeClr val="tx1"/>
                  </a:solidFill>
                </a:rPr>
                <a:t>0</a:t>
              </a:r>
              <a:r>
                <a:rPr lang="en-US" sz="1600" dirty="0">
                  <a:solidFill>
                    <a:schemeClr val="tx1"/>
                  </a:solidFill>
                </a:rPr>
                <a:t> H</a:t>
              </a:r>
              <a:r>
                <a:rPr lang="en-US" sz="1400" dirty="0">
                  <a:solidFill>
                    <a:schemeClr val="tx1"/>
                  </a:solidFill>
                </a:rPr>
                <a:t>1</a:t>
              </a:r>
              <a:r>
                <a:rPr lang="en-US" sz="1600" dirty="0">
                  <a:solidFill>
                    <a:schemeClr val="tx1"/>
                  </a:solidFill>
                </a:rPr>
                <a:t>]]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vl="1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: Persistence Landscape </a:t>
              </a:r>
              <a:r>
                <a:rPr lang="en-US" sz="1600" dirty="0">
                  <a:solidFill>
                    <a:schemeClr val="tx1"/>
                  </a:solidFill>
                </a:rPr>
                <a:t>[[ H</a:t>
              </a:r>
              <a:r>
                <a:rPr lang="en-US" sz="1400" dirty="0">
                  <a:solidFill>
                    <a:schemeClr val="tx1"/>
                  </a:solidFill>
                </a:rPr>
                <a:t>0</a:t>
              </a:r>
              <a:r>
                <a:rPr lang="en-US" sz="1600" dirty="0">
                  <a:solidFill>
                    <a:schemeClr val="tx1"/>
                  </a:solidFill>
                </a:rPr>
                <a:t> H</a:t>
              </a:r>
              <a:r>
                <a:rPr lang="en-US" sz="1400" dirty="0">
                  <a:solidFill>
                    <a:schemeClr val="tx1"/>
                  </a:solidFill>
                </a:rPr>
                <a:t>1</a:t>
              </a:r>
              <a:r>
                <a:rPr lang="en-US" sz="1600" dirty="0">
                  <a:solidFill>
                    <a:schemeClr val="tx1"/>
                  </a:solidFill>
                </a:rPr>
                <a:t>]]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vl="1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: Persistence Image </a:t>
              </a:r>
              <a:r>
                <a:rPr lang="en-US" sz="1600" dirty="0">
                  <a:solidFill>
                    <a:schemeClr val="tx1"/>
                  </a:solidFill>
                </a:rPr>
                <a:t>[[ H</a:t>
              </a:r>
              <a:r>
                <a:rPr lang="en-US" sz="1400" dirty="0">
                  <a:solidFill>
                    <a:schemeClr val="tx1"/>
                  </a:solidFill>
                </a:rPr>
                <a:t>0</a:t>
              </a:r>
              <a:r>
                <a:rPr lang="en-US" sz="1600" dirty="0">
                  <a:solidFill>
                    <a:schemeClr val="tx1"/>
                  </a:solidFill>
                </a:rPr>
                <a:t> H</a:t>
              </a:r>
              <a:r>
                <a:rPr lang="en-US" sz="1400" dirty="0">
                  <a:solidFill>
                    <a:schemeClr val="tx1"/>
                  </a:solidFill>
                </a:rPr>
                <a:t>1</a:t>
              </a:r>
              <a:r>
                <a:rPr lang="en-US" sz="1600" dirty="0">
                  <a:solidFill>
                    <a:schemeClr val="tx1"/>
                  </a:solidFill>
                </a:rPr>
                <a:t>]]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vl="1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: Betti Curve </a:t>
              </a:r>
              <a:r>
                <a:rPr lang="en-US" sz="1600" dirty="0">
                  <a:solidFill>
                    <a:schemeClr val="tx1"/>
                  </a:solidFill>
                </a:rPr>
                <a:t>[[ H</a:t>
              </a:r>
              <a:r>
                <a:rPr lang="en-US" sz="1400" dirty="0">
                  <a:solidFill>
                    <a:schemeClr val="tx1"/>
                  </a:solidFill>
                </a:rPr>
                <a:t>0</a:t>
              </a:r>
              <a:r>
                <a:rPr lang="en-US" sz="1600" dirty="0">
                  <a:solidFill>
                    <a:schemeClr val="tx1"/>
                  </a:solidFill>
                </a:rPr>
                <a:t> H</a:t>
              </a:r>
              <a:r>
                <a:rPr lang="en-US" sz="1400" dirty="0">
                  <a:solidFill>
                    <a:schemeClr val="tx1"/>
                  </a:solidFill>
                </a:rPr>
                <a:t>1</a:t>
              </a:r>
              <a:r>
                <a:rPr lang="en-US" sz="1600" dirty="0">
                  <a:solidFill>
                    <a:schemeClr val="tx1"/>
                  </a:solidFill>
                </a:rPr>
                <a:t>]]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vl="1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: Heat Kernel </a:t>
              </a:r>
              <a:r>
                <a:rPr lang="en-US" sz="1600" dirty="0">
                  <a:solidFill>
                    <a:schemeClr val="tx1"/>
                  </a:solidFill>
                </a:rPr>
                <a:t>[[ H</a:t>
              </a:r>
              <a:r>
                <a:rPr lang="en-US" sz="1400" dirty="0">
                  <a:solidFill>
                    <a:schemeClr val="tx1"/>
                  </a:solidFill>
                </a:rPr>
                <a:t>0</a:t>
              </a:r>
              <a:r>
                <a:rPr lang="en-US" sz="1600" dirty="0">
                  <a:solidFill>
                    <a:schemeClr val="tx1"/>
                  </a:solidFill>
                </a:rPr>
                <a:t> H</a:t>
              </a:r>
              <a:r>
                <a:rPr lang="en-US" sz="1400" dirty="0">
                  <a:solidFill>
                    <a:schemeClr val="tx1"/>
                  </a:solidFill>
                </a:rPr>
                <a:t>1</a:t>
              </a:r>
              <a:r>
                <a:rPr lang="en-US" sz="1600" dirty="0">
                  <a:solidFill>
                    <a:schemeClr val="tx1"/>
                  </a:solidFill>
                </a:rPr>
                <a:t>]]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672338EC-6311-FF27-ACF9-FAF87BA00B92}"/>
                </a:ext>
              </a:extLst>
            </p:cNvPr>
            <p:cNvGrpSpPr/>
            <p:nvPr/>
          </p:nvGrpSpPr>
          <p:grpSpPr>
            <a:xfrm>
              <a:off x="540918" y="5026984"/>
              <a:ext cx="219017" cy="1476264"/>
              <a:chOff x="540918" y="5026984"/>
              <a:chExt cx="219017" cy="1476264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169BA4F-0AAC-1D1C-EE7B-9882817A22AD}"/>
                  </a:ext>
                </a:extLst>
              </p:cNvPr>
              <p:cNvSpPr/>
              <p:nvPr/>
            </p:nvSpPr>
            <p:spPr>
              <a:xfrm>
                <a:off x="541168" y="5535980"/>
                <a:ext cx="216695" cy="203963"/>
              </a:xfrm>
              <a:prstGeom prst="ellipse">
                <a:avLst/>
              </a:prstGeom>
              <a:solidFill>
                <a:srgbClr val="005828"/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32FFC582-B09C-1936-7D11-85369DCB5D5E}"/>
                  </a:ext>
                </a:extLst>
              </p:cNvPr>
              <p:cNvGrpSpPr/>
              <p:nvPr/>
            </p:nvGrpSpPr>
            <p:grpSpPr>
              <a:xfrm>
                <a:off x="540918" y="5026984"/>
                <a:ext cx="219017" cy="1476264"/>
                <a:chOff x="540918" y="5026984"/>
                <a:chExt cx="219017" cy="1476264"/>
              </a:xfrm>
            </p:grpSpPr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BCA47F74-E20F-3084-3FC7-3C2C6C544CCF}"/>
                    </a:ext>
                  </a:extLst>
                </p:cNvPr>
                <p:cNvSpPr/>
                <p:nvPr/>
              </p:nvSpPr>
              <p:spPr>
                <a:xfrm>
                  <a:off x="541168" y="5026984"/>
                  <a:ext cx="216695" cy="203963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A1A4A584-5C30-A877-AF7D-F00AF13EB6CF}"/>
                    </a:ext>
                  </a:extLst>
                </p:cNvPr>
                <p:cNvSpPr/>
                <p:nvPr/>
              </p:nvSpPr>
              <p:spPr>
                <a:xfrm>
                  <a:off x="543240" y="5272419"/>
                  <a:ext cx="216695" cy="203963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C8DBDC0F-35DA-341F-24D3-77221C1E3242}"/>
                    </a:ext>
                  </a:extLst>
                </p:cNvPr>
                <p:cNvSpPr/>
                <p:nvPr/>
              </p:nvSpPr>
              <p:spPr>
                <a:xfrm>
                  <a:off x="541168" y="5803229"/>
                  <a:ext cx="216695" cy="203963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6EF8DFA5-5A77-316E-910F-7AD9A8127F60}"/>
                    </a:ext>
                  </a:extLst>
                </p:cNvPr>
                <p:cNvSpPr/>
                <p:nvPr/>
              </p:nvSpPr>
              <p:spPr>
                <a:xfrm>
                  <a:off x="540918" y="6062671"/>
                  <a:ext cx="216695" cy="203963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68F509A7-5CF6-28E7-533E-D936E69EAF6F}"/>
                    </a:ext>
                  </a:extLst>
                </p:cNvPr>
                <p:cNvSpPr/>
                <p:nvPr/>
              </p:nvSpPr>
              <p:spPr>
                <a:xfrm>
                  <a:off x="541167" y="6299285"/>
                  <a:ext cx="216695" cy="203963"/>
                </a:xfrm>
                <a:prstGeom prst="ellips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FC335E9B-537E-04BD-01BB-4623F54A8673}"/>
              </a:ext>
            </a:extLst>
          </p:cNvPr>
          <p:cNvSpPr txBox="1"/>
          <p:nvPr/>
        </p:nvSpPr>
        <p:spPr>
          <a:xfrm>
            <a:off x="6845750" y="1296646"/>
            <a:ext cx="4371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/>
              <a:t>RANSAC filtered point cloud shape: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BD33EB6-D9DC-E750-BA4F-C98B9DBF6A05}"/>
              </a:ext>
            </a:extLst>
          </p:cNvPr>
          <p:cNvSpPr/>
          <p:nvPr/>
        </p:nvSpPr>
        <p:spPr>
          <a:xfrm>
            <a:off x="7597880" y="2375576"/>
            <a:ext cx="2771776" cy="2279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Persistence entropy features: [[ H0 H1]]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385C8AD-DB6F-5BEF-0674-89286F69B525}"/>
              </a:ext>
            </a:extLst>
          </p:cNvPr>
          <p:cNvSpPr/>
          <p:nvPr/>
        </p:nvSpPr>
        <p:spPr>
          <a:xfrm>
            <a:off x="7597880" y="3068710"/>
            <a:ext cx="2771776" cy="2279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 of points features: [[ H0 H1]]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1B6F121-CC8F-B661-CD0B-481FD6CE53B4}"/>
              </a:ext>
            </a:extLst>
          </p:cNvPr>
          <p:cNvSpPr/>
          <p:nvPr/>
        </p:nvSpPr>
        <p:spPr>
          <a:xfrm>
            <a:off x="7645675" y="4841840"/>
            <a:ext cx="2771776" cy="2279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Amplitude features: [[ H0 H1]]</a:t>
            </a:r>
          </a:p>
        </p:txBody>
      </p:sp>
    </p:spTree>
    <p:extLst>
      <p:ext uri="{BB962C8B-B14F-4D97-AF65-F5344CB8AC3E}">
        <p14:creationId xmlns:p14="http://schemas.microsoft.com/office/powerpoint/2010/main" val="679553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17D3F7-888F-E9B1-4398-BA147CAE4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8A4418C-477B-9415-AC0F-D93D4923F4CD}"/>
              </a:ext>
            </a:extLst>
          </p:cNvPr>
          <p:cNvSpPr/>
          <p:nvPr/>
        </p:nvSpPr>
        <p:spPr>
          <a:xfrm>
            <a:off x="80964" y="78818"/>
            <a:ext cx="12025312" cy="6689724"/>
          </a:xfrm>
          <a:prstGeom prst="rect">
            <a:avLst/>
          </a:prstGeom>
          <a:noFill/>
          <a:ln w="168275">
            <a:solidFill>
              <a:srgbClr val="920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D3612B-4807-6D81-054D-2CB3EF6DCFEE}"/>
              </a:ext>
            </a:extLst>
          </p:cNvPr>
          <p:cNvSpPr txBox="1"/>
          <p:nvPr/>
        </p:nvSpPr>
        <p:spPr>
          <a:xfrm>
            <a:off x="73926" y="6368432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dirty="0"/>
              <a:t>14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2CEFC8-0855-4F92-5E98-EB11C7503A62}"/>
              </a:ext>
            </a:extLst>
          </p:cNvPr>
          <p:cNvSpPr txBox="1"/>
          <p:nvPr/>
        </p:nvSpPr>
        <p:spPr>
          <a:xfrm>
            <a:off x="-272483" y="915104"/>
            <a:ext cx="11761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TDA feature extraction output for surface_with_smooth_circular_cavity_20.las-((4994, 3) points):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9691093D-39CE-782A-F2EB-98C74AA24A33}"/>
              </a:ext>
            </a:extLst>
          </p:cNvPr>
          <p:cNvSpPr/>
          <p:nvPr/>
        </p:nvSpPr>
        <p:spPr>
          <a:xfrm>
            <a:off x="4881619" y="330629"/>
            <a:ext cx="2428762" cy="516283"/>
          </a:xfrm>
          <a:prstGeom prst="chevron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0" dirty="0">
                <a:solidFill>
                  <a:schemeClr val="tx1"/>
                </a:solidFill>
              </a:rPr>
              <a:t>TDA on synthetic point cloud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E6EB547C-FDD5-C4B1-182C-64D175309829}"/>
              </a:ext>
            </a:extLst>
          </p:cNvPr>
          <p:cNvSpPr/>
          <p:nvPr/>
        </p:nvSpPr>
        <p:spPr>
          <a:xfrm>
            <a:off x="7203508" y="322043"/>
            <a:ext cx="2428762" cy="516283"/>
          </a:xfrm>
          <a:prstGeom prst="chevr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0" dirty="0">
                <a:solidFill>
                  <a:schemeClr val="tx1"/>
                </a:solidFill>
              </a:rPr>
              <a:t>LiDAR point cloud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61225002-3195-0171-C4CE-C37A649C99D7}"/>
              </a:ext>
            </a:extLst>
          </p:cNvPr>
          <p:cNvSpPr/>
          <p:nvPr/>
        </p:nvSpPr>
        <p:spPr>
          <a:xfrm>
            <a:off x="9511159" y="314547"/>
            <a:ext cx="2428762" cy="516283"/>
          </a:xfrm>
          <a:prstGeom prst="chevr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0" dirty="0">
                <a:solidFill>
                  <a:schemeClr val="tx1"/>
                </a:solidFill>
              </a:rPr>
              <a:t>TDA on LiDAR point cloud</a:t>
            </a: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63BC8FC1-B646-A510-8091-7854A731D3EA}"/>
              </a:ext>
            </a:extLst>
          </p:cNvPr>
          <p:cNvSpPr/>
          <p:nvPr/>
        </p:nvSpPr>
        <p:spPr>
          <a:xfrm>
            <a:off x="325171" y="327529"/>
            <a:ext cx="2428762" cy="516283"/>
          </a:xfrm>
          <a:prstGeom prst="chevr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0" dirty="0">
                <a:solidFill>
                  <a:schemeClr val="tx1"/>
                </a:solidFill>
              </a:rPr>
              <a:t>Required packages for TDA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3E5BF82B-978C-57B4-0669-6E2767253062}"/>
              </a:ext>
            </a:extLst>
          </p:cNvPr>
          <p:cNvSpPr/>
          <p:nvPr/>
        </p:nvSpPr>
        <p:spPr>
          <a:xfrm>
            <a:off x="2594064" y="330108"/>
            <a:ext cx="2428762" cy="516283"/>
          </a:xfrm>
          <a:prstGeom prst="chevr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0" dirty="0">
                <a:solidFill>
                  <a:schemeClr val="tx1"/>
                </a:solidFill>
              </a:rPr>
              <a:t>Synthetic point cloud</a:t>
            </a:r>
          </a:p>
          <a:p>
            <a:pPr algn="ctr"/>
            <a:r>
              <a:rPr lang="en-US" sz="1580" dirty="0">
                <a:solidFill>
                  <a:schemeClr val="tx1"/>
                </a:solidFill>
              </a:rPr>
              <a:t>(Mesh)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D9F30F-2838-84A7-401F-8DA3040C5940}"/>
              </a:ext>
            </a:extLst>
          </p:cNvPr>
          <p:cNvSpPr/>
          <p:nvPr/>
        </p:nvSpPr>
        <p:spPr>
          <a:xfrm>
            <a:off x="467933" y="1724476"/>
            <a:ext cx="2771776" cy="2279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Persistence entropy features: [[ H0 H1]]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175B87-3619-F251-92B7-7785C4375296}"/>
              </a:ext>
            </a:extLst>
          </p:cNvPr>
          <p:cNvSpPr txBox="1"/>
          <p:nvPr/>
        </p:nvSpPr>
        <p:spPr>
          <a:xfrm>
            <a:off x="467933" y="1301177"/>
            <a:ext cx="2976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[[12.13759719  9.65422232]]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134129-BD61-9799-A897-7E058634596B}"/>
              </a:ext>
            </a:extLst>
          </p:cNvPr>
          <p:cNvSpPr txBox="1"/>
          <p:nvPr/>
        </p:nvSpPr>
        <p:spPr>
          <a:xfrm>
            <a:off x="869738" y="2056582"/>
            <a:ext cx="1595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[[4993 1326]]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9FC494-85E9-6A18-5C88-017BB4D57195}"/>
              </a:ext>
            </a:extLst>
          </p:cNvPr>
          <p:cNvSpPr/>
          <p:nvPr/>
        </p:nvSpPr>
        <p:spPr>
          <a:xfrm>
            <a:off x="467933" y="2416146"/>
            <a:ext cx="2771776" cy="2279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 of points features: [[ H0 H1]]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DBB5AF-0EA4-48DD-DFEA-5B122B108ED6}"/>
              </a:ext>
            </a:extLst>
          </p:cNvPr>
          <p:cNvSpPr txBox="1"/>
          <p:nvPr/>
        </p:nvSpPr>
        <p:spPr>
          <a:xfrm>
            <a:off x="325172" y="2724441"/>
            <a:ext cx="42660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[[2.40893388e+00 3.45307302e+00 7.58580985e+01 2.85119974e+01</a:t>
            </a:r>
          </a:p>
          <a:p>
            <a:r>
              <a:rPr lang="en-US" dirty="0"/>
              <a:t>  3.05259742e+00 5.54512194e+00 4.01853012e+03 4.62198669e+02</a:t>
            </a:r>
          </a:p>
          <a:p>
            <a:r>
              <a:rPr lang="en-US" dirty="0"/>
              <a:t>  6.10584441e+03 6.65095304e+02 5.30440964e+03 5.91397470e+02]]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4BC830-873D-0F67-F645-C4B7107A8EB7}"/>
              </a:ext>
            </a:extLst>
          </p:cNvPr>
          <p:cNvSpPr/>
          <p:nvPr/>
        </p:nvSpPr>
        <p:spPr>
          <a:xfrm>
            <a:off x="467933" y="4481223"/>
            <a:ext cx="2771776" cy="2279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Amplitude features: [[ H0 H1]]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59B328-6968-D55C-DFC7-BE30E8C89CED}"/>
              </a:ext>
            </a:extLst>
          </p:cNvPr>
          <p:cNvGrpSpPr/>
          <p:nvPr/>
        </p:nvGrpSpPr>
        <p:grpSpPr>
          <a:xfrm>
            <a:off x="125086" y="4847738"/>
            <a:ext cx="4116553" cy="1569660"/>
            <a:chOff x="237402" y="4958232"/>
            <a:chExt cx="4116553" cy="156966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5DFCEC-EA30-5703-07E6-DE8EF29639D8}"/>
                </a:ext>
              </a:extLst>
            </p:cNvPr>
            <p:cNvSpPr txBox="1"/>
            <p:nvPr/>
          </p:nvSpPr>
          <p:spPr>
            <a:xfrm>
              <a:off x="237402" y="4958232"/>
              <a:ext cx="411655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: Bottleneck distance </a:t>
              </a:r>
              <a:r>
                <a:rPr lang="en-US" sz="1600" dirty="0">
                  <a:solidFill>
                    <a:schemeClr val="tx1"/>
                  </a:solidFill>
                </a:rPr>
                <a:t>[[ H</a:t>
              </a:r>
              <a:r>
                <a:rPr lang="en-US" sz="1400" dirty="0">
                  <a:solidFill>
                    <a:schemeClr val="tx1"/>
                  </a:solidFill>
                </a:rPr>
                <a:t>0</a:t>
              </a:r>
              <a:r>
                <a:rPr lang="en-US" sz="1600" dirty="0">
                  <a:solidFill>
                    <a:schemeClr val="tx1"/>
                  </a:solidFill>
                </a:rPr>
                <a:t> H</a:t>
              </a:r>
              <a:r>
                <a:rPr lang="en-US" sz="1400" dirty="0">
                  <a:solidFill>
                    <a:schemeClr val="tx1"/>
                  </a:solidFill>
                </a:rPr>
                <a:t>1</a:t>
              </a:r>
              <a:r>
                <a:rPr lang="en-US" sz="1600" dirty="0">
                  <a:solidFill>
                    <a:schemeClr val="tx1"/>
                  </a:solidFill>
                </a:rPr>
                <a:t>]]</a:t>
              </a:r>
            </a:p>
            <a:p>
              <a:pPr lvl="1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: Wasserstein distance </a:t>
              </a:r>
              <a:r>
                <a:rPr lang="en-US" sz="1600" dirty="0">
                  <a:solidFill>
                    <a:schemeClr val="tx1"/>
                  </a:solidFill>
                </a:rPr>
                <a:t>[[ H</a:t>
              </a:r>
              <a:r>
                <a:rPr lang="en-US" sz="1400" dirty="0">
                  <a:solidFill>
                    <a:schemeClr val="tx1"/>
                  </a:solidFill>
                </a:rPr>
                <a:t>0</a:t>
              </a:r>
              <a:r>
                <a:rPr lang="en-US" sz="1600" dirty="0">
                  <a:solidFill>
                    <a:schemeClr val="tx1"/>
                  </a:solidFill>
                </a:rPr>
                <a:t> H</a:t>
              </a:r>
              <a:r>
                <a:rPr lang="en-US" sz="1400" dirty="0">
                  <a:solidFill>
                    <a:schemeClr val="tx1"/>
                  </a:solidFill>
                </a:rPr>
                <a:t>1</a:t>
              </a:r>
              <a:r>
                <a:rPr lang="en-US" sz="1600" dirty="0">
                  <a:solidFill>
                    <a:schemeClr val="tx1"/>
                  </a:solidFill>
                </a:rPr>
                <a:t>]]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vl="1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: Persistence Landscape </a:t>
              </a:r>
              <a:r>
                <a:rPr lang="en-US" sz="1600" dirty="0">
                  <a:solidFill>
                    <a:schemeClr val="tx1"/>
                  </a:solidFill>
                </a:rPr>
                <a:t>[[ H</a:t>
              </a:r>
              <a:r>
                <a:rPr lang="en-US" sz="1400" dirty="0">
                  <a:solidFill>
                    <a:schemeClr val="tx1"/>
                  </a:solidFill>
                </a:rPr>
                <a:t>0</a:t>
              </a:r>
              <a:r>
                <a:rPr lang="en-US" sz="1600" dirty="0">
                  <a:solidFill>
                    <a:schemeClr val="tx1"/>
                  </a:solidFill>
                </a:rPr>
                <a:t> H</a:t>
              </a:r>
              <a:r>
                <a:rPr lang="en-US" sz="1400" dirty="0">
                  <a:solidFill>
                    <a:schemeClr val="tx1"/>
                  </a:solidFill>
                </a:rPr>
                <a:t>1</a:t>
              </a:r>
              <a:r>
                <a:rPr lang="en-US" sz="1600" dirty="0">
                  <a:solidFill>
                    <a:schemeClr val="tx1"/>
                  </a:solidFill>
                </a:rPr>
                <a:t>]]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vl="1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: Persistence Image </a:t>
              </a:r>
              <a:r>
                <a:rPr lang="en-US" sz="1600" dirty="0">
                  <a:solidFill>
                    <a:schemeClr val="tx1"/>
                  </a:solidFill>
                </a:rPr>
                <a:t>[[ H</a:t>
              </a:r>
              <a:r>
                <a:rPr lang="en-US" sz="1400" dirty="0">
                  <a:solidFill>
                    <a:schemeClr val="tx1"/>
                  </a:solidFill>
                </a:rPr>
                <a:t>0</a:t>
              </a:r>
              <a:r>
                <a:rPr lang="en-US" sz="1600" dirty="0">
                  <a:solidFill>
                    <a:schemeClr val="tx1"/>
                  </a:solidFill>
                </a:rPr>
                <a:t> H</a:t>
              </a:r>
              <a:r>
                <a:rPr lang="en-US" sz="1400" dirty="0">
                  <a:solidFill>
                    <a:schemeClr val="tx1"/>
                  </a:solidFill>
                </a:rPr>
                <a:t>1</a:t>
              </a:r>
              <a:r>
                <a:rPr lang="en-US" sz="1600" dirty="0">
                  <a:solidFill>
                    <a:schemeClr val="tx1"/>
                  </a:solidFill>
                </a:rPr>
                <a:t>]]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vl="1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: Betti Curve </a:t>
              </a:r>
              <a:r>
                <a:rPr lang="en-US" sz="1600" dirty="0">
                  <a:solidFill>
                    <a:schemeClr val="tx1"/>
                  </a:solidFill>
                </a:rPr>
                <a:t>[[ H</a:t>
              </a:r>
              <a:r>
                <a:rPr lang="en-US" sz="1400" dirty="0">
                  <a:solidFill>
                    <a:schemeClr val="tx1"/>
                  </a:solidFill>
                </a:rPr>
                <a:t>0</a:t>
              </a:r>
              <a:r>
                <a:rPr lang="en-US" sz="1600" dirty="0">
                  <a:solidFill>
                    <a:schemeClr val="tx1"/>
                  </a:solidFill>
                </a:rPr>
                <a:t> H</a:t>
              </a:r>
              <a:r>
                <a:rPr lang="en-US" sz="1400" dirty="0">
                  <a:solidFill>
                    <a:schemeClr val="tx1"/>
                  </a:solidFill>
                </a:rPr>
                <a:t>1</a:t>
              </a:r>
              <a:r>
                <a:rPr lang="en-US" sz="1600" dirty="0">
                  <a:solidFill>
                    <a:schemeClr val="tx1"/>
                  </a:solidFill>
                </a:rPr>
                <a:t>]]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vl="1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: Heat Kernel </a:t>
              </a:r>
              <a:r>
                <a:rPr lang="en-US" sz="1600" dirty="0">
                  <a:solidFill>
                    <a:schemeClr val="tx1"/>
                  </a:solidFill>
                </a:rPr>
                <a:t>[[ H</a:t>
              </a:r>
              <a:r>
                <a:rPr lang="en-US" sz="1400" dirty="0">
                  <a:solidFill>
                    <a:schemeClr val="tx1"/>
                  </a:solidFill>
                </a:rPr>
                <a:t>0</a:t>
              </a:r>
              <a:r>
                <a:rPr lang="en-US" sz="1600" dirty="0">
                  <a:solidFill>
                    <a:schemeClr val="tx1"/>
                  </a:solidFill>
                </a:rPr>
                <a:t> H</a:t>
              </a:r>
              <a:r>
                <a:rPr lang="en-US" sz="1400" dirty="0">
                  <a:solidFill>
                    <a:schemeClr val="tx1"/>
                  </a:solidFill>
                </a:rPr>
                <a:t>1</a:t>
              </a:r>
              <a:r>
                <a:rPr lang="en-US" sz="1600" dirty="0">
                  <a:solidFill>
                    <a:schemeClr val="tx1"/>
                  </a:solidFill>
                </a:rPr>
                <a:t>]]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823E7EC-3553-CD1E-71A4-31E059746D2C}"/>
                </a:ext>
              </a:extLst>
            </p:cNvPr>
            <p:cNvGrpSpPr/>
            <p:nvPr/>
          </p:nvGrpSpPr>
          <p:grpSpPr>
            <a:xfrm>
              <a:off x="540918" y="5026984"/>
              <a:ext cx="219017" cy="1476264"/>
              <a:chOff x="540918" y="5026984"/>
              <a:chExt cx="219017" cy="1476264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0693EC6-685A-6D8E-0D74-DC6B5DAD0DCE}"/>
                  </a:ext>
                </a:extLst>
              </p:cNvPr>
              <p:cNvSpPr/>
              <p:nvPr/>
            </p:nvSpPr>
            <p:spPr>
              <a:xfrm>
                <a:off x="541168" y="5535980"/>
                <a:ext cx="216695" cy="203963"/>
              </a:xfrm>
              <a:prstGeom prst="ellipse">
                <a:avLst/>
              </a:prstGeom>
              <a:solidFill>
                <a:srgbClr val="005828"/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81339710-DDFF-71B0-3B6C-C2A2C8627895}"/>
                  </a:ext>
                </a:extLst>
              </p:cNvPr>
              <p:cNvGrpSpPr/>
              <p:nvPr/>
            </p:nvGrpSpPr>
            <p:grpSpPr>
              <a:xfrm>
                <a:off x="540918" y="5026984"/>
                <a:ext cx="219017" cy="1476264"/>
                <a:chOff x="540918" y="5026984"/>
                <a:chExt cx="219017" cy="1476264"/>
              </a:xfrm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B96E6700-1489-B43D-B84A-62D4984FAACE}"/>
                    </a:ext>
                  </a:extLst>
                </p:cNvPr>
                <p:cNvSpPr/>
                <p:nvPr/>
              </p:nvSpPr>
              <p:spPr>
                <a:xfrm>
                  <a:off x="541168" y="5026984"/>
                  <a:ext cx="216695" cy="203963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ADFE1470-D6ED-8732-B132-6A756BD97A89}"/>
                    </a:ext>
                  </a:extLst>
                </p:cNvPr>
                <p:cNvSpPr/>
                <p:nvPr/>
              </p:nvSpPr>
              <p:spPr>
                <a:xfrm>
                  <a:off x="543240" y="5272419"/>
                  <a:ext cx="216695" cy="203963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A84F523E-FAF7-09E5-743E-515CBC4305DB}"/>
                    </a:ext>
                  </a:extLst>
                </p:cNvPr>
                <p:cNvSpPr/>
                <p:nvPr/>
              </p:nvSpPr>
              <p:spPr>
                <a:xfrm>
                  <a:off x="541168" y="5803229"/>
                  <a:ext cx="216695" cy="203963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0FF4AB1C-4426-2694-DBF5-9147B419BFF1}"/>
                    </a:ext>
                  </a:extLst>
                </p:cNvPr>
                <p:cNvSpPr/>
                <p:nvPr/>
              </p:nvSpPr>
              <p:spPr>
                <a:xfrm>
                  <a:off x="540918" y="6062671"/>
                  <a:ext cx="216695" cy="203963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D93DE751-F847-02D0-B9AB-C9A3A0EDBA98}"/>
                    </a:ext>
                  </a:extLst>
                </p:cNvPr>
                <p:cNvSpPr/>
                <p:nvPr/>
              </p:nvSpPr>
              <p:spPr>
                <a:xfrm>
                  <a:off x="541167" y="6299285"/>
                  <a:ext cx="216695" cy="203963"/>
                </a:xfrm>
                <a:prstGeom prst="ellips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FE3344BE-DFF2-7AB9-C9A3-0527D8BF1F3A}"/>
              </a:ext>
            </a:extLst>
          </p:cNvPr>
          <p:cNvSpPr txBox="1"/>
          <p:nvPr/>
        </p:nvSpPr>
        <p:spPr>
          <a:xfrm>
            <a:off x="6797623" y="1333556"/>
            <a:ext cx="4371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/>
              <a:t>RANSAC filtered point cloud shape: (4838, 3)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BAD076D-14C7-5DA3-8081-F98224B299DD}"/>
              </a:ext>
            </a:extLst>
          </p:cNvPr>
          <p:cNvSpPr txBox="1"/>
          <p:nvPr/>
        </p:nvSpPr>
        <p:spPr>
          <a:xfrm>
            <a:off x="7474302" y="2257870"/>
            <a:ext cx="3034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[[12.09111164  9.55073286]]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D141133-B6C2-8C10-A076-E06ABABCC0F7}"/>
              </a:ext>
            </a:extLst>
          </p:cNvPr>
          <p:cNvSpPr/>
          <p:nvPr/>
        </p:nvSpPr>
        <p:spPr>
          <a:xfrm>
            <a:off x="7428794" y="2686922"/>
            <a:ext cx="2771776" cy="2279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Persistence entropy features: [[ H0 H1]]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1FCE6BC-713A-5273-62BD-2AC1FCF6A83D}"/>
              </a:ext>
            </a:extLst>
          </p:cNvPr>
          <p:cNvSpPr/>
          <p:nvPr/>
        </p:nvSpPr>
        <p:spPr>
          <a:xfrm>
            <a:off x="7485147" y="3508922"/>
            <a:ext cx="2771776" cy="2279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 of points features: [[ H0 H1]]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EBE9800-DFAC-898E-CB83-5BB7197CA4AF}"/>
              </a:ext>
            </a:extLst>
          </p:cNvPr>
          <p:cNvSpPr/>
          <p:nvPr/>
        </p:nvSpPr>
        <p:spPr>
          <a:xfrm>
            <a:off x="7680493" y="5724261"/>
            <a:ext cx="2771776" cy="2279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Amplitude features: [[ H0 H1]]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25E5B73-58BB-5FE0-5E95-988B7961094E}"/>
              </a:ext>
            </a:extLst>
          </p:cNvPr>
          <p:cNvSpPr txBox="1"/>
          <p:nvPr/>
        </p:nvSpPr>
        <p:spPr>
          <a:xfrm>
            <a:off x="8067233" y="3004044"/>
            <a:ext cx="15650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[[4837 1283]]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5BB9970-A076-A665-2FE7-C8504467EE15}"/>
              </a:ext>
            </a:extLst>
          </p:cNvPr>
          <p:cNvSpPr txBox="1"/>
          <p:nvPr/>
        </p:nvSpPr>
        <p:spPr>
          <a:xfrm>
            <a:off x="7203508" y="3890196"/>
            <a:ext cx="413164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[[2.40893388e+00 1.62873718e+01 7.49124991e+01 3.19929003e+01</a:t>
            </a:r>
          </a:p>
          <a:p>
            <a:r>
              <a:rPr lang="en-US" dirty="0"/>
              <a:t>  3.05259742e+00 5.37217838e+01 3.88244689e+03 4.77451815e+02</a:t>
            </a:r>
          </a:p>
          <a:p>
            <a:r>
              <a:rPr lang="en-US" dirty="0"/>
              <a:t>  5.92103404e+03 6.40068619e+02 5.12498382e+03 5.52000009e+02]]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DBEC019-ED63-6F7B-06D5-463B921325E7}"/>
              </a:ext>
            </a:extLst>
          </p:cNvPr>
          <p:cNvSpPr txBox="1"/>
          <p:nvPr/>
        </p:nvSpPr>
        <p:spPr>
          <a:xfrm>
            <a:off x="7697977" y="1628878"/>
            <a:ext cx="62323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 err="1"/>
              <a:t>residual_threshold</a:t>
            </a:r>
            <a:r>
              <a:rPr lang="en-US" u="sng" dirty="0"/>
              <a:t>=1.0</a:t>
            </a:r>
          </a:p>
        </p:txBody>
      </p:sp>
    </p:spTree>
    <p:extLst>
      <p:ext uri="{BB962C8B-B14F-4D97-AF65-F5344CB8AC3E}">
        <p14:creationId xmlns:p14="http://schemas.microsoft.com/office/powerpoint/2010/main" val="683642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37504-2166-4DD2-9B4A-4E5939727566}"/>
              </a:ext>
            </a:extLst>
          </p:cNvPr>
          <p:cNvSpPr/>
          <p:nvPr/>
        </p:nvSpPr>
        <p:spPr>
          <a:xfrm>
            <a:off x="80964" y="78818"/>
            <a:ext cx="12025312" cy="6689724"/>
          </a:xfrm>
          <a:prstGeom prst="rect">
            <a:avLst/>
          </a:prstGeom>
          <a:noFill/>
          <a:ln w="168275">
            <a:solidFill>
              <a:srgbClr val="920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DEC213C5-FDD3-42DD-8FB0-11576E4EBE68}"/>
              </a:ext>
            </a:extLst>
          </p:cNvPr>
          <p:cNvSpPr/>
          <p:nvPr/>
        </p:nvSpPr>
        <p:spPr>
          <a:xfrm>
            <a:off x="2481447" y="344412"/>
            <a:ext cx="2428762" cy="516283"/>
          </a:xfrm>
          <a:prstGeom prst="chevr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0" dirty="0">
                <a:solidFill>
                  <a:schemeClr val="tx1"/>
                </a:solidFill>
              </a:rPr>
              <a:t>Synthetic point cloud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00537A-F220-4EF8-ABA0-EA6B69704C54}"/>
              </a:ext>
            </a:extLst>
          </p:cNvPr>
          <p:cNvSpPr txBox="1"/>
          <p:nvPr/>
        </p:nvSpPr>
        <p:spPr>
          <a:xfrm>
            <a:off x="468482" y="1298348"/>
            <a:ext cx="102616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Python Packages installation for TDA: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Installing the necessary packages for TDA in python.</a:t>
            </a:r>
          </a:p>
          <a:p>
            <a:pPr marR="0" lvl="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Slop generation: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Applying mesh to create surface with a cavity using Synthetic data.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TDA implementation: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Applying initial TDA on created point cloud.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Extracting the persistence homology diagram.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lvl="1"/>
            <a:br>
              <a:rPr lang="en-US" sz="1200" dirty="0">
                <a:latin typeface="Abadi"/>
              </a:rPr>
            </a:b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3976-EEE6-4BE0-BBEC-4B9C8CC910FC}"/>
              </a:ext>
            </a:extLst>
          </p:cNvPr>
          <p:cNvSpPr txBox="1"/>
          <p:nvPr/>
        </p:nvSpPr>
        <p:spPr>
          <a:xfrm>
            <a:off x="113951" y="6336266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fld id="{B4E9AFF7-6653-6A4D-A979-64D2F5BECA26}" type="slidenum">
              <a:rPr lang="en-US" sz="2000" smtClean="0"/>
              <a:pPr algn="l"/>
              <a:t>2</a:t>
            </a:fld>
            <a:endParaRPr lang="en-US" sz="2000" dirty="0"/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D82DF556-1D62-A6CF-CD62-7F84F5C5FCBB}"/>
              </a:ext>
            </a:extLst>
          </p:cNvPr>
          <p:cNvSpPr/>
          <p:nvPr/>
        </p:nvSpPr>
        <p:spPr>
          <a:xfrm>
            <a:off x="4769002" y="344933"/>
            <a:ext cx="2428762" cy="516283"/>
          </a:xfrm>
          <a:prstGeom prst="chevr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0" dirty="0">
                <a:solidFill>
                  <a:schemeClr val="tx1"/>
                </a:solidFill>
              </a:rPr>
              <a:t>TDA on synthetic point cloud</a:t>
            </a:r>
          </a:p>
        </p:txBody>
      </p:sp>
      <p:sp>
        <p:nvSpPr>
          <p:cNvPr id="2" name="Arrow: Chevron 1">
            <a:extLst>
              <a:ext uri="{FF2B5EF4-FFF2-40B4-BE49-F238E27FC236}">
                <a16:creationId xmlns:a16="http://schemas.microsoft.com/office/drawing/2014/main" id="{79553B7E-1FD9-70CE-AD12-62C22AEE3CEE}"/>
              </a:ext>
            </a:extLst>
          </p:cNvPr>
          <p:cNvSpPr/>
          <p:nvPr/>
        </p:nvSpPr>
        <p:spPr>
          <a:xfrm>
            <a:off x="7056557" y="328850"/>
            <a:ext cx="2428762" cy="516283"/>
          </a:xfrm>
          <a:prstGeom prst="chevr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0" dirty="0">
                <a:solidFill>
                  <a:schemeClr val="tx1"/>
                </a:solidFill>
              </a:rPr>
              <a:t>LiDAR point cloud</a:t>
            </a: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0A58FF7D-3460-DEE4-A537-32F0CF405528}"/>
              </a:ext>
            </a:extLst>
          </p:cNvPr>
          <p:cNvSpPr/>
          <p:nvPr/>
        </p:nvSpPr>
        <p:spPr>
          <a:xfrm>
            <a:off x="9398542" y="328851"/>
            <a:ext cx="2428762" cy="516283"/>
          </a:xfrm>
          <a:prstGeom prst="chevr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0" dirty="0">
                <a:solidFill>
                  <a:schemeClr val="tx1"/>
                </a:solidFill>
              </a:rPr>
              <a:t>TDA on LiDAR point cloud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7A8C5B68-4D37-8509-A0F7-0797565D79F8}"/>
              </a:ext>
            </a:extLst>
          </p:cNvPr>
          <p:cNvSpPr/>
          <p:nvPr/>
        </p:nvSpPr>
        <p:spPr>
          <a:xfrm>
            <a:off x="212554" y="341833"/>
            <a:ext cx="2428762" cy="516283"/>
          </a:xfrm>
          <a:prstGeom prst="chevr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0" dirty="0">
                <a:solidFill>
                  <a:schemeClr val="tx1"/>
                </a:solidFill>
              </a:rPr>
              <a:t>Required packages for TDA</a:t>
            </a:r>
          </a:p>
        </p:txBody>
      </p:sp>
    </p:spTree>
    <p:extLst>
      <p:ext uri="{BB962C8B-B14F-4D97-AF65-F5344CB8AC3E}">
        <p14:creationId xmlns:p14="http://schemas.microsoft.com/office/powerpoint/2010/main" val="4230138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31D948-2653-7266-CE4F-A961A6B29B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F45DF7-C6BC-2F98-4D43-29D88CB4385E}"/>
              </a:ext>
            </a:extLst>
          </p:cNvPr>
          <p:cNvSpPr/>
          <p:nvPr/>
        </p:nvSpPr>
        <p:spPr>
          <a:xfrm>
            <a:off x="80964" y="78818"/>
            <a:ext cx="12025312" cy="6689724"/>
          </a:xfrm>
          <a:prstGeom prst="rect">
            <a:avLst/>
          </a:prstGeom>
          <a:noFill/>
          <a:ln w="168275">
            <a:solidFill>
              <a:srgbClr val="920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C79D49DE-B4E1-B040-1553-9D8AE4954F1E}"/>
              </a:ext>
            </a:extLst>
          </p:cNvPr>
          <p:cNvSpPr/>
          <p:nvPr/>
        </p:nvSpPr>
        <p:spPr>
          <a:xfrm>
            <a:off x="2481447" y="344412"/>
            <a:ext cx="2428762" cy="516283"/>
          </a:xfrm>
          <a:prstGeom prst="chevr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0" dirty="0">
                <a:solidFill>
                  <a:schemeClr val="tx1"/>
                </a:solidFill>
              </a:rPr>
              <a:t>Synthetic point cloud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E02E99-3CAF-A34E-E8CE-68C32478F8CF}"/>
              </a:ext>
            </a:extLst>
          </p:cNvPr>
          <p:cNvSpPr txBox="1"/>
          <p:nvPr/>
        </p:nvSpPr>
        <p:spPr>
          <a:xfrm>
            <a:off x="446448" y="1121131"/>
            <a:ext cx="102616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Installed important packages for running TDA: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Laspy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Laszip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Giotto-</a:t>
            </a:r>
            <a:r>
              <a:rPr lang="en-US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tda</a:t>
            </a:r>
            <a:endParaRPr 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Gudhi</a:t>
            </a:r>
            <a:endParaRPr 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Tensorflow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Dionysus or Dionysus2 </a:t>
            </a:r>
            <a:r>
              <a:rPr lang="en-US" sz="1200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(Still there is some issues to install this package)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Scikit-</a:t>
            </a:r>
            <a:r>
              <a:rPr lang="en-US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tda</a:t>
            </a:r>
            <a:endParaRPr 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Scipy</a:t>
            </a:r>
            <a:endParaRPr 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Ripser</a:t>
            </a:r>
            <a:endParaRPr 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Persim</a:t>
            </a:r>
            <a:endParaRPr 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Scikit-learn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Plotly</a:t>
            </a:r>
            <a:endParaRPr 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Tadasets</a:t>
            </a:r>
            <a:endParaRPr 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lvl="1"/>
            <a:br>
              <a:rPr lang="en-US" sz="1200" dirty="0">
                <a:latin typeface="Abadi"/>
              </a:rPr>
            </a:b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14B98B-EAA2-5D53-DCA2-02D2A2EFF259}"/>
              </a:ext>
            </a:extLst>
          </p:cNvPr>
          <p:cNvSpPr txBox="1"/>
          <p:nvPr/>
        </p:nvSpPr>
        <p:spPr>
          <a:xfrm>
            <a:off x="113951" y="6336266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fld id="{B4E9AFF7-6653-6A4D-A979-64D2F5BECA26}" type="slidenum">
              <a:rPr lang="en-US" sz="2000" smtClean="0"/>
              <a:pPr algn="l"/>
              <a:t>3</a:t>
            </a:fld>
            <a:endParaRPr lang="en-US" sz="2000" dirty="0"/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32F09E35-1E36-E787-55B1-39BC59691E2A}"/>
              </a:ext>
            </a:extLst>
          </p:cNvPr>
          <p:cNvSpPr/>
          <p:nvPr/>
        </p:nvSpPr>
        <p:spPr>
          <a:xfrm>
            <a:off x="4769002" y="344933"/>
            <a:ext cx="2428762" cy="516283"/>
          </a:xfrm>
          <a:prstGeom prst="chevr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0" dirty="0">
                <a:solidFill>
                  <a:schemeClr val="tx1"/>
                </a:solidFill>
              </a:rPr>
              <a:t>TDA on synthetic point cloud</a:t>
            </a:r>
          </a:p>
        </p:txBody>
      </p:sp>
      <p:sp>
        <p:nvSpPr>
          <p:cNvPr id="2" name="Arrow: Chevron 1">
            <a:extLst>
              <a:ext uri="{FF2B5EF4-FFF2-40B4-BE49-F238E27FC236}">
                <a16:creationId xmlns:a16="http://schemas.microsoft.com/office/drawing/2014/main" id="{A511AF3B-29C4-956A-D92F-7D6B41EE8D3B}"/>
              </a:ext>
            </a:extLst>
          </p:cNvPr>
          <p:cNvSpPr/>
          <p:nvPr/>
        </p:nvSpPr>
        <p:spPr>
          <a:xfrm>
            <a:off x="7056557" y="328850"/>
            <a:ext cx="2428762" cy="516283"/>
          </a:xfrm>
          <a:prstGeom prst="chevr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0" dirty="0">
                <a:solidFill>
                  <a:schemeClr val="tx1"/>
                </a:solidFill>
              </a:rPr>
              <a:t>LiDAR point cloud</a:t>
            </a: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344EE9C4-6C08-E0E7-DBB6-36AC6EEB9928}"/>
              </a:ext>
            </a:extLst>
          </p:cNvPr>
          <p:cNvSpPr/>
          <p:nvPr/>
        </p:nvSpPr>
        <p:spPr>
          <a:xfrm>
            <a:off x="9398542" y="328851"/>
            <a:ext cx="2428762" cy="516283"/>
          </a:xfrm>
          <a:prstGeom prst="chevr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0" dirty="0">
                <a:solidFill>
                  <a:schemeClr val="tx1"/>
                </a:solidFill>
              </a:rPr>
              <a:t>TDA on LiDAR point cloud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6995904D-D955-8948-3431-2E8E8A9672D4}"/>
              </a:ext>
            </a:extLst>
          </p:cNvPr>
          <p:cNvSpPr/>
          <p:nvPr/>
        </p:nvSpPr>
        <p:spPr>
          <a:xfrm>
            <a:off x="212554" y="341833"/>
            <a:ext cx="2428762" cy="516283"/>
          </a:xfrm>
          <a:prstGeom prst="chevron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0" dirty="0">
                <a:solidFill>
                  <a:schemeClr val="tx1"/>
                </a:solidFill>
              </a:rPr>
              <a:t>Required packages for TDA</a:t>
            </a:r>
          </a:p>
        </p:txBody>
      </p:sp>
    </p:spTree>
    <p:extLst>
      <p:ext uri="{BB962C8B-B14F-4D97-AF65-F5344CB8AC3E}">
        <p14:creationId xmlns:p14="http://schemas.microsoft.com/office/powerpoint/2010/main" val="3568532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4E942D-124F-4DFA-CEDB-16BD1CFB63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9531AD0-B715-2663-B2ED-0EE31BE25326}"/>
              </a:ext>
            </a:extLst>
          </p:cNvPr>
          <p:cNvSpPr/>
          <p:nvPr/>
        </p:nvSpPr>
        <p:spPr>
          <a:xfrm>
            <a:off x="80964" y="78818"/>
            <a:ext cx="12025312" cy="6689724"/>
          </a:xfrm>
          <a:prstGeom prst="rect">
            <a:avLst/>
          </a:prstGeom>
          <a:noFill/>
          <a:ln w="168275">
            <a:solidFill>
              <a:srgbClr val="920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F52609-0F87-F093-8BBC-94E04C9F16BA}"/>
              </a:ext>
            </a:extLst>
          </p:cNvPr>
          <p:cNvSpPr txBox="1"/>
          <p:nvPr/>
        </p:nvSpPr>
        <p:spPr>
          <a:xfrm>
            <a:off x="113951" y="6336266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fld id="{B4E9AFF7-6653-6A4D-A979-64D2F5BECA26}" type="slidenum">
              <a:rPr lang="en-US" sz="2000" smtClean="0"/>
              <a:pPr algn="l"/>
              <a:t>4</a:t>
            </a:fld>
            <a:endParaRPr 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AE92A5-A198-6218-1645-C02CAA5F03BE}"/>
              </a:ext>
            </a:extLst>
          </p:cNvPr>
          <p:cNvSpPr txBox="1"/>
          <p:nvPr/>
        </p:nvSpPr>
        <p:spPr>
          <a:xfrm>
            <a:off x="0" y="1048746"/>
            <a:ext cx="102616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Before generating point clouds, the surface should be generated.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Slope generated using ‘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Trimesh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 package in Python.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cavity is designed used parabolic and gaussian equation at the middle of the slop.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</a:t>
            </a:r>
          </a:p>
          <a:p>
            <a:pPr lvl="1"/>
            <a:br>
              <a:rPr lang="en-US" sz="1200" dirty="0">
                <a:latin typeface="Abadi"/>
              </a:rPr>
            </a:b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A70610-C2D3-38A0-FA70-2ADAEA26337C}"/>
              </a:ext>
            </a:extLst>
          </p:cNvPr>
          <p:cNvSpPr/>
          <p:nvPr/>
        </p:nvSpPr>
        <p:spPr>
          <a:xfrm>
            <a:off x="2352480" y="5616486"/>
            <a:ext cx="1914815" cy="5148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Gaussian Cavity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D76314-D740-EDE7-38E6-F81CCE267D1A}"/>
              </a:ext>
            </a:extLst>
          </p:cNvPr>
          <p:cNvSpPr/>
          <p:nvPr/>
        </p:nvSpPr>
        <p:spPr>
          <a:xfrm>
            <a:off x="8346785" y="5728524"/>
            <a:ext cx="1914815" cy="5148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Parabolic Cavity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5DBF424-9332-2D49-F1C4-0355759D6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4894" y="1969147"/>
            <a:ext cx="3667637" cy="359142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BBAB32D-8490-C64D-B9F3-45CC6E06D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223" y="2200594"/>
            <a:ext cx="3366354" cy="318170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08F47D4-4B86-3C9B-F44F-6182514537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0788" y="2200594"/>
            <a:ext cx="3284075" cy="3198774"/>
          </a:xfrm>
          <a:prstGeom prst="rect">
            <a:avLst/>
          </a:prstGeom>
        </p:spPr>
      </p:pic>
      <p:sp>
        <p:nvSpPr>
          <p:cNvPr id="4" name="Arrow: Chevron 3">
            <a:extLst>
              <a:ext uri="{FF2B5EF4-FFF2-40B4-BE49-F238E27FC236}">
                <a16:creationId xmlns:a16="http://schemas.microsoft.com/office/drawing/2014/main" id="{83078B71-D68D-374A-94BE-4C81FF14C36C}"/>
              </a:ext>
            </a:extLst>
          </p:cNvPr>
          <p:cNvSpPr/>
          <p:nvPr/>
        </p:nvSpPr>
        <p:spPr>
          <a:xfrm>
            <a:off x="2594064" y="330108"/>
            <a:ext cx="2428762" cy="516283"/>
          </a:xfrm>
          <a:prstGeom prst="chevron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0" dirty="0">
                <a:solidFill>
                  <a:schemeClr val="tx1"/>
                </a:solidFill>
              </a:rPr>
              <a:t>Synthetic point cloud</a:t>
            </a:r>
          </a:p>
          <a:p>
            <a:pPr algn="ctr"/>
            <a:r>
              <a:rPr lang="en-US" sz="1580" dirty="0">
                <a:solidFill>
                  <a:schemeClr val="tx1"/>
                </a:solidFill>
              </a:rPr>
              <a:t>(Mesh) </a:t>
            </a: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1FA9C3B0-49E4-5E38-33B2-0D5562B58990}"/>
              </a:ext>
            </a:extLst>
          </p:cNvPr>
          <p:cNvSpPr/>
          <p:nvPr/>
        </p:nvSpPr>
        <p:spPr>
          <a:xfrm>
            <a:off x="4881619" y="330629"/>
            <a:ext cx="2428762" cy="516283"/>
          </a:xfrm>
          <a:prstGeom prst="chevr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0" dirty="0">
                <a:solidFill>
                  <a:schemeClr val="tx1"/>
                </a:solidFill>
              </a:rPr>
              <a:t>TDA on synthetic point cloud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6144E57A-CC7A-A729-0EA1-7FDBA4D0F232}"/>
              </a:ext>
            </a:extLst>
          </p:cNvPr>
          <p:cNvSpPr/>
          <p:nvPr/>
        </p:nvSpPr>
        <p:spPr>
          <a:xfrm>
            <a:off x="7223604" y="301947"/>
            <a:ext cx="2428762" cy="516283"/>
          </a:xfrm>
          <a:prstGeom prst="chevr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0" dirty="0">
                <a:solidFill>
                  <a:schemeClr val="tx1"/>
                </a:solidFill>
              </a:rPr>
              <a:t>LiDAR point cloud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C4381E49-CA95-0514-9DD2-97E3267E0E3B}"/>
              </a:ext>
            </a:extLst>
          </p:cNvPr>
          <p:cNvSpPr/>
          <p:nvPr/>
        </p:nvSpPr>
        <p:spPr>
          <a:xfrm>
            <a:off x="9511159" y="314547"/>
            <a:ext cx="2428762" cy="516283"/>
          </a:xfrm>
          <a:prstGeom prst="chevr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0" dirty="0">
                <a:solidFill>
                  <a:schemeClr val="tx1"/>
                </a:solidFill>
              </a:rPr>
              <a:t>TDA on LiDAR point cloud</a:t>
            </a: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CE774D8D-8596-F932-C7AF-725F8AB4B6F7}"/>
              </a:ext>
            </a:extLst>
          </p:cNvPr>
          <p:cNvSpPr/>
          <p:nvPr/>
        </p:nvSpPr>
        <p:spPr>
          <a:xfrm>
            <a:off x="325171" y="327529"/>
            <a:ext cx="2428762" cy="516283"/>
          </a:xfrm>
          <a:prstGeom prst="chevr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0" dirty="0">
                <a:solidFill>
                  <a:schemeClr val="tx1"/>
                </a:solidFill>
              </a:rPr>
              <a:t>Required packages for TDA</a:t>
            </a:r>
          </a:p>
        </p:txBody>
      </p:sp>
    </p:spTree>
    <p:extLst>
      <p:ext uri="{BB962C8B-B14F-4D97-AF65-F5344CB8AC3E}">
        <p14:creationId xmlns:p14="http://schemas.microsoft.com/office/powerpoint/2010/main" val="2399148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3A8C43-5B9A-C208-DE05-3A9AE2B72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6835CD9-F920-5699-E1DC-5BCCDBFB141C}"/>
              </a:ext>
            </a:extLst>
          </p:cNvPr>
          <p:cNvSpPr/>
          <p:nvPr/>
        </p:nvSpPr>
        <p:spPr>
          <a:xfrm>
            <a:off x="80964" y="78818"/>
            <a:ext cx="12025312" cy="6689724"/>
          </a:xfrm>
          <a:prstGeom prst="rect">
            <a:avLst/>
          </a:prstGeom>
          <a:noFill/>
          <a:ln w="168275">
            <a:solidFill>
              <a:srgbClr val="920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BFBF1C-47AF-1C52-EB13-DB51415C31E8}"/>
              </a:ext>
            </a:extLst>
          </p:cNvPr>
          <p:cNvSpPr txBox="1"/>
          <p:nvPr/>
        </p:nvSpPr>
        <p:spPr>
          <a:xfrm>
            <a:off x="113951" y="6336266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fld id="{B4E9AFF7-6653-6A4D-A979-64D2F5BECA26}" type="slidenum">
              <a:rPr lang="en-US" sz="2000" smtClean="0"/>
              <a:pPr algn="l"/>
              <a:t>5</a:t>
            </a:fld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3D7FFEC-DB71-446D-E599-21D0B46513CA}"/>
                  </a:ext>
                </a:extLst>
              </p:cNvPr>
              <p:cNvSpPr txBox="1"/>
              <p:nvPr/>
            </p:nvSpPr>
            <p:spPr>
              <a:xfrm>
                <a:off x="33479" y="912803"/>
                <a:ext cx="10261600" cy="4107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Slope generated using ‘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Trimesh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” package in Python.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The cavity formulation is as follow: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𝑟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where z is elevation of point at the cavity curve</a:t>
                </a: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h is the elevation of flat base of cavity</a:t>
                </a: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d is the maximum depth of cavity</a:t>
                </a: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x is the distance of cavity center (defined by an equation)</a:t>
                </a: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r is cavity radios</a:t>
                </a: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</a:t>
                </a: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  </a:t>
                </a:r>
              </a:p>
              <a:p>
                <a:pPr lvl="1"/>
                <a:br>
                  <a:rPr lang="en-US" sz="1200" dirty="0">
                    <a:latin typeface="Abadi"/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7FA8DA7-3377-6D11-6270-E95A6E9DA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9" y="912803"/>
                <a:ext cx="10261600" cy="4107856"/>
              </a:xfrm>
              <a:prstGeom prst="rect">
                <a:avLst/>
              </a:prstGeom>
              <a:blipFill>
                <a:blip r:embed="rId2"/>
                <a:stretch>
                  <a:fillRect t="-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Chevron 4">
            <a:extLst>
              <a:ext uri="{FF2B5EF4-FFF2-40B4-BE49-F238E27FC236}">
                <a16:creationId xmlns:a16="http://schemas.microsoft.com/office/drawing/2014/main" id="{313091A7-8C81-37FC-176E-3F3F26A14CD4}"/>
              </a:ext>
            </a:extLst>
          </p:cNvPr>
          <p:cNvSpPr/>
          <p:nvPr/>
        </p:nvSpPr>
        <p:spPr>
          <a:xfrm>
            <a:off x="4881619" y="330629"/>
            <a:ext cx="2428762" cy="516283"/>
          </a:xfrm>
          <a:prstGeom prst="chevr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0" dirty="0">
                <a:solidFill>
                  <a:schemeClr val="tx1"/>
                </a:solidFill>
              </a:rPr>
              <a:t>TDA on synthetic point cloud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FA131AA2-6EB9-8381-1DD3-1CC9FB9BC77D}"/>
              </a:ext>
            </a:extLst>
          </p:cNvPr>
          <p:cNvSpPr/>
          <p:nvPr/>
        </p:nvSpPr>
        <p:spPr>
          <a:xfrm>
            <a:off x="7223604" y="301947"/>
            <a:ext cx="2428762" cy="516283"/>
          </a:xfrm>
          <a:prstGeom prst="chevr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0" dirty="0">
                <a:solidFill>
                  <a:schemeClr val="tx1"/>
                </a:solidFill>
              </a:rPr>
              <a:t>LiDAR point cloud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F06CF3E2-1C48-77BC-B945-A4DFEF325BE5}"/>
              </a:ext>
            </a:extLst>
          </p:cNvPr>
          <p:cNvSpPr/>
          <p:nvPr/>
        </p:nvSpPr>
        <p:spPr>
          <a:xfrm>
            <a:off x="9511159" y="314547"/>
            <a:ext cx="2428762" cy="516283"/>
          </a:xfrm>
          <a:prstGeom prst="chevr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0" dirty="0">
                <a:solidFill>
                  <a:schemeClr val="tx1"/>
                </a:solidFill>
              </a:rPr>
              <a:t>TDA on LiDAR point cloud</a:t>
            </a: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CE794B76-7AF9-DEE6-9289-EAA7E14DA20E}"/>
              </a:ext>
            </a:extLst>
          </p:cNvPr>
          <p:cNvSpPr/>
          <p:nvPr/>
        </p:nvSpPr>
        <p:spPr>
          <a:xfrm>
            <a:off x="325171" y="327529"/>
            <a:ext cx="2428762" cy="516283"/>
          </a:xfrm>
          <a:prstGeom prst="chevr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0" dirty="0">
                <a:solidFill>
                  <a:schemeClr val="tx1"/>
                </a:solidFill>
              </a:rPr>
              <a:t>Required packages for TDA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D3CA45B7-D76E-C78B-6BE1-DB9500A77483}"/>
              </a:ext>
            </a:extLst>
          </p:cNvPr>
          <p:cNvSpPr/>
          <p:nvPr/>
        </p:nvSpPr>
        <p:spPr>
          <a:xfrm>
            <a:off x="2594064" y="330108"/>
            <a:ext cx="2428762" cy="516283"/>
          </a:xfrm>
          <a:prstGeom prst="chevron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0" dirty="0">
                <a:solidFill>
                  <a:schemeClr val="tx1"/>
                </a:solidFill>
              </a:rPr>
              <a:t>Synthetic point cloud</a:t>
            </a:r>
          </a:p>
          <a:p>
            <a:pPr algn="ctr"/>
            <a:r>
              <a:rPr lang="en-US" sz="1580" dirty="0">
                <a:solidFill>
                  <a:schemeClr val="tx1"/>
                </a:solidFill>
              </a:rPr>
              <a:t>(Mesh)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D1E1C4-D613-DD00-3D53-A2D998A21909}"/>
              </a:ext>
            </a:extLst>
          </p:cNvPr>
          <p:cNvSpPr/>
          <p:nvPr/>
        </p:nvSpPr>
        <p:spPr>
          <a:xfrm>
            <a:off x="4643195" y="5854644"/>
            <a:ext cx="2336104" cy="27362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Cavity Diameter=10 units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EA0DD4-8A8B-7F97-0663-726F4278C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261" y="3338290"/>
            <a:ext cx="3632565" cy="22033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93E90FC-2C32-149C-EC85-AA2121F980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5732" y="3264770"/>
            <a:ext cx="3834635" cy="206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994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0B74B7-03FC-4E4D-06D8-FBD220ACF8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92BDB3E-2462-1722-F495-3705F3A3ED9E}"/>
              </a:ext>
            </a:extLst>
          </p:cNvPr>
          <p:cNvSpPr/>
          <p:nvPr/>
        </p:nvSpPr>
        <p:spPr>
          <a:xfrm>
            <a:off x="80964" y="78818"/>
            <a:ext cx="12025312" cy="6689724"/>
          </a:xfrm>
          <a:prstGeom prst="rect">
            <a:avLst/>
          </a:prstGeom>
          <a:noFill/>
          <a:ln w="168275">
            <a:solidFill>
              <a:srgbClr val="920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69565B-9EE5-12B7-8444-4A69137384E9}"/>
              </a:ext>
            </a:extLst>
          </p:cNvPr>
          <p:cNvSpPr txBox="1"/>
          <p:nvPr/>
        </p:nvSpPr>
        <p:spPr>
          <a:xfrm>
            <a:off x="113951" y="6336266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fld id="{B4E9AFF7-6653-6A4D-A979-64D2F5BECA26}" type="slidenum">
              <a:rPr lang="en-US" sz="2000" smtClean="0"/>
              <a:pPr algn="l"/>
              <a:t>6</a:t>
            </a:fld>
            <a:endParaRPr 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6A20CC-A60B-4307-6F09-C9BA17AD19E5}"/>
              </a:ext>
            </a:extLst>
          </p:cNvPr>
          <p:cNvSpPr txBox="1"/>
          <p:nvPr/>
        </p:nvSpPr>
        <p:spPr>
          <a:xfrm>
            <a:off x="33479" y="912803"/>
            <a:ext cx="10261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Different diameter for cavity: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</a:t>
            </a:r>
          </a:p>
          <a:p>
            <a:pPr lvl="1"/>
            <a:br>
              <a:rPr lang="en-US" sz="1200" dirty="0">
                <a:latin typeface="Abadi"/>
              </a:rPr>
            </a:br>
            <a:endParaRPr lang="en-US" dirty="0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A6976EC0-5FA1-F778-FAA5-C3EF677D0E8C}"/>
              </a:ext>
            </a:extLst>
          </p:cNvPr>
          <p:cNvSpPr/>
          <p:nvPr/>
        </p:nvSpPr>
        <p:spPr>
          <a:xfrm>
            <a:off x="4881619" y="330629"/>
            <a:ext cx="2428762" cy="516283"/>
          </a:xfrm>
          <a:prstGeom prst="chevr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0" dirty="0">
                <a:solidFill>
                  <a:schemeClr val="tx1"/>
                </a:solidFill>
              </a:rPr>
              <a:t>TDA on synthetic point cloud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A56EA551-D755-D4E1-38E8-3F038D9AA51D}"/>
              </a:ext>
            </a:extLst>
          </p:cNvPr>
          <p:cNvSpPr/>
          <p:nvPr/>
        </p:nvSpPr>
        <p:spPr>
          <a:xfrm>
            <a:off x="7223604" y="301947"/>
            <a:ext cx="2428762" cy="516283"/>
          </a:xfrm>
          <a:prstGeom prst="chevr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0" dirty="0">
                <a:solidFill>
                  <a:schemeClr val="tx1"/>
                </a:solidFill>
              </a:rPr>
              <a:t>LiDAR point cloud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4A76EF0E-4206-D9FA-F2BA-9B0107F6E926}"/>
              </a:ext>
            </a:extLst>
          </p:cNvPr>
          <p:cNvSpPr/>
          <p:nvPr/>
        </p:nvSpPr>
        <p:spPr>
          <a:xfrm>
            <a:off x="9511159" y="314547"/>
            <a:ext cx="2428762" cy="516283"/>
          </a:xfrm>
          <a:prstGeom prst="chevr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0" dirty="0">
                <a:solidFill>
                  <a:schemeClr val="tx1"/>
                </a:solidFill>
              </a:rPr>
              <a:t>TDA on LiDAR point cloud</a:t>
            </a: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E0274E7D-9830-9581-2253-375A490AC6AB}"/>
              </a:ext>
            </a:extLst>
          </p:cNvPr>
          <p:cNvSpPr/>
          <p:nvPr/>
        </p:nvSpPr>
        <p:spPr>
          <a:xfrm>
            <a:off x="325171" y="327529"/>
            <a:ext cx="2428762" cy="516283"/>
          </a:xfrm>
          <a:prstGeom prst="chevr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0" dirty="0">
                <a:solidFill>
                  <a:schemeClr val="tx1"/>
                </a:solidFill>
              </a:rPr>
              <a:t>Required packages for TDA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675457A3-463E-FD9B-6179-7C7E064D4531}"/>
              </a:ext>
            </a:extLst>
          </p:cNvPr>
          <p:cNvSpPr/>
          <p:nvPr/>
        </p:nvSpPr>
        <p:spPr>
          <a:xfrm>
            <a:off x="2594064" y="330108"/>
            <a:ext cx="2428762" cy="516283"/>
          </a:xfrm>
          <a:prstGeom prst="chevron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0" dirty="0">
                <a:solidFill>
                  <a:schemeClr val="tx1"/>
                </a:solidFill>
              </a:rPr>
              <a:t>Synthetic point cloud</a:t>
            </a:r>
          </a:p>
          <a:p>
            <a:pPr algn="ctr"/>
            <a:r>
              <a:rPr lang="en-US" sz="1580" dirty="0">
                <a:solidFill>
                  <a:schemeClr val="tx1"/>
                </a:solidFill>
              </a:rPr>
              <a:t>(Mesh)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481E44-1E4D-6AE7-A046-F06CD66DC758}"/>
              </a:ext>
            </a:extLst>
          </p:cNvPr>
          <p:cNvSpPr/>
          <p:nvPr/>
        </p:nvSpPr>
        <p:spPr>
          <a:xfrm>
            <a:off x="1245865" y="5740744"/>
            <a:ext cx="2068789" cy="1605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Cavity Diameter=40 units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EB33A2-C98D-3770-091D-CDD3C4020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53" y="3546568"/>
            <a:ext cx="3187221" cy="185667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4CF99AA-8550-BFE8-BD86-BCD81AB89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9183" y="3599080"/>
            <a:ext cx="3543847" cy="197952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C844D9B-AB46-3BF0-CC83-08E92835A274}"/>
              </a:ext>
            </a:extLst>
          </p:cNvPr>
          <p:cNvSpPr/>
          <p:nvPr/>
        </p:nvSpPr>
        <p:spPr>
          <a:xfrm>
            <a:off x="7821683" y="5784658"/>
            <a:ext cx="2090057" cy="1508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Cavity Diameter=50 units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7722BF-4612-EF96-01AA-E5ADF92791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746" y="1326351"/>
            <a:ext cx="3387737" cy="196262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5C74623-AEBE-4991-33B6-CB71B9D476F4}"/>
              </a:ext>
            </a:extLst>
          </p:cNvPr>
          <p:cNvSpPr/>
          <p:nvPr/>
        </p:nvSpPr>
        <p:spPr>
          <a:xfrm>
            <a:off x="1093162" y="3353865"/>
            <a:ext cx="2068789" cy="1605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Cavity Diameter=20 units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FD7A9A7-3E95-2605-61FB-CD82022C49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9679" y="1331903"/>
            <a:ext cx="3507933" cy="203203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98F1E98-2B0D-99C0-1622-423D1439446B}"/>
              </a:ext>
            </a:extLst>
          </p:cNvPr>
          <p:cNvSpPr/>
          <p:nvPr/>
        </p:nvSpPr>
        <p:spPr>
          <a:xfrm>
            <a:off x="7583577" y="3363937"/>
            <a:ext cx="2068789" cy="1605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Cavity Diameter=30 units</a:t>
            </a:r>
          </a:p>
        </p:txBody>
      </p:sp>
    </p:spTree>
    <p:extLst>
      <p:ext uri="{BB962C8B-B14F-4D97-AF65-F5344CB8AC3E}">
        <p14:creationId xmlns:p14="http://schemas.microsoft.com/office/powerpoint/2010/main" val="606069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E531CF-915C-591B-6A2E-493FBD0FF3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3C9AD3D-48F7-DA65-16BD-D9E9C5F12F14}"/>
              </a:ext>
            </a:extLst>
          </p:cNvPr>
          <p:cNvSpPr/>
          <p:nvPr/>
        </p:nvSpPr>
        <p:spPr>
          <a:xfrm>
            <a:off x="80964" y="78818"/>
            <a:ext cx="12025312" cy="6689724"/>
          </a:xfrm>
          <a:prstGeom prst="rect">
            <a:avLst/>
          </a:prstGeom>
          <a:noFill/>
          <a:ln w="168275">
            <a:solidFill>
              <a:srgbClr val="920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A16AA9-D05B-9982-9E2E-4AEBC819D4C1}"/>
              </a:ext>
            </a:extLst>
          </p:cNvPr>
          <p:cNvSpPr txBox="1"/>
          <p:nvPr/>
        </p:nvSpPr>
        <p:spPr>
          <a:xfrm>
            <a:off x="113951" y="6336266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fld id="{B4E9AFF7-6653-6A4D-A979-64D2F5BECA26}" type="slidenum">
              <a:rPr lang="en-US" sz="2000" smtClean="0"/>
              <a:pPr algn="l"/>
              <a:t>7</a:t>
            </a:fld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AFF096F-41B4-DFDB-566F-36C7C6588EB3}"/>
                  </a:ext>
                </a:extLst>
              </p:cNvPr>
              <p:cNvSpPr txBox="1"/>
              <p:nvPr/>
            </p:nvSpPr>
            <p:spPr>
              <a:xfrm>
                <a:off x="33479" y="912803"/>
                <a:ext cx="10261600" cy="4107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Slope generated using ‘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Trimesh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” package in Python.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The hump formulation is as follow: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𝑟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where z is elevation of point at the hump curve</a:t>
                </a: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h is the elevation of flat base of hump</a:t>
                </a: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d is the maximum height of hump</a:t>
                </a: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x is the distance of hump center (defined by an equation)</a:t>
                </a: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r is hump radios</a:t>
                </a: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</a:t>
                </a: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  </a:t>
                </a:r>
              </a:p>
              <a:p>
                <a:pPr lvl="1"/>
                <a:br>
                  <a:rPr lang="en-US" sz="1200" dirty="0">
                    <a:latin typeface="Abadi"/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AFF096F-41B4-DFDB-566F-36C7C6588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9" y="912803"/>
                <a:ext cx="10261600" cy="4107856"/>
              </a:xfrm>
              <a:prstGeom prst="rect">
                <a:avLst/>
              </a:prstGeom>
              <a:blipFill>
                <a:blip r:embed="rId2"/>
                <a:stretch>
                  <a:fillRect t="-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Chevron 4">
            <a:extLst>
              <a:ext uri="{FF2B5EF4-FFF2-40B4-BE49-F238E27FC236}">
                <a16:creationId xmlns:a16="http://schemas.microsoft.com/office/drawing/2014/main" id="{67ABFFC2-5093-1BC2-EC2C-142F3D637204}"/>
              </a:ext>
            </a:extLst>
          </p:cNvPr>
          <p:cNvSpPr/>
          <p:nvPr/>
        </p:nvSpPr>
        <p:spPr>
          <a:xfrm>
            <a:off x="4881619" y="330629"/>
            <a:ext cx="2428762" cy="516283"/>
          </a:xfrm>
          <a:prstGeom prst="chevr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0" dirty="0">
                <a:solidFill>
                  <a:schemeClr val="tx1"/>
                </a:solidFill>
              </a:rPr>
              <a:t>TDA on synthetic point cloud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E246CB30-DD2C-C0AE-D601-C61D7A65E95A}"/>
              </a:ext>
            </a:extLst>
          </p:cNvPr>
          <p:cNvSpPr/>
          <p:nvPr/>
        </p:nvSpPr>
        <p:spPr>
          <a:xfrm>
            <a:off x="7223604" y="301947"/>
            <a:ext cx="2428762" cy="516283"/>
          </a:xfrm>
          <a:prstGeom prst="chevr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0" dirty="0">
                <a:solidFill>
                  <a:schemeClr val="tx1"/>
                </a:solidFill>
              </a:rPr>
              <a:t>LiDAR point cloud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704E664B-0980-B3F2-781C-5DA964582A20}"/>
              </a:ext>
            </a:extLst>
          </p:cNvPr>
          <p:cNvSpPr/>
          <p:nvPr/>
        </p:nvSpPr>
        <p:spPr>
          <a:xfrm>
            <a:off x="9511159" y="314547"/>
            <a:ext cx="2428762" cy="516283"/>
          </a:xfrm>
          <a:prstGeom prst="chevr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0" dirty="0">
                <a:solidFill>
                  <a:schemeClr val="tx1"/>
                </a:solidFill>
              </a:rPr>
              <a:t>TDA on LiDAR point cloud</a:t>
            </a: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02FABF2F-81B4-047C-62EC-5C241BA04315}"/>
              </a:ext>
            </a:extLst>
          </p:cNvPr>
          <p:cNvSpPr/>
          <p:nvPr/>
        </p:nvSpPr>
        <p:spPr>
          <a:xfrm>
            <a:off x="325171" y="327529"/>
            <a:ext cx="2428762" cy="516283"/>
          </a:xfrm>
          <a:prstGeom prst="chevr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0" dirty="0">
                <a:solidFill>
                  <a:schemeClr val="tx1"/>
                </a:solidFill>
              </a:rPr>
              <a:t>Required packages for TDA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1140EF68-FA29-D33C-8D94-42D5DD4F5C70}"/>
              </a:ext>
            </a:extLst>
          </p:cNvPr>
          <p:cNvSpPr/>
          <p:nvPr/>
        </p:nvSpPr>
        <p:spPr>
          <a:xfrm>
            <a:off x="2594064" y="330108"/>
            <a:ext cx="2428762" cy="516283"/>
          </a:xfrm>
          <a:prstGeom prst="chevron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0" dirty="0">
                <a:solidFill>
                  <a:schemeClr val="tx1"/>
                </a:solidFill>
              </a:rPr>
              <a:t>Synthetic point cloud</a:t>
            </a:r>
          </a:p>
          <a:p>
            <a:pPr algn="ctr"/>
            <a:r>
              <a:rPr lang="en-US" sz="1580" dirty="0">
                <a:solidFill>
                  <a:schemeClr val="tx1"/>
                </a:solidFill>
              </a:rPr>
              <a:t>(Mesh)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9585D9-7A07-1B30-80AB-043E3722CDCF}"/>
              </a:ext>
            </a:extLst>
          </p:cNvPr>
          <p:cNvSpPr/>
          <p:nvPr/>
        </p:nvSpPr>
        <p:spPr>
          <a:xfrm>
            <a:off x="5197151" y="5854644"/>
            <a:ext cx="2113230" cy="28209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Hump Diameter=10 units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34F4875-1B05-A388-9FD3-7D996220B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603" y="3256522"/>
            <a:ext cx="3598758" cy="199274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E542B1C-09A7-FA45-D6E2-B4EFB47116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0786" y="3492901"/>
            <a:ext cx="3434397" cy="184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650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C246B2-F1DD-EBAE-E056-96B5CFFF4D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D5973FF-7801-7CEE-743E-743D704DEC12}"/>
              </a:ext>
            </a:extLst>
          </p:cNvPr>
          <p:cNvSpPr/>
          <p:nvPr/>
        </p:nvSpPr>
        <p:spPr>
          <a:xfrm>
            <a:off x="80964" y="78818"/>
            <a:ext cx="12025312" cy="6689724"/>
          </a:xfrm>
          <a:prstGeom prst="rect">
            <a:avLst/>
          </a:prstGeom>
          <a:noFill/>
          <a:ln w="168275">
            <a:solidFill>
              <a:srgbClr val="920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4878E9-5A06-D76D-80C0-179EE82E9296}"/>
              </a:ext>
            </a:extLst>
          </p:cNvPr>
          <p:cNvSpPr txBox="1"/>
          <p:nvPr/>
        </p:nvSpPr>
        <p:spPr>
          <a:xfrm>
            <a:off x="113951" y="6336266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fld id="{B4E9AFF7-6653-6A4D-A979-64D2F5BECA26}" type="slidenum">
              <a:rPr lang="en-US" sz="2000" smtClean="0"/>
              <a:pPr algn="l"/>
              <a:t>8</a:t>
            </a:fld>
            <a:endParaRPr 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C00ED4-778A-F4AF-FBFC-DCDF8D2A763A}"/>
              </a:ext>
            </a:extLst>
          </p:cNvPr>
          <p:cNvSpPr txBox="1"/>
          <p:nvPr/>
        </p:nvSpPr>
        <p:spPr>
          <a:xfrm>
            <a:off x="33479" y="912803"/>
            <a:ext cx="10261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Different diameter for hump: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</a:t>
            </a:r>
          </a:p>
          <a:p>
            <a:pPr lvl="1"/>
            <a:br>
              <a:rPr lang="en-US" sz="1200" dirty="0">
                <a:latin typeface="Abadi"/>
              </a:rPr>
            </a:br>
            <a:endParaRPr lang="en-US" dirty="0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ECAC771B-FE32-A060-0765-806F6C30CD57}"/>
              </a:ext>
            </a:extLst>
          </p:cNvPr>
          <p:cNvSpPr/>
          <p:nvPr/>
        </p:nvSpPr>
        <p:spPr>
          <a:xfrm>
            <a:off x="4881619" y="330629"/>
            <a:ext cx="2428762" cy="516283"/>
          </a:xfrm>
          <a:prstGeom prst="chevr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0" dirty="0">
                <a:solidFill>
                  <a:schemeClr val="tx1"/>
                </a:solidFill>
              </a:rPr>
              <a:t>TDA on synthetic point cloud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12C58CBA-C3E4-9ABE-3131-B7C97BB949EB}"/>
              </a:ext>
            </a:extLst>
          </p:cNvPr>
          <p:cNvSpPr/>
          <p:nvPr/>
        </p:nvSpPr>
        <p:spPr>
          <a:xfrm>
            <a:off x="7223604" y="301947"/>
            <a:ext cx="2428762" cy="516283"/>
          </a:xfrm>
          <a:prstGeom prst="chevr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0" dirty="0">
                <a:solidFill>
                  <a:schemeClr val="tx1"/>
                </a:solidFill>
              </a:rPr>
              <a:t>LiDAR point cloud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B9868ECA-5DF1-5EAD-9747-BF5C2EE14890}"/>
              </a:ext>
            </a:extLst>
          </p:cNvPr>
          <p:cNvSpPr/>
          <p:nvPr/>
        </p:nvSpPr>
        <p:spPr>
          <a:xfrm>
            <a:off x="9511159" y="314547"/>
            <a:ext cx="2428762" cy="516283"/>
          </a:xfrm>
          <a:prstGeom prst="chevr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0" dirty="0">
                <a:solidFill>
                  <a:schemeClr val="tx1"/>
                </a:solidFill>
              </a:rPr>
              <a:t>TDA on LiDAR point cloud</a:t>
            </a: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7E9BC226-6276-50B6-8B29-1A121AC19EEE}"/>
              </a:ext>
            </a:extLst>
          </p:cNvPr>
          <p:cNvSpPr/>
          <p:nvPr/>
        </p:nvSpPr>
        <p:spPr>
          <a:xfrm>
            <a:off x="325171" y="327529"/>
            <a:ext cx="2428762" cy="516283"/>
          </a:xfrm>
          <a:prstGeom prst="chevr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0" dirty="0">
                <a:solidFill>
                  <a:schemeClr val="tx1"/>
                </a:solidFill>
              </a:rPr>
              <a:t>Required packages for TDA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CC3C29E3-BBC6-7E05-59FD-55137E1E3F8C}"/>
              </a:ext>
            </a:extLst>
          </p:cNvPr>
          <p:cNvSpPr/>
          <p:nvPr/>
        </p:nvSpPr>
        <p:spPr>
          <a:xfrm>
            <a:off x="2594064" y="330108"/>
            <a:ext cx="2428762" cy="516283"/>
          </a:xfrm>
          <a:prstGeom prst="chevron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0" dirty="0">
                <a:solidFill>
                  <a:schemeClr val="tx1"/>
                </a:solidFill>
              </a:rPr>
              <a:t>Synthetic point cloud</a:t>
            </a:r>
          </a:p>
          <a:p>
            <a:pPr algn="ctr"/>
            <a:r>
              <a:rPr lang="en-US" sz="1580" dirty="0">
                <a:solidFill>
                  <a:schemeClr val="tx1"/>
                </a:solidFill>
              </a:rPr>
              <a:t>(Mesh)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069A14-AE27-9BA5-593B-06B6BD9BB386}"/>
              </a:ext>
            </a:extLst>
          </p:cNvPr>
          <p:cNvSpPr/>
          <p:nvPr/>
        </p:nvSpPr>
        <p:spPr>
          <a:xfrm>
            <a:off x="1245865" y="5740744"/>
            <a:ext cx="2068789" cy="1605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Hump Diameter=40 units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C7DBFC-A128-437A-82B3-C88AF3BCB12D}"/>
              </a:ext>
            </a:extLst>
          </p:cNvPr>
          <p:cNvSpPr/>
          <p:nvPr/>
        </p:nvSpPr>
        <p:spPr>
          <a:xfrm>
            <a:off x="7821683" y="5784658"/>
            <a:ext cx="2090057" cy="1508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Hump Diameter=50 units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F4B4FF-04F0-53B2-E6A9-791496CA4ACA}"/>
              </a:ext>
            </a:extLst>
          </p:cNvPr>
          <p:cNvSpPr/>
          <p:nvPr/>
        </p:nvSpPr>
        <p:spPr>
          <a:xfrm>
            <a:off x="1093162" y="3353865"/>
            <a:ext cx="2068789" cy="1605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Hump Diameter=20 units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6CF7F7-53A2-2150-B5C5-D7DA0C803830}"/>
              </a:ext>
            </a:extLst>
          </p:cNvPr>
          <p:cNvSpPr/>
          <p:nvPr/>
        </p:nvSpPr>
        <p:spPr>
          <a:xfrm>
            <a:off x="7583577" y="3363937"/>
            <a:ext cx="2068789" cy="1605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Hump Diameter=30 units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5902FD8-72DE-ABD8-7F18-19D0D8440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786" y="1357652"/>
            <a:ext cx="3612347" cy="196404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9DE15E0-B9D4-B9C3-55B8-FF16E7F92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711" y="1280045"/>
            <a:ext cx="3473171" cy="194332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A750EA9-4D61-BFCB-FBA2-5D9D3C63CD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756" y="3712713"/>
            <a:ext cx="3424377" cy="199586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06ACBD2-1999-1409-F25D-406F492B23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3039" y="3584471"/>
            <a:ext cx="3742501" cy="214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919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9BBA84-B582-2E14-FCAD-0A362EF458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B22749-15AD-00F5-5E2C-A4DD5D35F0C0}"/>
              </a:ext>
            </a:extLst>
          </p:cNvPr>
          <p:cNvSpPr/>
          <p:nvPr/>
        </p:nvSpPr>
        <p:spPr>
          <a:xfrm>
            <a:off x="80964" y="78818"/>
            <a:ext cx="12025312" cy="6689724"/>
          </a:xfrm>
          <a:prstGeom prst="rect">
            <a:avLst/>
          </a:prstGeom>
          <a:noFill/>
          <a:ln w="168275">
            <a:solidFill>
              <a:srgbClr val="920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832E10-3FE9-D6F3-FE97-52D0403084AB}"/>
              </a:ext>
            </a:extLst>
          </p:cNvPr>
          <p:cNvSpPr txBox="1"/>
          <p:nvPr/>
        </p:nvSpPr>
        <p:spPr>
          <a:xfrm>
            <a:off x="113949" y="6368693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fld id="{B4E9AFF7-6653-6A4D-A979-64D2F5BECA26}" type="slidenum">
              <a:rPr lang="en-US" sz="2000" smtClean="0"/>
              <a:pPr algn="l"/>
              <a:t>9</a:t>
            </a:fld>
            <a:endParaRPr 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FD6502-ED00-FB8B-3290-B70BFDEAE60D}"/>
              </a:ext>
            </a:extLst>
          </p:cNvPr>
          <p:cNvSpPr txBox="1"/>
          <p:nvPr/>
        </p:nvSpPr>
        <p:spPr>
          <a:xfrm>
            <a:off x="-117305" y="1069351"/>
            <a:ext cx="1176190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next step is to create point cloud from presented mesh surfaces using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“ Cloud Compare”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software to extract the desired number of points to proceed with TDA.       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</a:t>
            </a:r>
          </a:p>
          <a:p>
            <a:pPr lvl="1"/>
            <a:br>
              <a:rPr lang="en-US" sz="1200" dirty="0">
                <a:latin typeface="Abadi"/>
              </a:rPr>
            </a:br>
            <a:endParaRPr lang="en-US" dirty="0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44D78687-A3D1-AAD9-0636-EC694B5548BE}"/>
              </a:ext>
            </a:extLst>
          </p:cNvPr>
          <p:cNvSpPr/>
          <p:nvPr/>
        </p:nvSpPr>
        <p:spPr>
          <a:xfrm>
            <a:off x="4881619" y="330629"/>
            <a:ext cx="2428762" cy="516283"/>
          </a:xfrm>
          <a:prstGeom prst="chevr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0" dirty="0">
                <a:solidFill>
                  <a:schemeClr val="tx1"/>
                </a:solidFill>
              </a:rPr>
              <a:t>TDA on synthetic point cloud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E039541B-46DB-6213-59C2-619C635364C2}"/>
              </a:ext>
            </a:extLst>
          </p:cNvPr>
          <p:cNvSpPr/>
          <p:nvPr/>
        </p:nvSpPr>
        <p:spPr>
          <a:xfrm>
            <a:off x="7223604" y="301947"/>
            <a:ext cx="2428762" cy="516283"/>
          </a:xfrm>
          <a:prstGeom prst="chevr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0" dirty="0">
                <a:solidFill>
                  <a:schemeClr val="tx1"/>
                </a:solidFill>
              </a:rPr>
              <a:t>LiDAR point cloud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A5BED98A-6D18-3623-68BE-19EA00D7F4AC}"/>
              </a:ext>
            </a:extLst>
          </p:cNvPr>
          <p:cNvSpPr/>
          <p:nvPr/>
        </p:nvSpPr>
        <p:spPr>
          <a:xfrm>
            <a:off x="9511159" y="314547"/>
            <a:ext cx="2428762" cy="516283"/>
          </a:xfrm>
          <a:prstGeom prst="chevr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0" dirty="0">
                <a:solidFill>
                  <a:schemeClr val="tx1"/>
                </a:solidFill>
              </a:rPr>
              <a:t>TDA on LiDAR point cloud</a:t>
            </a: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835AAC9F-ACD8-8238-7939-9DBE03B1D8D0}"/>
              </a:ext>
            </a:extLst>
          </p:cNvPr>
          <p:cNvSpPr/>
          <p:nvPr/>
        </p:nvSpPr>
        <p:spPr>
          <a:xfrm>
            <a:off x="325171" y="327529"/>
            <a:ext cx="2428762" cy="516283"/>
          </a:xfrm>
          <a:prstGeom prst="chevr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0" dirty="0">
                <a:solidFill>
                  <a:schemeClr val="tx1"/>
                </a:solidFill>
              </a:rPr>
              <a:t>Required packages for TDA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A3672296-ECD1-7BB5-B775-C6F779F845F5}"/>
              </a:ext>
            </a:extLst>
          </p:cNvPr>
          <p:cNvSpPr/>
          <p:nvPr/>
        </p:nvSpPr>
        <p:spPr>
          <a:xfrm>
            <a:off x="2594064" y="330108"/>
            <a:ext cx="2428762" cy="516283"/>
          </a:xfrm>
          <a:prstGeom prst="chevron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0" dirty="0">
                <a:solidFill>
                  <a:schemeClr val="tx1"/>
                </a:solidFill>
              </a:rPr>
              <a:t>Synthetic point cloud</a:t>
            </a:r>
          </a:p>
          <a:p>
            <a:pPr algn="ctr"/>
            <a:r>
              <a:rPr lang="en-US" sz="1580" dirty="0">
                <a:solidFill>
                  <a:schemeClr val="tx1"/>
                </a:solidFill>
              </a:rPr>
              <a:t>(Mesh)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4A1AA9-6ABA-598C-9A4F-63DD00D18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809" y="2175951"/>
            <a:ext cx="4683116" cy="32781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1A0791-6E57-130F-CCC7-87E8BE5C2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200" y="2170363"/>
            <a:ext cx="4475501" cy="328376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DACEBD3-1EC3-230D-5D47-F25D6A79B9DC}"/>
              </a:ext>
            </a:extLst>
          </p:cNvPr>
          <p:cNvSpPr/>
          <p:nvPr/>
        </p:nvSpPr>
        <p:spPr>
          <a:xfrm>
            <a:off x="2127555" y="5708380"/>
            <a:ext cx="2068789" cy="1605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50 units Hump Meshed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24CF1D-531F-7217-1C7D-DAEDA5B453B7}"/>
              </a:ext>
            </a:extLst>
          </p:cNvPr>
          <p:cNvSpPr/>
          <p:nvPr/>
        </p:nvSpPr>
        <p:spPr>
          <a:xfrm>
            <a:off x="8139580" y="5628111"/>
            <a:ext cx="2068789" cy="1605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50 units Hump Point Cloud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B0C29FE-9693-AB30-D476-95FB3D916AAF}"/>
              </a:ext>
            </a:extLst>
          </p:cNvPr>
          <p:cNvSpPr/>
          <p:nvPr/>
        </p:nvSpPr>
        <p:spPr>
          <a:xfrm>
            <a:off x="5588192" y="3815041"/>
            <a:ext cx="896584" cy="30909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240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25050</TotalTime>
  <Words>1319</Words>
  <Application>Microsoft Office PowerPoint</Application>
  <PresentationFormat>Widescreen</PresentationFormat>
  <Paragraphs>260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Abadi</vt:lpstr>
      <vt:lpstr>Arial</vt:lpstr>
      <vt:lpstr>Calibri</vt:lpstr>
      <vt:lpstr>Calibri Light</vt:lpstr>
      <vt:lpstr>Cambria Math</vt:lpstr>
      <vt:lpstr>Impact</vt:lpstr>
      <vt:lpstr>Office Theme</vt:lpstr>
      <vt:lpstr>Topological Data Analysis (TDA)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compensation technique for accurate acceleration measurements using a UAV-deployable and retrievable sensor package</dc:title>
  <dc:creator>Satme, Joud</dc:creator>
  <cp:lastModifiedBy>mohsen gol zardian</cp:lastModifiedBy>
  <cp:revision>83</cp:revision>
  <dcterms:created xsi:type="dcterms:W3CDTF">2022-03-04T14:27:26Z</dcterms:created>
  <dcterms:modified xsi:type="dcterms:W3CDTF">2025-02-17T18:42:44Z</dcterms:modified>
</cp:coreProperties>
</file>