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7" r:id="rId3"/>
    <p:sldId id="302" r:id="rId4"/>
    <p:sldId id="301" r:id="rId5"/>
    <p:sldId id="306" r:id="rId6"/>
    <p:sldId id="305" r:id="rId7"/>
    <p:sldId id="307" r:id="rId8"/>
    <p:sldId id="308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30"/>
    <a:srgbClr val="EDB120"/>
    <a:srgbClr val="D74C10"/>
    <a:srgbClr val="03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4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D259C-B48D-480B-B42E-42A1013A88E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687B7-4ED6-4781-97F4-5982798FE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6C9F-280E-4EBA-828F-60E320CE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2EFF-4097-4980-A0D9-B6E9CCFB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03DD-44B7-41EF-8DEF-095E30E4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9F5B-9EC4-4207-8D36-8019873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F85B-7C20-4774-9DD8-66780DE2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5370-9049-4CDE-ADD5-B5E21921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82F8-4661-405D-A411-51618902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A8E7-8452-41BC-A6B4-4EF802A4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5B13-ED66-4921-8BB9-55F50090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D9CC-35AC-4B0E-B956-D683D8E9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D8678-D943-429B-B333-EDF25A03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39F25-817E-4422-8886-D0DC0B49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C2C5A-6D63-45AE-AF19-C648EC88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2A48-5C8E-4B71-8D33-A10E9B61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20464-A9CB-442D-9570-DC0E24E2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7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2055-E1FD-41CE-A349-8ADCAF64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2BC9-D28F-4036-A726-E07B6DD2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8AF5-F53D-4E61-8FE3-B541BFDF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8136-FAF9-47CF-AD22-2170F2B8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B340-2798-4610-828B-1514745B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7C40-AA20-4010-A9D3-56DA7553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32178-D0B3-4377-9FAE-C5AC8662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F2B71-1E57-4478-9501-288D29F8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C8D4-C976-4DA6-BAE1-1B557A2C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1DD9-1323-4FA8-AE6F-E9F8C17C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6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1D8-F116-4699-BE65-0F2F4FD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5140-D6A0-4F4A-AFFB-8C21A74B3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80462-52ED-4A73-8DB7-716E94D5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B2141-7BFE-4F46-A75C-A18F2E98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351F-CC61-46DC-A6A7-CC72E9B4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71183-C963-464C-9F49-654D1D1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16B-A1D2-4644-B5EC-2602D86B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FFAD5-DBE9-4E9B-9957-6F505FCC6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64665-F129-4D0F-80E3-48DEA9FFC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03DC-21D2-493A-B550-4EA4D1140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FD599-9F69-46B7-8AE8-3E4567970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40EC8-5101-45E1-8A80-F238007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4C6B1-CC31-4D72-A12D-E6597E0C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3A96E-E72F-489D-904F-298D3D2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96E8-FD7B-4F04-B43C-710CA5C8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295C0-855C-4224-9D5B-B8EC9D3F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BD847-D7F7-4C1A-9A4F-1B1D0F4D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797B0-3A2A-40F9-850C-4186069D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1B882-8722-4246-8561-E7C3352A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377DA-5A01-48DB-95CE-C3BA3C55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9A622-7221-4C3E-8DEF-EF75A417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0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36DE-0933-4067-A6EB-E0BC8095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24C8-C7FF-4C32-84B8-408781F4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1F7B6-B3CF-4F30-944A-50690085D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C02AC-88E9-4118-90D8-E9E3B727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316AE-B8BB-4B9E-A5AC-9A9E7491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98DD-775E-4B8F-8897-F16381E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D487-3AC2-4DA6-9C6C-A2A15527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730BF-955B-4CE6-A3A1-07C126E08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4DC5C-D9A3-4714-B6D8-51050A09D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6280-10C1-4ADF-A0A2-0F84C3D5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29F57-95AA-4DB1-BA7D-18F58364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367D4-5D8E-404A-90F7-37BAFFF2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D5BC0-7122-45DF-B87C-C26A5357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28A18-6FCC-408F-99E8-2599E433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21A5D-70F6-4674-91C1-C8A63B59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454A-8F8C-4637-8BEB-A753852D1B7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4A8D-4499-4712-A70E-8A3A24A23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1B65-13A6-43E7-967D-F9D8019C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516F-9CFC-461B-9346-76D961ABB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5B9D14-3675-491E-A6F5-AF3F84C4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537504-2166-4DD2-9B4A-4E5939727566}"/>
              </a:ext>
            </a:extLst>
          </p:cNvPr>
          <p:cNvSpPr/>
          <p:nvPr/>
        </p:nvSpPr>
        <p:spPr>
          <a:xfrm>
            <a:off x="80964" y="79376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1695894-525A-4E16-898B-DB594658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08" y="2893671"/>
            <a:ext cx="3083880" cy="3798448"/>
          </a:xfrm>
          <a:prstGeom prst="rect">
            <a:avLst/>
          </a:prstGeom>
        </p:spPr>
      </p:pic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5993BD8-91DD-4F9F-A33A-689C2F9DB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6" t="47492" b="17521"/>
          <a:stretch/>
        </p:blipFill>
        <p:spPr>
          <a:xfrm>
            <a:off x="4443354" y="4924996"/>
            <a:ext cx="4653606" cy="578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68E2F-5553-4DE4-A892-E2C0B527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01" y="458456"/>
            <a:ext cx="10162150" cy="139964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Impact"/>
              </a:rPr>
              <a:t>Topological Data Analysis (TDA)</a:t>
            </a:r>
            <a:endParaRPr lang="en-US" sz="1200" dirty="0">
              <a:latin typeface="Abadi"/>
            </a:endParaRPr>
          </a:p>
        </p:txBody>
      </p:sp>
      <p:pic>
        <p:nvPicPr>
          <p:cNvPr id="2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7810D2-D855-43DB-AF9D-AFFA68A04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95"/>
          <a:stretch/>
        </p:blipFill>
        <p:spPr>
          <a:xfrm>
            <a:off x="2810876" y="3794171"/>
            <a:ext cx="1631175" cy="1997448"/>
          </a:xfrm>
          <a:prstGeom prst="rect">
            <a:avLst/>
          </a:prstGeom>
        </p:spPr>
      </p:pic>
      <p:pic>
        <p:nvPicPr>
          <p:cNvPr id="2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515D51D-2B77-417F-A067-C436E3702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76" t="29134" r="33588" b="49962"/>
          <a:stretch/>
        </p:blipFill>
        <p:spPr>
          <a:xfrm>
            <a:off x="4445960" y="4619967"/>
            <a:ext cx="2618986" cy="3458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C76030-CC20-443E-904E-E8D08FF89FCE}"/>
              </a:ext>
            </a:extLst>
          </p:cNvPr>
          <p:cNvSpPr txBox="1"/>
          <p:nvPr/>
        </p:nvSpPr>
        <p:spPr>
          <a:xfrm>
            <a:off x="764622" y="2332806"/>
            <a:ext cx="1034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MOHSEN GOL ZARDIAN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; Department of Mechanical Engineering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1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37504-2166-4DD2-9B4A-4E5939727566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EC213C5-FDD3-42DD-8FB0-11576E4EBE68}"/>
              </a:ext>
            </a:extLst>
          </p:cNvPr>
          <p:cNvSpPr/>
          <p:nvPr/>
        </p:nvSpPr>
        <p:spPr>
          <a:xfrm>
            <a:off x="2481447" y="344412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0537A-F220-4EF8-ABA0-EA6B69704C54}"/>
              </a:ext>
            </a:extLst>
          </p:cNvPr>
          <p:cNvSpPr txBox="1"/>
          <p:nvPr/>
        </p:nvSpPr>
        <p:spPr>
          <a:xfrm>
            <a:off x="468482" y="1298348"/>
            <a:ext cx="10261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Packages installation for TDA: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Installing the necessary packages for TDA in python.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Slop generation: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Applying mesh to create surface with a cavity using Synthetic data.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TDA implementation: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Applying initial TDA on created point cloud.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Extracting the persistence homology diagram.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3976-EEE6-4BE0-BBEC-4B9C8CC910FC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2</a:t>
            </a:fld>
            <a:endParaRPr lang="en-US" sz="2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82DF556-1D62-A6CF-CD62-7F84F5C5FCBB}"/>
              </a:ext>
            </a:extLst>
          </p:cNvPr>
          <p:cNvSpPr/>
          <p:nvPr/>
        </p:nvSpPr>
        <p:spPr>
          <a:xfrm>
            <a:off x="4769002" y="34493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79553B7E-1FD9-70CE-AD12-62C22AEE3CEE}"/>
              </a:ext>
            </a:extLst>
          </p:cNvPr>
          <p:cNvSpPr/>
          <p:nvPr/>
        </p:nvSpPr>
        <p:spPr>
          <a:xfrm>
            <a:off x="7056557" y="328850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A58FF7D-3460-DEE4-A537-32F0CF405528}"/>
              </a:ext>
            </a:extLst>
          </p:cNvPr>
          <p:cNvSpPr/>
          <p:nvPr/>
        </p:nvSpPr>
        <p:spPr>
          <a:xfrm>
            <a:off x="9398542" y="328851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7A8C5B68-4D37-8509-A0F7-0797565D79F8}"/>
              </a:ext>
            </a:extLst>
          </p:cNvPr>
          <p:cNvSpPr/>
          <p:nvPr/>
        </p:nvSpPr>
        <p:spPr>
          <a:xfrm>
            <a:off x="212554" y="34183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</p:spTree>
    <p:extLst>
      <p:ext uri="{BB962C8B-B14F-4D97-AF65-F5344CB8AC3E}">
        <p14:creationId xmlns:p14="http://schemas.microsoft.com/office/powerpoint/2010/main" val="423013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D948-2653-7266-CE4F-A961A6B2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F45DF7-C6BC-2F98-4D43-29D88CB4385E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79D49DE-B4E1-B040-1553-9D8AE4954F1E}"/>
              </a:ext>
            </a:extLst>
          </p:cNvPr>
          <p:cNvSpPr/>
          <p:nvPr/>
        </p:nvSpPr>
        <p:spPr>
          <a:xfrm>
            <a:off x="2481447" y="344412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02E99-3CAF-A34E-E8CE-68C32478F8CF}"/>
              </a:ext>
            </a:extLst>
          </p:cNvPr>
          <p:cNvSpPr txBox="1"/>
          <p:nvPr/>
        </p:nvSpPr>
        <p:spPr>
          <a:xfrm>
            <a:off x="446448" y="1121131"/>
            <a:ext cx="102616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Installed important packages for running TDA: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Laspy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Laszip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Giotto-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Gudhi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Tensorflow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Dionysus or Dionysus2 </a:t>
            </a:r>
            <a:r>
              <a:rPr lang="en-US" sz="1200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(Still there is some issues to install this package)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tda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Ripser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Persim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Tadasets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14B98B-EAA2-5D53-DCA2-02D2A2EFF259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3</a:t>
            </a:fld>
            <a:endParaRPr lang="en-US" sz="2000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2F09E35-1E36-E787-55B1-39BC59691E2A}"/>
              </a:ext>
            </a:extLst>
          </p:cNvPr>
          <p:cNvSpPr/>
          <p:nvPr/>
        </p:nvSpPr>
        <p:spPr>
          <a:xfrm>
            <a:off x="4769002" y="344933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A511AF3B-29C4-956A-D92F-7D6B41EE8D3B}"/>
              </a:ext>
            </a:extLst>
          </p:cNvPr>
          <p:cNvSpPr/>
          <p:nvPr/>
        </p:nvSpPr>
        <p:spPr>
          <a:xfrm>
            <a:off x="7056557" y="328850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344EE9C4-6C08-E0E7-DBB6-36AC6EEB9928}"/>
              </a:ext>
            </a:extLst>
          </p:cNvPr>
          <p:cNvSpPr/>
          <p:nvPr/>
        </p:nvSpPr>
        <p:spPr>
          <a:xfrm>
            <a:off x="9398542" y="328851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995904D-D955-8948-3431-2E8E8A9672D4}"/>
              </a:ext>
            </a:extLst>
          </p:cNvPr>
          <p:cNvSpPr/>
          <p:nvPr/>
        </p:nvSpPr>
        <p:spPr>
          <a:xfrm>
            <a:off x="212554" y="341833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</p:spTree>
    <p:extLst>
      <p:ext uri="{BB962C8B-B14F-4D97-AF65-F5344CB8AC3E}">
        <p14:creationId xmlns:p14="http://schemas.microsoft.com/office/powerpoint/2010/main" val="356853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942D-124F-4DFA-CEDB-16BD1CFB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531AD0-B715-2663-B2ED-0EE31BE25326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52609-0F87-F093-8BBC-94E04C9F16BA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4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E92A5-A198-6218-1645-C02CAA5F03BE}"/>
              </a:ext>
            </a:extLst>
          </p:cNvPr>
          <p:cNvSpPr txBox="1"/>
          <p:nvPr/>
        </p:nvSpPr>
        <p:spPr>
          <a:xfrm>
            <a:off x="0" y="1048746"/>
            <a:ext cx="1026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generating point clouds, the surface should be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Slope generated using ‘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Trimesh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package in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cavity is designed used parabolic and gaussian equation at the middle of the slop.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70610-C2D3-38A0-FA70-2ADAEA26337C}"/>
              </a:ext>
            </a:extLst>
          </p:cNvPr>
          <p:cNvSpPr/>
          <p:nvPr/>
        </p:nvSpPr>
        <p:spPr>
          <a:xfrm>
            <a:off x="2352480" y="5616486"/>
            <a:ext cx="1914815" cy="5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Gaussian Cavity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76314-D740-EDE7-38E6-F81CCE267D1A}"/>
              </a:ext>
            </a:extLst>
          </p:cNvPr>
          <p:cNvSpPr/>
          <p:nvPr/>
        </p:nvSpPr>
        <p:spPr>
          <a:xfrm>
            <a:off x="8346785" y="5728524"/>
            <a:ext cx="1914815" cy="5148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Parabolic Cavity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DBF424-9332-2D49-F1C4-0355759D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894" y="1969147"/>
            <a:ext cx="3667637" cy="35914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BAB32D-8490-C64D-B9F3-45CC6E06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3" y="2200594"/>
            <a:ext cx="3366354" cy="31817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08F47D4-4B86-3C9B-F44F-618251453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0788" y="2200594"/>
            <a:ext cx="3284075" cy="3198774"/>
          </a:xfrm>
          <a:prstGeom prst="rect">
            <a:avLst/>
          </a:prstGeom>
        </p:spPr>
      </p:pic>
      <p:sp>
        <p:nvSpPr>
          <p:cNvPr id="4" name="Arrow: Chevron 3">
            <a:extLst>
              <a:ext uri="{FF2B5EF4-FFF2-40B4-BE49-F238E27FC236}">
                <a16:creationId xmlns:a16="http://schemas.microsoft.com/office/drawing/2014/main" id="{83078B71-D68D-374A-94BE-4C81FF14C36C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FA9C3B0-49E4-5E38-33B2-0D5562B58990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144E57A-CC7A-A729-0EA1-7FDBA4D0F232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4381E49-CA95-0514-9DD2-97E3267E0E3B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E774D8D-8596-F932-C7AF-725F8AB4B6F7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</p:spTree>
    <p:extLst>
      <p:ext uri="{BB962C8B-B14F-4D97-AF65-F5344CB8AC3E}">
        <p14:creationId xmlns:p14="http://schemas.microsoft.com/office/powerpoint/2010/main" val="239914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A8C43-5B9A-C208-DE05-3A9AE2B7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835CD9-F920-5699-E1DC-5BCCDBFB141C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FBF1C-47AF-1C52-EB13-DB51415C31E8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5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D7FFEC-DB71-446D-E599-21D0B46513CA}"/>
                  </a:ext>
                </a:extLst>
              </p:cNvPr>
              <p:cNvSpPr txBox="1"/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generated using ‘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Trimesh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package in Python.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cavity formulation is as follow: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z is elevation of point at the cavity curve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h is the elevation of flat base of cavity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d is the maximum depth of cavity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x is the distance of cavity center (defined by an equation)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r is cavity radios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</a:p>
              <a:p>
                <a:pPr lvl="1"/>
                <a:br>
                  <a:rPr lang="en-US" sz="1200" dirty="0">
                    <a:latin typeface="Abadi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FA8DA7-3377-6D11-6270-E95A6E9DA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blipFill>
                <a:blip r:embed="rId2"/>
                <a:stretch>
                  <a:fillRect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hevron 4">
            <a:extLst>
              <a:ext uri="{FF2B5EF4-FFF2-40B4-BE49-F238E27FC236}">
                <a16:creationId xmlns:a16="http://schemas.microsoft.com/office/drawing/2014/main" id="{313091A7-8C81-37FC-176E-3F3F26A14CD4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A131AA2-6EB9-8381-1DD3-1CC9FB9BC77D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F06CF3E2-1C48-77BC-B945-A4DFEF325BE5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E794B76-7AF9-DEE6-9289-EAA7E14DA20E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3CA45B7-D76E-C78B-6BE1-DB9500A77483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1E1C4-D613-DD00-3D53-A2D998A21909}"/>
              </a:ext>
            </a:extLst>
          </p:cNvPr>
          <p:cNvSpPr/>
          <p:nvPr/>
        </p:nvSpPr>
        <p:spPr>
          <a:xfrm>
            <a:off x="4643195" y="5854644"/>
            <a:ext cx="2336104" cy="27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Diameter=10 units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A0DD4-8A8B-7F97-0663-726F4278C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1" y="3338290"/>
            <a:ext cx="3632565" cy="22033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E90FC-2C32-149C-EC85-AA2121F98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732" y="3264770"/>
            <a:ext cx="3834635" cy="20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74B7-03FC-4E4D-06D8-FBD220ACF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2BDB3E-2462-1722-F495-3705F3A3ED9E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9565B-9EE5-12B7-8444-4A69137384E9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6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6A20CC-A60B-4307-6F09-C9BA17AD19E5}"/>
              </a:ext>
            </a:extLst>
          </p:cNvPr>
          <p:cNvSpPr txBox="1"/>
          <p:nvPr/>
        </p:nvSpPr>
        <p:spPr>
          <a:xfrm>
            <a:off x="33479" y="912803"/>
            <a:ext cx="1026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diameter for cavity: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6976EC0-5FA1-F778-FAA5-C3EF677D0E8C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A56EA551-D755-D4E1-38E8-3F038D9AA51D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A76EF0E-4206-D9FA-F2BA-9B0107F6E926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E0274E7D-9830-9581-2253-375A490AC6AB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75457A3-463E-FD9B-6179-7C7E064D4531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481E44-1E4D-6AE7-A046-F06CD66DC758}"/>
              </a:ext>
            </a:extLst>
          </p:cNvPr>
          <p:cNvSpPr/>
          <p:nvPr/>
        </p:nvSpPr>
        <p:spPr>
          <a:xfrm>
            <a:off x="1245865" y="5740744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Diameter=40 units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B33A2-C98D-3770-091D-CDD3C4020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53" y="3546568"/>
            <a:ext cx="3187221" cy="1856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CF99AA-8550-BFE8-BD86-BCD81AB89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83" y="3599080"/>
            <a:ext cx="3543847" cy="197952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844D9B-AB46-3BF0-CC83-08E92835A274}"/>
              </a:ext>
            </a:extLst>
          </p:cNvPr>
          <p:cNvSpPr/>
          <p:nvPr/>
        </p:nvSpPr>
        <p:spPr>
          <a:xfrm>
            <a:off x="7821683" y="5784658"/>
            <a:ext cx="2090057" cy="150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Diameter=50 units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7722BF-4612-EF96-01AA-E5ADF9279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46" y="1326351"/>
            <a:ext cx="3387737" cy="19626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C74623-AEBE-4991-33B6-CB71B9D476F4}"/>
              </a:ext>
            </a:extLst>
          </p:cNvPr>
          <p:cNvSpPr/>
          <p:nvPr/>
        </p:nvSpPr>
        <p:spPr>
          <a:xfrm>
            <a:off x="1093162" y="3353865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Diameter=20 units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D7A9A7-3E95-2605-61FB-CD82022C4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679" y="1331903"/>
            <a:ext cx="3507933" cy="20320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98F1E98-2B0D-99C0-1622-423D1439446B}"/>
              </a:ext>
            </a:extLst>
          </p:cNvPr>
          <p:cNvSpPr/>
          <p:nvPr/>
        </p:nvSpPr>
        <p:spPr>
          <a:xfrm>
            <a:off x="7583577" y="3363937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Cavity Diameter=30 units</a:t>
            </a:r>
          </a:p>
        </p:txBody>
      </p:sp>
    </p:spTree>
    <p:extLst>
      <p:ext uri="{BB962C8B-B14F-4D97-AF65-F5344CB8AC3E}">
        <p14:creationId xmlns:p14="http://schemas.microsoft.com/office/powerpoint/2010/main" val="60606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31CF-915C-591B-6A2E-493FBD0F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9AD3D-48F7-DA65-16BD-D9E9C5F12F14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16AA9-D05B-9982-9E2E-4AEBC819D4C1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7</a:t>
            </a:fld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FF096F-41B4-DFDB-566F-36C7C6588EB3}"/>
                  </a:ext>
                </a:extLst>
              </p:cNvPr>
              <p:cNvSpPr txBox="1"/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Slope generated using ‘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Trimesh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” package in Python.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hump formulation is as follow: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z is elevation of point at the hump curve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h is the elevation of flat base of hump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d is the maximum height of hump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x is the distance of hump center (defined by an equation)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r is hump radios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</a:t>
                </a:r>
              </a:p>
              <a:p>
                <a:pPr lvl="1"/>
                <a:br>
                  <a:rPr lang="en-US" sz="1200" dirty="0">
                    <a:latin typeface="Abadi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FF096F-41B4-DFDB-566F-36C7C6588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9" y="912803"/>
                <a:ext cx="10261600" cy="4107856"/>
              </a:xfrm>
              <a:prstGeom prst="rect">
                <a:avLst/>
              </a:prstGeom>
              <a:blipFill>
                <a:blip r:embed="rId2"/>
                <a:stretch>
                  <a:fillRect t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hevron 4">
            <a:extLst>
              <a:ext uri="{FF2B5EF4-FFF2-40B4-BE49-F238E27FC236}">
                <a16:creationId xmlns:a16="http://schemas.microsoft.com/office/drawing/2014/main" id="{67ABFFC2-5093-1BC2-EC2C-142F3D637204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246CB30-DD2C-C0AE-D601-C61D7A65E95A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704E664B-0980-B3F2-781C-5DA964582A20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2FABF2F-81B4-047C-62EC-5C241BA04315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1140EF68-FA29-D33C-8D94-42D5DD4F5C70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9585D9-7A07-1B30-80AB-043E3722CDCF}"/>
              </a:ext>
            </a:extLst>
          </p:cNvPr>
          <p:cNvSpPr/>
          <p:nvPr/>
        </p:nvSpPr>
        <p:spPr>
          <a:xfrm>
            <a:off x="5197151" y="5854644"/>
            <a:ext cx="2113230" cy="2820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Diameter=10 units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4F4875-1B05-A388-9FD3-7D996220B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603" y="3256522"/>
            <a:ext cx="3598758" cy="1992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542B1C-09A7-FA45-D6E2-B4EFB4711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786" y="3492901"/>
            <a:ext cx="3434397" cy="184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5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246B2-F1DD-EBAE-E056-96B5CFFF4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5973FF-7801-7CEE-743E-743D704DEC12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878E9-5A06-D76D-80C0-179EE82E9296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8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00ED4-778A-F4AF-FBFC-DCDF8D2A763A}"/>
              </a:ext>
            </a:extLst>
          </p:cNvPr>
          <p:cNvSpPr txBox="1"/>
          <p:nvPr/>
        </p:nvSpPr>
        <p:spPr>
          <a:xfrm>
            <a:off x="33479" y="912803"/>
            <a:ext cx="10261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diameter for hump: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ECAC771B-FE32-A060-0765-806F6C30CD57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12C58CBA-C3E4-9ABE-3131-B7C97BB949EB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9868ECA-5DF1-5EAD-9747-BF5C2EE14890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7E9BC226-6276-50B6-8B29-1A121AC19EEE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CC3C29E3-BBC6-7E05-59FD-55137E1E3F8C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69A14-AE27-9BA5-593B-06B6BD9BB386}"/>
              </a:ext>
            </a:extLst>
          </p:cNvPr>
          <p:cNvSpPr/>
          <p:nvPr/>
        </p:nvSpPr>
        <p:spPr>
          <a:xfrm>
            <a:off x="1245865" y="5740744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Diameter=40 units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7DBFC-A128-437A-82B3-C88AF3BCB12D}"/>
              </a:ext>
            </a:extLst>
          </p:cNvPr>
          <p:cNvSpPr/>
          <p:nvPr/>
        </p:nvSpPr>
        <p:spPr>
          <a:xfrm>
            <a:off x="7821683" y="5784658"/>
            <a:ext cx="2090057" cy="150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Diameter=50 units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4B4FF-04F0-53B2-E6A9-791496CA4ACA}"/>
              </a:ext>
            </a:extLst>
          </p:cNvPr>
          <p:cNvSpPr/>
          <p:nvPr/>
        </p:nvSpPr>
        <p:spPr>
          <a:xfrm>
            <a:off x="1093162" y="3353865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Diameter=20 units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6CF7F7-53A2-2150-B5C5-D7DA0C803830}"/>
              </a:ext>
            </a:extLst>
          </p:cNvPr>
          <p:cNvSpPr/>
          <p:nvPr/>
        </p:nvSpPr>
        <p:spPr>
          <a:xfrm>
            <a:off x="7583577" y="3363937"/>
            <a:ext cx="2068789" cy="160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Hump Diameter=30 units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902FD8-72DE-ABD8-7F18-19D0D8440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86" y="1357652"/>
            <a:ext cx="3612347" cy="19640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DE15E0-B9D4-B9C3-55B8-FF16E7F9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11" y="1280045"/>
            <a:ext cx="3473171" cy="19433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750EA9-4D61-BFCB-FBA2-5D9D3C63C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56" y="3712713"/>
            <a:ext cx="3424377" cy="1995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6ACBD2-1999-1409-F25D-406F492B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039" y="3584471"/>
            <a:ext cx="3742501" cy="21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1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BA84-B582-2E14-FCAD-0A362EF4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B22749-15AD-00F5-5E2C-A4DD5D35F0C0}"/>
              </a:ext>
            </a:extLst>
          </p:cNvPr>
          <p:cNvSpPr/>
          <p:nvPr/>
        </p:nvSpPr>
        <p:spPr>
          <a:xfrm>
            <a:off x="80964" y="78818"/>
            <a:ext cx="12025312" cy="6689724"/>
          </a:xfrm>
          <a:prstGeom prst="rect">
            <a:avLst/>
          </a:prstGeom>
          <a:noFill/>
          <a:ln w="168275">
            <a:solidFill>
              <a:srgbClr val="920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32E10-3FE9-D6F3-FE97-52D0403084AB}"/>
              </a:ext>
            </a:extLst>
          </p:cNvPr>
          <p:cNvSpPr txBox="1"/>
          <p:nvPr/>
        </p:nvSpPr>
        <p:spPr>
          <a:xfrm>
            <a:off x="113951" y="63362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fld id="{B4E9AFF7-6653-6A4D-A979-64D2F5BECA26}" type="slidenum">
              <a:rPr lang="en-US" sz="2000" smtClean="0"/>
              <a:pPr algn="l"/>
              <a:t>9</a:t>
            </a:fld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FD6502-ED00-FB8B-3290-B70BFDEAE60D}"/>
              </a:ext>
            </a:extLst>
          </p:cNvPr>
          <p:cNvSpPr txBox="1"/>
          <p:nvPr/>
        </p:nvSpPr>
        <p:spPr>
          <a:xfrm>
            <a:off x="-117305" y="1069351"/>
            <a:ext cx="117619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next step is to create point cloud from presented mesh surfaces using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 Cloud Compare”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to extract the desired number of points to proceed with TDA.      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</a:p>
          <a:p>
            <a:pPr lvl="1"/>
            <a:br>
              <a:rPr lang="en-US" sz="1200" dirty="0">
                <a:latin typeface="Abadi"/>
              </a:rPr>
            </a:br>
            <a:endParaRPr lang="en-US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44D78687-A3D1-AAD9-0636-EC694B5548BE}"/>
              </a:ext>
            </a:extLst>
          </p:cNvPr>
          <p:cNvSpPr/>
          <p:nvPr/>
        </p:nvSpPr>
        <p:spPr>
          <a:xfrm>
            <a:off x="4881619" y="3306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synthetic point cloud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E039541B-46DB-6213-59C2-619C635364C2}"/>
              </a:ext>
            </a:extLst>
          </p:cNvPr>
          <p:cNvSpPr/>
          <p:nvPr/>
        </p:nvSpPr>
        <p:spPr>
          <a:xfrm>
            <a:off x="7223604" y="3019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LiDAR point cloud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A5BED98A-6D18-3623-68BE-19EA00D7F4AC}"/>
              </a:ext>
            </a:extLst>
          </p:cNvPr>
          <p:cNvSpPr/>
          <p:nvPr/>
        </p:nvSpPr>
        <p:spPr>
          <a:xfrm>
            <a:off x="9511159" y="314547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TDA on LiDAR point cloud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35AAC9F-ACD8-8238-7939-9DBE03B1D8D0}"/>
              </a:ext>
            </a:extLst>
          </p:cNvPr>
          <p:cNvSpPr/>
          <p:nvPr/>
        </p:nvSpPr>
        <p:spPr>
          <a:xfrm>
            <a:off x="325171" y="327529"/>
            <a:ext cx="2428762" cy="516283"/>
          </a:xfrm>
          <a:prstGeom prst="chevr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Required packages for TDA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A3672296-ECD1-7BB5-B775-C6F779F845F5}"/>
              </a:ext>
            </a:extLst>
          </p:cNvPr>
          <p:cNvSpPr/>
          <p:nvPr/>
        </p:nvSpPr>
        <p:spPr>
          <a:xfrm>
            <a:off x="2594064" y="330108"/>
            <a:ext cx="2428762" cy="5162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80" dirty="0">
                <a:solidFill>
                  <a:schemeClr val="tx1"/>
                </a:solidFill>
              </a:rPr>
              <a:t>Synthetic point cloud</a:t>
            </a:r>
          </a:p>
          <a:p>
            <a:pPr algn="ctr"/>
            <a:r>
              <a:rPr lang="en-US" sz="1580" dirty="0">
                <a:solidFill>
                  <a:schemeClr val="tx1"/>
                </a:solidFill>
              </a:rPr>
              <a:t>(Mesh) </a:t>
            </a:r>
          </a:p>
        </p:txBody>
      </p:sp>
    </p:spTree>
    <p:extLst>
      <p:ext uri="{BB962C8B-B14F-4D97-AF65-F5344CB8AC3E}">
        <p14:creationId xmlns:p14="http://schemas.microsoft.com/office/powerpoint/2010/main" val="326524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24733</TotalTime>
  <Words>578</Words>
  <Application>Microsoft Office PowerPoint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Calibri Light</vt:lpstr>
      <vt:lpstr>Cambria Math</vt:lpstr>
      <vt:lpstr>Impact</vt:lpstr>
      <vt:lpstr>Office Theme</vt:lpstr>
      <vt:lpstr>Topological Data Analysis (TDA)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compensation technique for accurate acceleration measurements using a UAV-deployable and retrievable sensor package</dc:title>
  <dc:creator>Satme, Joud</dc:creator>
  <cp:lastModifiedBy>mohsen gol zardian</cp:lastModifiedBy>
  <cp:revision>73</cp:revision>
  <dcterms:created xsi:type="dcterms:W3CDTF">2022-03-04T14:27:26Z</dcterms:created>
  <dcterms:modified xsi:type="dcterms:W3CDTF">2025-01-24T15:39:12Z</dcterms:modified>
</cp:coreProperties>
</file>