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2A50"/>
    <a:srgbClr val="82498C"/>
    <a:srgbClr val="583D87"/>
    <a:srgbClr val="322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E91B7-FF82-4A4A-B5D2-50DC364EA315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8BD48-D16E-4744-B8F9-8E7DABFF2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AEE4-96EE-4B95-A173-EBB9F248A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C45B5-D309-4D2E-891F-35896C7A6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969A-6A1D-47DC-A11E-9E42D0E8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2438-5233-47D7-80C4-4DAA9077B22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D70D1-337A-4135-93CB-717FA2D2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3F31A-281F-407C-A6EB-99B64ADE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95CC-9737-4871-B2A1-8F2E8EB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50BB-771C-4CC7-B031-1D3E050F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2F99E-C70F-4F69-B1DA-B8DE90E83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8F916-3512-45E0-A07A-C73A4527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2438-5233-47D7-80C4-4DAA9077B22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A7BF-65C3-4CDF-9E2E-41B9B7C5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CFB1A-65D2-41D3-B6DC-F1878029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95CC-9737-4871-B2A1-8F2E8EB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8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A8218-729C-4A34-83FE-1DBE3E2DF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151FB-D794-4CA1-AB8A-5C8E04C03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D61A4-75C6-4FF4-A164-A5171A7A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2438-5233-47D7-80C4-4DAA9077B22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197EE-C576-4CFA-8A74-8664F4DB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8B493-E4E4-4B31-9DDB-8AD048CE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95CC-9737-4871-B2A1-8F2E8EB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2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E173-95BD-4AD9-BA6F-180525B8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678F-27D3-46EF-AE26-F6E46345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4A75E-C5D4-4AFF-89B0-1B3D5091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2438-5233-47D7-80C4-4DAA9077B22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FAD46-3290-45CA-94A2-D74A5728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BA3A-934E-4DE1-BC4D-14C3F0C2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95CC-9737-4871-B2A1-8F2E8EB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59B9-DCC9-4CDD-B379-8D0EA12D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851C-27BE-41CF-9DC1-BD7C0548A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AC80B-F654-4398-A9CA-3EDB5B16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2438-5233-47D7-80C4-4DAA9077B22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7FEA-D591-4B22-8F59-31A5688E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1436E-8241-44CE-8684-1B5A7239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95CC-9737-4871-B2A1-8F2E8EB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9223-E604-4C27-9073-10809366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F29F-9EE5-4E2D-8813-974F0A5C9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B9A1F-A3DA-4392-AF78-E4FF2C004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5B46B-9DFC-4367-9A2B-22EDA0D0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2438-5233-47D7-80C4-4DAA9077B22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50FBB-7B8D-4E02-BF52-04BC715C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13B3F-650C-463E-9C46-02EC7ABE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95CC-9737-4871-B2A1-8F2E8EB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3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0072-5798-4DB1-B8B1-E4AA668C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883FB-09B6-4202-B796-F3F119683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A5010-2117-4D04-BC52-C443E3C7D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AED68-1226-45FB-99D2-A8AE6ACFC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F7781-B0FF-4F58-ADF9-F1CE24DE7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81435-EAAC-44C8-B077-3A7682DF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2438-5233-47D7-80C4-4DAA9077B22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2A81B-3F2F-4332-8154-3C5EF7DE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181AB-2B29-44E7-8C0E-D37E1457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95CC-9737-4871-B2A1-8F2E8EB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3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3CD7-DC07-4E04-B8D5-6052FACF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3FD1E-2F82-4C2A-8E6B-D4BA34C4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2438-5233-47D7-80C4-4DAA9077B22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43C87-9E17-4BE8-897B-B64FD9A3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A944E-75FB-4996-BED0-941A3E51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95CC-9737-4871-B2A1-8F2E8EB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3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38B83-563B-4776-8436-F09E3F4F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2438-5233-47D7-80C4-4DAA9077B22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5EFFC-A461-4E5E-A848-13185C10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45FB-911B-4964-A878-715CC597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95CC-9737-4871-B2A1-8F2E8EB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9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05AA-5C20-4728-B697-8349B2CE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2CAB1-02EE-48D9-85E4-AACC1FDE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99282-4819-4922-8321-C898C4714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74138-02E0-476C-8971-C3582F95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2438-5233-47D7-80C4-4DAA9077B22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9D5EC-1BC3-4F26-9418-1E93910D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71877-BAB0-47A7-91C8-228311B2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95CC-9737-4871-B2A1-8F2E8EB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9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39E0-288E-402E-B7BD-6CFDF72E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4ECB3-8D0D-476B-844F-66B60E76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FEF9A-EA06-492D-864A-E1C783C31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81D05-9182-488F-84D7-0A57F781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2438-5233-47D7-80C4-4DAA9077B22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59BAF-F542-46C0-BC7E-CBC14A73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4E7B7-CA54-4718-84D2-0D11C08D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95CC-9737-4871-B2A1-8F2E8EB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2D06D-436A-4BF4-9C97-F9AAB54F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1D779-0CFB-47EC-B3FC-A9E11F95C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C0B7-B14A-4E86-B145-456589AF0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32438-5233-47D7-80C4-4DAA9077B22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F4BBE-0ABE-40DB-99B9-94A399582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192F3-2B70-41CA-9F07-47C69517D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95CC-9737-4871-B2A1-8F2E8EB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8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8DFD-1841-4435-BD6F-E18E43D8B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82498C"/>
                </a:solidFill>
                <a:effectLst/>
                <a:latin typeface="+mn-lt"/>
                <a:ea typeface="Calibri" panose="020F0502020204030204" pitchFamily="34" charset="0"/>
              </a:rPr>
              <a:t>РЕФЕРАТ</a:t>
            </a:r>
            <a:br>
              <a:rPr lang="ru-RU" sz="3200" dirty="0">
                <a:solidFill>
                  <a:srgbClr val="82498C"/>
                </a:solidFill>
                <a:effectLst/>
                <a:latin typeface="+mn-lt"/>
                <a:ea typeface="Calibri" panose="020F0502020204030204" pitchFamily="34" charset="0"/>
              </a:rPr>
            </a:br>
            <a:r>
              <a:rPr lang="ru-RU" sz="3200" dirty="0">
                <a:solidFill>
                  <a:srgbClr val="82498C"/>
                </a:solidFill>
                <a:effectLst/>
                <a:latin typeface="+mn-lt"/>
                <a:ea typeface="Calibri" panose="020F0502020204030204" pitchFamily="34" charset="0"/>
              </a:rPr>
              <a:t>по теме: «Основные принципы компьютерного анализа данных в экономике и финансах»</a:t>
            </a:r>
            <a:endParaRPr lang="en-US" sz="8800" dirty="0">
              <a:solidFill>
                <a:srgbClr val="82498C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331EB-4367-4190-8CE7-1C0784778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6473" y="3742716"/>
            <a:ext cx="4739054" cy="503969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4A2A50"/>
                </a:solidFill>
              </a:rPr>
              <a:t>Подготовил : Бухаров А.А.</a:t>
            </a:r>
            <a:r>
              <a:rPr lang="en-US" dirty="0">
                <a:solidFill>
                  <a:srgbClr val="4A2A50"/>
                </a:solidFill>
              </a:rPr>
              <a:t> </a:t>
            </a:r>
            <a:r>
              <a:rPr lang="ru-RU" dirty="0">
                <a:solidFill>
                  <a:srgbClr val="4A2A50"/>
                </a:solidFill>
              </a:rPr>
              <a:t>КЭ-314</a:t>
            </a:r>
            <a:endParaRPr lang="en-US" dirty="0">
              <a:solidFill>
                <a:srgbClr val="4A2A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1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04EA-230B-4B5B-AD49-CF33A310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2152" y="672858"/>
            <a:ext cx="4038600" cy="1437296"/>
          </a:xfrm>
        </p:spPr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ru-RU" sz="3200" b="1" kern="0" cap="all" dirty="0">
                <a:solidFill>
                  <a:srgbClr val="82498C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Что такое аналитика данных?</a:t>
            </a:r>
            <a:endParaRPr lang="en-US" sz="6600" b="1" dirty="0">
              <a:solidFill>
                <a:srgbClr val="82498C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39490-C8BC-44B9-949C-AC6A33E75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5" y="-15270"/>
            <a:ext cx="6858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D4414B-CB0F-46BF-B484-F079622DD59F}"/>
              </a:ext>
            </a:extLst>
          </p:cNvPr>
          <p:cNvSpPr txBox="1"/>
          <p:nvPr/>
        </p:nvSpPr>
        <p:spPr>
          <a:xfrm>
            <a:off x="6896098" y="2324175"/>
            <a:ext cx="382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rgbClr val="4A2A50"/>
                </a:solidFill>
                <a:effectLst/>
                <a:ea typeface="Calibri" panose="020F0502020204030204" pitchFamily="34" charset="0"/>
              </a:rPr>
              <a:t>Анализ данных - это наука об анализе сырых данных для получения выводов о информации.</a:t>
            </a:r>
            <a:endParaRPr lang="en-US" sz="2400" dirty="0">
              <a:solidFill>
                <a:srgbClr val="4A2A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21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04EA-230B-4B5B-AD49-CF33A310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718" y="1375683"/>
            <a:ext cx="3877410" cy="901525"/>
          </a:xfrm>
        </p:spPr>
        <p:txBody>
          <a:bodyPr>
            <a:noAutofit/>
          </a:bodyPr>
          <a:lstStyle/>
          <a:p>
            <a:r>
              <a:rPr lang="ru-RU" sz="3200" b="1" kern="0" cap="all" dirty="0">
                <a:solidFill>
                  <a:srgbClr val="82498C"/>
                </a:solidFill>
                <a:effectLst/>
                <a:latin typeface="+mn-lt"/>
                <a:ea typeface="Segoe UI Black" panose="020B0A02040204020203" pitchFamily="34" charset="0"/>
                <a:cs typeface="Arial" panose="020B0604020202020204" pitchFamily="34" charset="0"/>
              </a:rPr>
              <a:t>ЭТАПЫ АНАЛИЗА ДАННЫХ</a:t>
            </a:r>
            <a:endParaRPr lang="en-US" sz="3200" b="1" dirty="0">
              <a:solidFill>
                <a:srgbClr val="82498C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A089B-35DA-41F2-A80F-DD5FCCF1A6E1}"/>
              </a:ext>
            </a:extLst>
          </p:cNvPr>
          <p:cNvSpPr txBox="1"/>
          <p:nvPr/>
        </p:nvSpPr>
        <p:spPr>
          <a:xfrm>
            <a:off x="1006718" y="2529843"/>
            <a:ext cx="4299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>
                <a:solidFill>
                  <a:srgbClr val="4A2A5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О</a:t>
            </a:r>
            <a:r>
              <a:rPr lang="ru-RU" sz="2400" dirty="0">
                <a:solidFill>
                  <a:srgbClr val="4A2A5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пределение требований к данным или способа их группировки</a:t>
            </a: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4A2A50"/>
                </a:solidFill>
                <a:cs typeface="Arial" panose="020B0604020202020204" pitchFamily="34" charset="0"/>
              </a:rPr>
              <a:t>Сбор данных</a:t>
            </a: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4A2A50"/>
                </a:solidFill>
                <a:cs typeface="Arial" panose="020B0604020202020204" pitchFamily="34" charset="0"/>
              </a:rPr>
              <a:t>Упорядочивание данных</a:t>
            </a: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4A2A50"/>
                </a:solidFill>
                <a:cs typeface="Arial" panose="020B0604020202020204" pitchFamily="34" charset="0"/>
              </a:rPr>
              <a:t>Очистка данных, поиск ошибок</a:t>
            </a:r>
            <a:endParaRPr lang="en-US" sz="2400" dirty="0">
              <a:solidFill>
                <a:srgbClr val="4A2A50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F144CA-B70F-4F24-BEC3-2C952B67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21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3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04EA-230B-4B5B-AD49-CF33A310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5735" y="1719140"/>
            <a:ext cx="4816717" cy="883381"/>
          </a:xfrm>
        </p:spPr>
        <p:txBody>
          <a:bodyPr>
            <a:noAutofit/>
          </a:bodyPr>
          <a:lstStyle/>
          <a:p>
            <a:pPr algn="ctr"/>
            <a:r>
              <a:rPr lang="ru-RU" sz="3200" b="1" kern="0" cap="all" dirty="0">
                <a:solidFill>
                  <a:srgbClr val="82498C"/>
                </a:solidFill>
                <a:effectLst/>
                <a:latin typeface="+mn-lt"/>
                <a:ea typeface="Calibri" panose="020F0502020204030204" pitchFamily="34" charset="0"/>
              </a:rPr>
              <a:t>ВИДЫ АНАЛИТИКИ ДАННЫХ</a:t>
            </a:r>
            <a:endParaRPr lang="en-US" sz="6000" dirty="0">
              <a:solidFill>
                <a:srgbClr val="82498C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31C285-2E6B-4B4A-83C8-15DDC4DBB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5" y="509953"/>
            <a:ext cx="6040315" cy="60403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B2EF7C-53A7-45DC-A6BC-2AD3904A2C90}"/>
              </a:ext>
            </a:extLst>
          </p:cNvPr>
          <p:cNvSpPr txBox="1"/>
          <p:nvPr/>
        </p:nvSpPr>
        <p:spPr>
          <a:xfrm>
            <a:off x="6989883" y="2760785"/>
            <a:ext cx="4088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>
                <a:solidFill>
                  <a:srgbClr val="4A2A50"/>
                </a:solidFill>
                <a:effectLst/>
                <a:ea typeface="Calibri" panose="020F0502020204030204" pitchFamily="34" charset="0"/>
              </a:rPr>
              <a:t>Описательная аналитика</a:t>
            </a: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4A2A50"/>
                </a:solidFill>
                <a:effectLst/>
                <a:ea typeface="Calibri" panose="020F0502020204030204" pitchFamily="34" charset="0"/>
              </a:rPr>
              <a:t>Диагностическая аналитика</a:t>
            </a:r>
            <a:endParaRPr lang="en-US" sz="2400" dirty="0">
              <a:solidFill>
                <a:srgbClr val="4A2A50"/>
              </a:solidFill>
              <a:ea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4A2A50"/>
                </a:solidFill>
                <a:effectLst/>
                <a:ea typeface="Calibri" panose="020F0502020204030204" pitchFamily="34" charset="0"/>
              </a:rPr>
              <a:t>Предиктивная аналитика</a:t>
            </a:r>
            <a:endParaRPr lang="en-US" sz="2400" dirty="0">
              <a:solidFill>
                <a:srgbClr val="4A2A50"/>
              </a:solidFill>
              <a:effectLst/>
              <a:ea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4A2A50"/>
                </a:solidFill>
                <a:effectLst/>
                <a:ea typeface="Calibri" panose="020F0502020204030204" pitchFamily="34" charset="0"/>
              </a:rPr>
              <a:t>Предписывающая аналитика</a:t>
            </a:r>
            <a:endParaRPr lang="en-US" sz="2400" dirty="0">
              <a:solidFill>
                <a:srgbClr val="4A2A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46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04EA-230B-4B5B-AD49-CF33A310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571" y="1648803"/>
            <a:ext cx="4331677" cy="1050435"/>
          </a:xfrm>
        </p:spPr>
        <p:txBody>
          <a:bodyPr>
            <a:noAutofit/>
          </a:bodyPr>
          <a:lstStyle/>
          <a:p>
            <a:r>
              <a:rPr lang="ru-RU" sz="3200" b="1" kern="0" cap="all" dirty="0">
                <a:solidFill>
                  <a:srgbClr val="82498C"/>
                </a:solidFill>
                <a:effectLst/>
                <a:latin typeface="+mn-lt"/>
                <a:ea typeface="Calibri" panose="020F0502020204030204" pitchFamily="34" charset="0"/>
              </a:rPr>
              <a:t>МЕТОДЫ АНАЛИЗА ДАННЫХ</a:t>
            </a:r>
            <a:endParaRPr lang="en-US" sz="3200" dirty="0">
              <a:solidFill>
                <a:srgbClr val="82498C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C138F-95FC-45E0-91C6-6107EFF5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380" y="307731"/>
            <a:ext cx="6242538" cy="6242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C1FF57-CD03-479C-AD3F-D82B3CE5A033}"/>
              </a:ext>
            </a:extLst>
          </p:cNvPr>
          <p:cNvSpPr txBox="1"/>
          <p:nvPr/>
        </p:nvSpPr>
        <p:spPr>
          <a:xfrm>
            <a:off x="949571" y="3011764"/>
            <a:ext cx="4070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>
                <a:solidFill>
                  <a:srgbClr val="4A2A50"/>
                </a:solidFill>
                <a:effectLst/>
                <a:ea typeface="Calibri" panose="020F0502020204030204" pitchFamily="34" charset="0"/>
              </a:rPr>
              <a:t>Регрессионный анализ</a:t>
            </a:r>
            <a:endParaRPr lang="en-US" sz="2400" dirty="0">
              <a:solidFill>
                <a:srgbClr val="4A2A50"/>
              </a:solidFill>
              <a:effectLst/>
              <a:ea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4A2A50"/>
                </a:solidFill>
                <a:effectLst/>
                <a:ea typeface="Calibri" panose="020F0502020204030204" pitchFamily="34" charset="0"/>
              </a:rPr>
              <a:t>Факторный анализ </a:t>
            </a:r>
            <a:endParaRPr lang="en-US" sz="2400" dirty="0">
              <a:solidFill>
                <a:srgbClr val="4A2A50"/>
              </a:solidFill>
              <a:ea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4A2A50"/>
                </a:solidFill>
                <a:effectLst/>
                <a:ea typeface="Calibri" panose="020F0502020204030204" pitchFamily="34" charset="0"/>
              </a:rPr>
              <a:t>Когерентный анализ </a:t>
            </a:r>
            <a:endParaRPr lang="en-US" sz="2400" dirty="0">
              <a:solidFill>
                <a:srgbClr val="4A2A50"/>
              </a:solidFill>
              <a:effectLst/>
              <a:ea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4A2A50"/>
                </a:solidFill>
                <a:effectLst/>
                <a:ea typeface="Calibri" panose="020F0502020204030204" pitchFamily="34" charset="0"/>
              </a:rPr>
              <a:t>Симуляции Монте-Карло </a:t>
            </a:r>
            <a:endParaRPr lang="en-US" sz="2400" dirty="0">
              <a:solidFill>
                <a:srgbClr val="4A2A50"/>
              </a:solidFill>
              <a:ea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4A2A50"/>
                </a:solidFill>
                <a:effectLst/>
                <a:ea typeface="Calibri" panose="020F0502020204030204" pitchFamily="34" charset="0"/>
              </a:rPr>
              <a:t>Анализ временных рядов </a:t>
            </a:r>
            <a:endParaRPr lang="en-US" sz="2400" dirty="0">
              <a:solidFill>
                <a:srgbClr val="4A2A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21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04EA-230B-4B5B-AD49-CF33A310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660" y="1481750"/>
            <a:ext cx="4012225" cy="918552"/>
          </a:xfrm>
        </p:spPr>
        <p:txBody>
          <a:bodyPr>
            <a:noAutofit/>
          </a:bodyPr>
          <a:lstStyle/>
          <a:p>
            <a:pPr algn="ctr"/>
            <a:r>
              <a:rPr lang="ru-RU" sz="3200" b="1" kern="0" cap="all" dirty="0">
                <a:solidFill>
                  <a:srgbClr val="82498C"/>
                </a:solidFill>
                <a:effectLst/>
                <a:latin typeface="+mn-lt"/>
                <a:ea typeface="Calibri" panose="020F0502020204030204" pitchFamily="34" charset="0"/>
              </a:rPr>
              <a:t>СРЕДСТВА АНАЛИЗА ДАННЫХ</a:t>
            </a:r>
            <a:endParaRPr lang="en-US" sz="3200" dirty="0">
              <a:solidFill>
                <a:srgbClr val="82498C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7536B-23E9-4825-AF39-95CA8B72D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6" y="589085"/>
            <a:ext cx="6049108" cy="6049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B4314D-4E87-44C8-A274-083FDAB23534}"/>
              </a:ext>
            </a:extLst>
          </p:cNvPr>
          <p:cNvSpPr txBox="1"/>
          <p:nvPr/>
        </p:nvSpPr>
        <p:spPr>
          <a:xfrm>
            <a:off x="6720253" y="2558561"/>
            <a:ext cx="44196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effectLst/>
                <a:ea typeface="Calibri" panose="020F0502020204030204" pitchFamily="34" charset="0"/>
              </a:rPr>
              <a:t>Аналитика данных тесно связана с электронными таблицами</a:t>
            </a:r>
            <a:r>
              <a:rPr lang="en-US" sz="2200" dirty="0">
                <a:ea typeface="Calibri" panose="020F0502020204030204" pitchFamily="34" charset="0"/>
              </a:rPr>
              <a:t> </a:t>
            </a:r>
            <a:r>
              <a:rPr lang="ru-RU" sz="2200" dirty="0">
                <a:ea typeface="Calibri" panose="020F0502020204030204" pitchFamily="34" charset="0"/>
              </a:rPr>
              <a:t>(</a:t>
            </a:r>
            <a:r>
              <a:rPr lang="en-US" sz="2200" dirty="0" err="1">
                <a:ea typeface="Calibri" panose="020F0502020204030204" pitchFamily="34" charset="0"/>
              </a:rPr>
              <a:t>exel</a:t>
            </a:r>
            <a:r>
              <a:rPr lang="en-US" sz="2200" dirty="0">
                <a:ea typeface="Calibri" panose="020F0502020204030204" pitchFamily="34" charset="0"/>
              </a:rPr>
              <a:t>)</a:t>
            </a:r>
            <a:r>
              <a:rPr lang="ru-RU" sz="2200" dirty="0">
                <a:ea typeface="Calibri" panose="020F0502020204030204" pitchFamily="34" charset="0"/>
              </a:rPr>
              <a:t>, </a:t>
            </a:r>
            <a:r>
              <a:rPr lang="ru-RU" sz="2200" dirty="0">
                <a:effectLst/>
                <a:ea typeface="Calibri" panose="020F0502020204030204" pitchFamily="34" charset="0"/>
              </a:rPr>
              <a:t>языками программирования (</a:t>
            </a:r>
            <a:r>
              <a:rPr lang="en-US" sz="2200" dirty="0">
                <a:effectLst/>
                <a:ea typeface="Calibri" panose="020F0502020204030204" pitchFamily="34" charset="0"/>
              </a:rPr>
              <a:t>python, R),</a:t>
            </a:r>
            <a:r>
              <a:rPr lang="ru-RU" sz="2200" dirty="0">
                <a:effectLst/>
                <a:ea typeface="Calibri" panose="020F0502020204030204" pitchFamily="34" charset="0"/>
              </a:rPr>
              <a:t> специализированным софтом (Tableau и Power BI</a:t>
            </a:r>
            <a:r>
              <a:rPr lang="en-US" sz="2200" dirty="0">
                <a:effectLst/>
                <a:ea typeface="Calibri" panose="020F0502020204030204" pitchFamily="34" charset="0"/>
              </a:rPr>
              <a:t>) </a:t>
            </a:r>
            <a:r>
              <a:rPr lang="ru-RU" sz="2200" dirty="0">
                <a:effectLst/>
                <a:ea typeface="Calibri" panose="020F0502020204030204" pitchFamily="34" charset="0"/>
              </a:rPr>
              <a:t>и прочие инструменты (SAS, Apache Spark и т.д.)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8812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04EA-230B-4B5B-AD49-CF33A310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614" y="1719141"/>
            <a:ext cx="3821723" cy="918552"/>
          </a:xfrm>
        </p:spPr>
        <p:txBody>
          <a:bodyPr>
            <a:noAutofit/>
          </a:bodyPr>
          <a:lstStyle/>
          <a:p>
            <a:r>
              <a:rPr lang="ru-RU" sz="3200" b="1" kern="0" cap="all" dirty="0">
                <a:solidFill>
                  <a:srgbClr val="82498C"/>
                </a:solidFill>
                <a:effectLst/>
                <a:latin typeface="+mn-lt"/>
                <a:ea typeface="Calibri" panose="020F0502020204030204" pitchFamily="34" charset="0"/>
              </a:rPr>
              <a:t>РОЛЬ АНАЛИТИКИ ДАННЫХ</a:t>
            </a:r>
            <a:endParaRPr lang="en-US" sz="3200" dirty="0">
              <a:solidFill>
                <a:srgbClr val="82498C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673236-7DF8-483A-84F5-2777A39D3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39" y="0"/>
            <a:ext cx="6858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E1D620-EB30-4635-8101-2D5372A5FBED}"/>
              </a:ext>
            </a:extLst>
          </p:cNvPr>
          <p:cNvSpPr txBox="1"/>
          <p:nvPr/>
        </p:nvSpPr>
        <p:spPr>
          <a:xfrm>
            <a:off x="1201613" y="2998177"/>
            <a:ext cx="38217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4A2A50"/>
                </a:solidFill>
                <a:effectLst/>
                <a:ea typeface="Times New Roman" panose="02020603050405020304" pitchFamily="18" charset="0"/>
              </a:rPr>
              <a:t>Datamining</a:t>
            </a:r>
            <a:endParaRPr lang="ru-RU" sz="2400" dirty="0">
              <a:solidFill>
                <a:srgbClr val="4A2A50"/>
              </a:solidFill>
              <a:effectLst/>
              <a:ea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ru-RU" sz="2400" dirty="0">
                <a:solidFill>
                  <a:srgbClr val="4A2A50"/>
                </a:solidFill>
                <a:effectLst/>
                <a:ea typeface="Times New Roman" panose="02020603050405020304" pitchFamily="18" charset="0"/>
              </a:rPr>
              <a:t>Управление данными</a:t>
            </a:r>
            <a:endParaRPr lang="en-US" sz="2400" dirty="0">
              <a:solidFill>
                <a:srgbClr val="4A2A50"/>
              </a:solidFill>
              <a:effectLst/>
              <a:ea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ru-RU" sz="2400" dirty="0">
                <a:solidFill>
                  <a:srgbClr val="4A2A50"/>
                </a:solidFill>
                <a:effectLst/>
                <a:ea typeface="Times New Roman" panose="02020603050405020304" pitchFamily="18" charset="0"/>
              </a:rPr>
              <a:t>Статистический анализ</a:t>
            </a:r>
            <a:endParaRPr lang="en-US" sz="2400" dirty="0">
              <a:solidFill>
                <a:srgbClr val="4A2A50"/>
              </a:solidFill>
              <a:effectLst/>
              <a:ea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ru-RU" sz="2400" dirty="0">
                <a:solidFill>
                  <a:srgbClr val="4A2A50"/>
                </a:solidFill>
                <a:effectLst/>
                <a:ea typeface="Times New Roman" panose="02020603050405020304" pitchFamily="18" charset="0"/>
              </a:rPr>
              <a:t>Представление данных</a:t>
            </a:r>
            <a:endParaRPr lang="en-US" sz="2400" dirty="0">
              <a:solidFill>
                <a:srgbClr val="4A2A50"/>
              </a:solidFill>
              <a:effectLst/>
              <a:ea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36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04EA-230B-4B5B-AD49-CF33A310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0" y="1252450"/>
            <a:ext cx="4979376" cy="918552"/>
          </a:xfrm>
        </p:spPr>
        <p:txBody>
          <a:bodyPr>
            <a:noAutofit/>
          </a:bodyPr>
          <a:lstStyle/>
          <a:p>
            <a:pPr algn="r"/>
            <a:r>
              <a:rPr lang="ru-RU" sz="3200" b="1" kern="0" cap="all" dirty="0">
                <a:solidFill>
                  <a:srgbClr val="82498C"/>
                </a:solidFill>
                <a:effectLst/>
                <a:latin typeface="+mn-lt"/>
                <a:ea typeface="Calibri" panose="020F0502020204030204" pitchFamily="34" charset="0"/>
              </a:rPr>
              <a:t>ЗНАЧЕНИЕ И ПРИМЕНЕНИЕ АНАЛИТИКИ ДАННЫХ</a:t>
            </a:r>
            <a:endParaRPr lang="en-US" sz="3200" dirty="0">
              <a:solidFill>
                <a:srgbClr val="82498C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08500-C94B-45FA-81CA-4582551F2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" y="224204"/>
            <a:ext cx="6409592" cy="6409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8A8BBA-72CE-403E-B6AE-D7796F5C56B1}"/>
              </a:ext>
            </a:extLst>
          </p:cNvPr>
          <p:cNvSpPr txBox="1"/>
          <p:nvPr/>
        </p:nvSpPr>
        <p:spPr>
          <a:xfrm>
            <a:off x="7280032" y="2558562"/>
            <a:ext cx="40532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4A2A50"/>
                </a:solidFill>
                <a:effectLst/>
                <a:ea typeface="Calibri" panose="020F0502020204030204" pitchFamily="34" charset="0"/>
              </a:rPr>
              <a:t>Аналитика данных - важнейшая составляющая вероятности успеха бизнеса. Сбор, сортировка, анализ и представление информации могут существенно повысить эффективность и принести пользу обществу.</a:t>
            </a:r>
            <a:endParaRPr lang="en-US" sz="2400" dirty="0">
              <a:solidFill>
                <a:srgbClr val="4A2A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53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РЕФЕРАТ по теме: «Основные принципы компьютерного анализа данных в экономике и финансах»</vt:lpstr>
      <vt:lpstr>Что такое аналитика данных?</vt:lpstr>
      <vt:lpstr>ЭТАПЫ АНАЛИЗА ДАННЫХ</vt:lpstr>
      <vt:lpstr>ВИДЫ АНАЛИТИКИ ДАННЫХ</vt:lpstr>
      <vt:lpstr>МЕТОДЫ АНАЛИЗА ДАННЫХ</vt:lpstr>
      <vt:lpstr>СРЕДСТВА АНАЛИЗА ДАННЫХ</vt:lpstr>
      <vt:lpstr>РОЛЬ АНАЛИТИКИ ДАННЫХ</vt:lpstr>
      <vt:lpstr>ЗНАЧЕНИЕ И ПРИМЕНЕНИЕ АНАЛИТИКИ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РЕФЕРАТ по теме: «Основные принципы компьютерного анализа данных в экономике и финансах»</dc:title>
  <dc:creator>ARTY</dc:creator>
  <cp:lastModifiedBy>ARTY</cp:lastModifiedBy>
  <cp:revision>8</cp:revision>
  <dcterms:created xsi:type="dcterms:W3CDTF">2023-09-25T06:12:38Z</dcterms:created>
  <dcterms:modified xsi:type="dcterms:W3CDTF">2023-10-23T16:23:11Z</dcterms:modified>
</cp:coreProperties>
</file>