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2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9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6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admin\Documents\&#1084;&#1101;&#1082;&#1086;&#1084;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cuments\&#1084;&#1101;&#1082;&#1086;&#1084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cuments\&#1084;&#1101;&#1082;&#1086;&#1084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admin\Documents\&#1084;&#1101;&#1082;&#1086;&#1084;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cuments\&#1084;&#1101;&#1082;&#1086;&#1084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cuments\&#1084;&#1101;&#1082;&#1086;&#1084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000" dirty="0"/>
              <a:t>Чистая прибыль</a:t>
            </a:r>
          </a:p>
        </c:rich>
      </c:tx>
      <c:layout>
        <c:manualLayout>
          <c:xMode val="edge"/>
          <c:yMode val="edge"/>
          <c:x val="0.3395339467859998"/>
          <c:y val="6.73723469088081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0245543253916972"/>
          <c:y val="0.16955731720126793"/>
          <c:w val="0.86616381690740485"/>
          <c:h val="0.69041291997450527"/>
        </c:manualLayout>
      </c:layout>
      <c:lineChart>
        <c:grouping val="standar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04952416"/>
        <c:axId val="504947840"/>
      </c:lineChart>
      <c:catAx>
        <c:axId val="504952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4947840"/>
        <c:crosses val="autoZero"/>
        <c:auto val="1"/>
        <c:lblAlgn val="ctr"/>
        <c:lblOffset val="100"/>
        <c:noMultiLvlLbl val="0"/>
      </c:catAx>
      <c:valAx>
        <c:axId val="504947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4952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Лист1!$A$3</c:f>
              <c:strCache>
                <c:ptCount val="1"/>
                <c:pt idx="0">
                  <c:v>Выручка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Лист1!$B$3:$L$3</c:f>
              <c:numCache>
                <c:formatCode>General</c:formatCode>
                <c:ptCount val="11"/>
                <c:pt idx="0">
                  <c:v>12600</c:v>
                </c:pt>
                <c:pt idx="1">
                  <c:v>4400</c:v>
                </c:pt>
                <c:pt idx="2">
                  <c:v>25960</c:v>
                </c:pt>
                <c:pt idx="3">
                  <c:v>23800</c:v>
                </c:pt>
                <c:pt idx="4">
                  <c:v>24990</c:v>
                </c:pt>
                <c:pt idx="5">
                  <c:v>20000</c:v>
                </c:pt>
                <c:pt idx="6">
                  <c:v>20339</c:v>
                </c:pt>
                <c:pt idx="7">
                  <c:v>16245</c:v>
                </c:pt>
                <c:pt idx="8">
                  <c:v>23940</c:v>
                </c:pt>
                <c:pt idx="9">
                  <c:v>25128</c:v>
                </c:pt>
                <c:pt idx="10">
                  <c:v>7400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9C-4E93-910B-ADADF711ED2D}"/>
            </c:ext>
          </c:extLst>
        </c:ser>
        <c:ser>
          <c:idx val="1"/>
          <c:order val="1"/>
          <c:tx>
            <c:strRef>
              <c:f>Лист1!$A$14</c:f>
              <c:strCache>
                <c:ptCount val="1"/>
                <c:pt idx="0">
                  <c:v>Чистая прибыль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Лист1!$B$14:$L$14</c:f>
              <c:numCache>
                <c:formatCode>General</c:formatCode>
                <c:ptCount val="11"/>
                <c:pt idx="0">
                  <c:v>1704</c:v>
                </c:pt>
                <c:pt idx="1">
                  <c:v>-4414</c:v>
                </c:pt>
                <c:pt idx="2">
                  <c:v>1034</c:v>
                </c:pt>
                <c:pt idx="3">
                  <c:v>410</c:v>
                </c:pt>
                <c:pt idx="4">
                  <c:v>-2709</c:v>
                </c:pt>
                <c:pt idx="5">
                  <c:v>163</c:v>
                </c:pt>
                <c:pt idx="6">
                  <c:v>215</c:v>
                </c:pt>
                <c:pt idx="7">
                  <c:v>-3300</c:v>
                </c:pt>
                <c:pt idx="8">
                  <c:v>1093</c:v>
                </c:pt>
                <c:pt idx="9">
                  <c:v>1447</c:v>
                </c:pt>
                <c:pt idx="10">
                  <c:v>-48436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A9C-4E93-910B-ADADF711ED2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35124016"/>
        <c:axId val="835125264"/>
      </c:barChart>
      <c:catAx>
        <c:axId val="8351240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35125264"/>
        <c:crosses val="autoZero"/>
        <c:auto val="1"/>
        <c:lblAlgn val="ctr"/>
        <c:lblOffset val="100"/>
        <c:noMultiLvlLbl val="0"/>
      </c:catAx>
      <c:valAx>
        <c:axId val="835125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35124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ln w="9525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000" dirty="0"/>
              <a:t>Маркетинг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8.1437645266068129E-2"/>
          <c:y val="9.7698771368618251E-2"/>
          <c:w val="0.88565743311630518"/>
          <c:h val="0.8411946701577826"/>
        </c:manualLayout>
      </c:layout>
      <c:lineChart>
        <c:grouping val="standard"/>
        <c:varyColors val="0"/>
        <c:ser>
          <c:idx val="0"/>
          <c:order val="0"/>
          <c:tx>
            <c:strRef>
              <c:f>Лист1!$A$6</c:f>
              <c:strCache>
                <c:ptCount val="1"/>
                <c:pt idx="0">
                  <c:v>Маркетинг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9"/>
              <c:layout>
                <c:manualLayout>
                  <c:x val="7.9441882191128976E-3"/>
                  <c:y val="-3.290654690015173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C975-4B14-8DDB-93DBD3E1A6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ln w="12700">
                      <a:solidFill>
                        <a:schemeClr val="accent1"/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Лист1!$B$6:$L$6</c:f>
              <c:numCache>
                <c:formatCode>General</c:formatCode>
                <c:ptCount val="11"/>
                <c:pt idx="0">
                  <c:v>1050</c:v>
                </c:pt>
                <c:pt idx="1">
                  <c:v>6001</c:v>
                </c:pt>
                <c:pt idx="2">
                  <c:v>8001</c:v>
                </c:pt>
                <c:pt idx="3">
                  <c:v>8001</c:v>
                </c:pt>
                <c:pt idx="4">
                  <c:v>8001</c:v>
                </c:pt>
                <c:pt idx="5">
                  <c:v>8001</c:v>
                </c:pt>
                <c:pt idx="6">
                  <c:v>8001</c:v>
                </c:pt>
                <c:pt idx="7">
                  <c:v>9501</c:v>
                </c:pt>
                <c:pt idx="8">
                  <c:v>6501</c:v>
                </c:pt>
                <c:pt idx="9">
                  <c:v>7501</c:v>
                </c:pt>
                <c:pt idx="10">
                  <c:v>50000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975-4B14-8DDB-93DBD3E1A6F8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664998928"/>
        <c:axId val="665004336"/>
      </c:lineChart>
      <c:catAx>
        <c:axId val="664998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65004336"/>
        <c:crosses val="autoZero"/>
        <c:auto val="1"/>
        <c:lblAlgn val="ctr"/>
        <c:lblOffset val="100"/>
        <c:noMultiLvlLbl val="0"/>
      </c:catAx>
      <c:valAx>
        <c:axId val="665004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64998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0009288022028608E-2"/>
          <c:y val="4.8730646129305152E-2"/>
          <c:w val="0.88560826771653534"/>
          <c:h val="0.74133894721493143"/>
        </c:manualLayout>
      </c:layout>
      <c:lineChart>
        <c:grouping val="standard"/>
        <c:varyColors val="0"/>
        <c:ser>
          <c:idx val="0"/>
          <c:order val="0"/>
          <c:tx>
            <c:strRef>
              <c:f>Лист1!$A$7</c:f>
              <c:strCache>
                <c:ptCount val="1"/>
                <c:pt idx="0">
                  <c:v>НИОКР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ln w="12700">
                      <a:solidFill>
                        <a:srgbClr val="00B0F0"/>
                      </a:solidFill>
                    </a:ln>
                    <a:solidFill>
                      <a:srgbClr val="00B0F0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Лист1!$B$7:$L$7</c:f>
              <c:numCache>
                <c:formatCode>General</c:formatCode>
                <c:ptCount val="11"/>
                <c:pt idx="0">
                  <c:v>420</c:v>
                </c:pt>
                <c:pt idx="1">
                  <c:v>420</c:v>
                </c:pt>
                <c:pt idx="2">
                  <c:v>801</c:v>
                </c:pt>
                <c:pt idx="3">
                  <c:v>801</c:v>
                </c:pt>
                <c:pt idx="4">
                  <c:v>801</c:v>
                </c:pt>
                <c:pt idx="5">
                  <c:v>801</c:v>
                </c:pt>
                <c:pt idx="6">
                  <c:v>801</c:v>
                </c:pt>
                <c:pt idx="7">
                  <c:v>1001</c:v>
                </c:pt>
                <c:pt idx="8">
                  <c:v>701</c:v>
                </c:pt>
                <c:pt idx="9">
                  <c:v>701</c:v>
                </c:pt>
                <c:pt idx="10">
                  <c:v>701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14C-40AD-8166-386A1B90E4B9}"/>
            </c:ext>
          </c:extLst>
        </c:ser>
        <c:ser>
          <c:idx val="1"/>
          <c:order val="1"/>
          <c:tx>
            <c:strRef>
              <c:f>Лист1!$A$8</c:f>
              <c:strCache>
                <c:ptCount val="1"/>
                <c:pt idx="0">
                  <c:v>Амортизация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 w="12700">
                <a:solidFill>
                  <a:sysClr val="window" lastClr="FFFFFF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ln w="12700">
                      <a:solidFill>
                        <a:srgbClr val="FFC000"/>
                      </a:solidFill>
                    </a:ln>
                    <a:solidFill>
                      <a:srgbClr val="FFC000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Лист1!$B$8:$L$8</c:f>
              <c:numCache>
                <c:formatCode>General</c:formatCode>
                <c:ptCount val="11"/>
                <c:pt idx="0">
                  <c:v>1050</c:v>
                </c:pt>
                <c:pt idx="1">
                  <c:v>1050</c:v>
                </c:pt>
                <c:pt idx="2">
                  <c:v>1050</c:v>
                </c:pt>
                <c:pt idx="3">
                  <c:v>1065</c:v>
                </c:pt>
                <c:pt idx="4">
                  <c:v>1079</c:v>
                </c:pt>
                <c:pt idx="5">
                  <c:v>1094</c:v>
                </c:pt>
                <c:pt idx="6">
                  <c:v>1109</c:v>
                </c:pt>
                <c:pt idx="7">
                  <c:v>1124</c:v>
                </c:pt>
                <c:pt idx="8">
                  <c:v>1137</c:v>
                </c:pt>
                <c:pt idx="9">
                  <c:v>1150</c:v>
                </c:pt>
                <c:pt idx="10">
                  <c:v>1162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14C-40AD-8166-386A1B90E4B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04952416"/>
        <c:axId val="504947840"/>
      </c:lineChart>
      <c:catAx>
        <c:axId val="5049524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4947840"/>
        <c:crosses val="autoZero"/>
        <c:auto val="1"/>
        <c:lblAlgn val="ctr"/>
        <c:lblOffset val="100"/>
        <c:noMultiLvlLbl val="0"/>
      </c:catAx>
      <c:valAx>
        <c:axId val="504947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4952416"/>
        <c:crosses val="autoZero"/>
        <c:crossBetween val="between"/>
      </c:valAx>
      <c:spPr>
        <a:solidFill>
          <a:sysClr val="window" lastClr="FFFFFF"/>
        </a:solidFill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ln>
                  <a:solidFill>
                    <a:srgbClr val="00B0F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ln>
                  <a:solidFill>
                    <a:schemeClr val="accent2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ayout>
        <c:manualLayout>
          <c:xMode val="edge"/>
          <c:yMode val="edge"/>
          <c:x val="0.26343757417379926"/>
          <c:y val="0.86770837254389688"/>
          <c:w val="0.51725977134952694"/>
          <c:h val="6.156577144213750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Заказы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Лист1!$A$23</c:f>
              <c:strCache>
                <c:ptCount val="1"/>
                <c:pt idx="0">
                  <c:v>Получено заказов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Лист1!$B$23:$L$23</c:f>
              <c:numCache>
                <c:formatCode>General</c:formatCode>
                <c:ptCount val="11"/>
                <c:pt idx="0">
                  <c:v>420</c:v>
                </c:pt>
                <c:pt idx="1">
                  <c:v>44</c:v>
                </c:pt>
                <c:pt idx="2">
                  <c:v>649</c:v>
                </c:pt>
                <c:pt idx="3">
                  <c:v>595</c:v>
                </c:pt>
                <c:pt idx="4">
                  <c:v>1077</c:v>
                </c:pt>
                <c:pt idx="5">
                  <c:v>646</c:v>
                </c:pt>
                <c:pt idx="6">
                  <c:v>473</c:v>
                </c:pt>
                <c:pt idx="7">
                  <c:v>361</c:v>
                </c:pt>
                <c:pt idx="8">
                  <c:v>684</c:v>
                </c:pt>
                <c:pt idx="9">
                  <c:v>769</c:v>
                </c:pt>
                <c:pt idx="10">
                  <c:v>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455-4841-B6E1-207E80B5FB1C}"/>
            </c:ext>
          </c:extLst>
        </c:ser>
        <c:ser>
          <c:idx val="1"/>
          <c:order val="1"/>
          <c:tx>
            <c:strRef>
              <c:f>Лист1!$A$24</c:f>
              <c:strCache>
                <c:ptCount val="1"/>
                <c:pt idx="0">
                  <c:v>Продано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Лист1!$B$24:$L$24</c:f>
              <c:numCache>
                <c:formatCode>General</c:formatCode>
                <c:ptCount val="11"/>
                <c:pt idx="0">
                  <c:v>420</c:v>
                </c:pt>
                <c:pt idx="1">
                  <c:v>44</c:v>
                </c:pt>
                <c:pt idx="2">
                  <c:v>649</c:v>
                </c:pt>
                <c:pt idx="3">
                  <c:v>595</c:v>
                </c:pt>
                <c:pt idx="4">
                  <c:v>833</c:v>
                </c:pt>
                <c:pt idx="5">
                  <c:v>500</c:v>
                </c:pt>
                <c:pt idx="6">
                  <c:v>473</c:v>
                </c:pt>
                <c:pt idx="7">
                  <c:v>361</c:v>
                </c:pt>
                <c:pt idx="8">
                  <c:v>684</c:v>
                </c:pt>
                <c:pt idx="9">
                  <c:v>698</c:v>
                </c:pt>
                <c:pt idx="10">
                  <c:v>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455-4841-B6E1-207E80B5FB1C}"/>
            </c:ext>
          </c:extLst>
        </c:ser>
        <c:ser>
          <c:idx val="2"/>
          <c:order val="2"/>
          <c:tx>
            <c:strRef>
              <c:f>Лист1!$A$25</c:f>
              <c:strCache>
                <c:ptCount val="1"/>
                <c:pt idx="0">
                  <c:v>Невыполненых заказов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Лист1!$B$25:$L$25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244</c:v>
                </c:pt>
                <c:pt idx="5">
                  <c:v>146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71</c:v>
                </c:pt>
                <c:pt idx="1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455-4841-B6E1-207E80B5FB1C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602843376"/>
        <c:axId val="602843792"/>
      </c:lineChart>
      <c:catAx>
        <c:axId val="602843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02843792"/>
        <c:crosses val="autoZero"/>
        <c:auto val="1"/>
        <c:lblAlgn val="ctr"/>
        <c:lblOffset val="100"/>
        <c:noMultiLvlLbl val="0"/>
      </c:catAx>
      <c:valAx>
        <c:axId val="602843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02843376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Лист1!$A$27</c:f>
              <c:strCache>
                <c:ptCount val="1"/>
                <c:pt idx="0">
                  <c:v>Цена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Лист1!$B$27:$L$27</c:f>
              <c:numCache>
                <c:formatCode>General</c:formatCode>
                <c:ptCount val="11"/>
                <c:pt idx="0">
                  <c:v>30</c:v>
                </c:pt>
                <c:pt idx="1">
                  <c:v>100</c:v>
                </c:pt>
                <c:pt idx="2">
                  <c:v>40</c:v>
                </c:pt>
                <c:pt idx="3">
                  <c:v>40</c:v>
                </c:pt>
                <c:pt idx="4">
                  <c:v>30</c:v>
                </c:pt>
                <c:pt idx="5">
                  <c:v>40</c:v>
                </c:pt>
                <c:pt idx="6">
                  <c:v>43</c:v>
                </c:pt>
                <c:pt idx="7">
                  <c:v>45</c:v>
                </c:pt>
                <c:pt idx="8">
                  <c:v>35</c:v>
                </c:pt>
                <c:pt idx="9">
                  <c:v>36</c:v>
                </c:pt>
                <c:pt idx="10">
                  <c:v>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15A-45B4-8C5B-2F5C30C1EA91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657607552"/>
        <c:axId val="661404400"/>
      </c:lineChart>
      <c:catAx>
        <c:axId val="657607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61404400"/>
        <c:crosses val="autoZero"/>
        <c:auto val="1"/>
        <c:lblAlgn val="ctr"/>
        <c:lblOffset val="100"/>
        <c:noMultiLvlLbl val="0"/>
      </c:catAx>
      <c:valAx>
        <c:axId val="661404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57607552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DF76-4A86-480F-B2F5-79831AEC3988}" type="datetimeFigureOut">
              <a:rPr lang="ru-RU" smtClean="0"/>
              <a:t>16.09.2023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F928-95F6-49CA-B43D-5549138B4C43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22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DF76-4A86-480F-B2F5-79831AEC3988}" type="datetimeFigureOut">
              <a:rPr lang="ru-RU" smtClean="0"/>
              <a:t>16.09.2023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F928-95F6-49CA-B43D-5549138B4C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5606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DF76-4A86-480F-B2F5-79831AEC3988}" type="datetimeFigureOut">
              <a:rPr lang="ru-RU" smtClean="0"/>
              <a:t>16.09.2023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F928-95F6-49CA-B43D-5549138B4C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577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DF76-4A86-480F-B2F5-79831AEC3988}" type="datetimeFigureOut">
              <a:rPr lang="ru-RU" smtClean="0"/>
              <a:t>16.09.2023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F928-95F6-49CA-B43D-5549138B4C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60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DF76-4A86-480F-B2F5-79831AEC3988}" type="datetimeFigureOut">
              <a:rPr lang="ru-RU" smtClean="0"/>
              <a:t>16.09.2023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F928-95F6-49CA-B43D-5549138B4C43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846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DF76-4A86-480F-B2F5-79831AEC3988}" type="datetimeFigureOut">
              <a:rPr lang="ru-RU" smtClean="0"/>
              <a:t>16.09.2023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F928-95F6-49CA-B43D-5549138B4C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2044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DF76-4A86-480F-B2F5-79831AEC3988}" type="datetimeFigureOut">
              <a:rPr lang="ru-RU" smtClean="0"/>
              <a:t>16.09.2023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F928-95F6-49CA-B43D-5549138B4C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261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DF76-4A86-480F-B2F5-79831AEC3988}" type="datetimeFigureOut">
              <a:rPr lang="ru-RU" smtClean="0"/>
              <a:t>16.09.2023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F928-95F6-49CA-B43D-5549138B4C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631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DF76-4A86-480F-B2F5-79831AEC3988}" type="datetimeFigureOut">
              <a:rPr lang="ru-RU" smtClean="0"/>
              <a:t>16.09.2023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F928-95F6-49CA-B43D-5549138B4C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798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0C5DF76-4A86-480F-B2F5-79831AEC3988}" type="datetimeFigureOut">
              <a:rPr lang="ru-RU" smtClean="0"/>
              <a:t>16.09.2023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CBF928-95F6-49CA-B43D-5549138B4C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9317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DF76-4A86-480F-B2F5-79831AEC3988}" type="datetimeFigureOut">
              <a:rPr lang="ru-RU" smtClean="0"/>
              <a:t>16.09.2023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F928-95F6-49CA-B43D-5549138B4C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724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0C5DF76-4A86-480F-B2F5-79831AEC3988}" type="datetimeFigureOut">
              <a:rPr lang="ru-RU" smtClean="0"/>
              <a:t>16.09.2023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DCBF928-95F6-49CA-B43D-5549138B4C43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757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Анализ принятых решений фирмы </a:t>
            </a:r>
            <a:r>
              <a:rPr lang="ru-RU" dirty="0" err="1" smtClean="0"/>
              <a:t>сыендук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4822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26"/>
            <a:ext cx="9723120" cy="69837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Выручка и Чистая прибыль</a:t>
            </a:r>
            <a:endParaRPr lang="ru-RU" dirty="0"/>
          </a:p>
        </p:txBody>
      </p:sp>
      <p:graphicFrame>
        <p:nvGraphicFramePr>
          <p:cNvPr id="5" name="Диаграмм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6301989"/>
              </p:ext>
            </p:extLst>
          </p:nvPr>
        </p:nvGraphicFramePr>
        <p:xfrm>
          <a:off x="6108569" y="990602"/>
          <a:ext cx="5659225" cy="47126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Диаграмма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7946192"/>
              </p:ext>
            </p:extLst>
          </p:nvPr>
        </p:nvGraphicFramePr>
        <p:xfrm>
          <a:off x="1052945" y="1117599"/>
          <a:ext cx="10123055" cy="51538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63405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88642" cy="756972"/>
          </a:xfrm>
        </p:spPr>
        <p:txBody>
          <a:bodyPr/>
          <a:lstStyle/>
          <a:p>
            <a:r>
              <a:rPr lang="ru-RU" dirty="0" smtClean="0"/>
              <a:t>Инвестиции, Маркетинг и НИОКР</a:t>
            </a:r>
            <a:endParaRPr lang="ru-RU" dirty="0"/>
          </a:p>
        </p:txBody>
      </p:sp>
      <p:graphicFrame>
        <p:nvGraphicFramePr>
          <p:cNvPr id="4" name="Диаграмм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801650"/>
              </p:ext>
            </p:extLst>
          </p:nvPr>
        </p:nvGraphicFramePr>
        <p:xfrm>
          <a:off x="304624" y="960583"/>
          <a:ext cx="5403447" cy="4821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Диаграмм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3336514"/>
              </p:ext>
            </p:extLst>
          </p:nvPr>
        </p:nvGraphicFramePr>
        <p:xfrm>
          <a:off x="5708072" y="1162878"/>
          <a:ext cx="6483927" cy="55261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09900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55283"/>
            <a:ext cx="8930640" cy="7915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Стоимость и Количество заказов</a:t>
            </a:r>
            <a:br>
              <a:rPr lang="ru-RU" dirty="0" smtClean="0"/>
            </a:br>
            <a:endParaRPr lang="ru-RU" dirty="0"/>
          </a:p>
        </p:txBody>
      </p:sp>
      <p:graphicFrame>
        <p:nvGraphicFramePr>
          <p:cNvPr id="5" name="Диаграмм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1576394"/>
              </p:ext>
            </p:extLst>
          </p:nvPr>
        </p:nvGraphicFramePr>
        <p:xfrm>
          <a:off x="5855856" y="1234441"/>
          <a:ext cx="6234544" cy="5083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Диаграмма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8790838"/>
              </p:ext>
            </p:extLst>
          </p:nvPr>
        </p:nvGraphicFramePr>
        <p:xfrm>
          <a:off x="0" y="1234440"/>
          <a:ext cx="5938982" cy="50832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42869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85" y="1737360"/>
            <a:ext cx="11201788" cy="343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739935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Стандартная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Стандартная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88</TotalTime>
  <Words>24</Words>
  <Application>Microsoft Office PowerPoint</Application>
  <PresentationFormat>Широкоэкранный</PresentationFormat>
  <Paragraphs>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Ретро</vt:lpstr>
      <vt:lpstr>Анализ принятых решений фирмы сыендук</vt:lpstr>
      <vt:lpstr>Выручка и Чистая прибыль</vt:lpstr>
      <vt:lpstr>Инвестиции, Маркетинг и НИОКР</vt:lpstr>
      <vt:lpstr>Стоимость и Количество заказов 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продаж</dc:title>
  <dc:creator>RePack by Diakov</dc:creator>
  <cp:lastModifiedBy>RePack by Diakov</cp:lastModifiedBy>
  <cp:revision>10</cp:revision>
  <dcterms:created xsi:type="dcterms:W3CDTF">2023-09-09T05:34:58Z</dcterms:created>
  <dcterms:modified xsi:type="dcterms:W3CDTF">2023-09-16T03:59:05Z</dcterms:modified>
</cp:coreProperties>
</file>