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71" r:id="rId2"/>
    <p:sldId id="264" r:id="rId3"/>
    <p:sldId id="278" r:id="rId4"/>
    <p:sldId id="269" r:id="rId5"/>
    <p:sldId id="270" r:id="rId6"/>
    <p:sldId id="286" r:id="rId7"/>
    <p:sldId id="296" r:id="rId8"/>
    <p:sldId id="297" r:id="rId9"/>
    <p:sldId id="256" r:id="rId10"/>
    <p:sldId id="274" r:id="rId11"/>
    <p:sldId id="275" r:id="rId12"/>
    <p:sldId id="276" r:id="rId13"/>
    <p:sldId id="287" r:id="rId14"/>
    <p:sldId id="288" r:id="rId15"/>
    <p:sldId id="289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image" Target="../media/image5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5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image" Target="../media/image5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5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5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image" Target="../media/image5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image" Target="../media/image5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image" Target="../media/image5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5.pn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jp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jp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5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dirty="0" smtClean="0"/>
            <a:t>Security</a:t>
          </a:r>
          <a:endParaRPr lang="en-US" sz="14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Scalability and Performance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Ease of Use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  platform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Information Mgmt.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mtClean="0"/>
            <a:t>Big data Strategy and Solution</a:t>
          </a:r>
          <a:endParaRPr lang="en-US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/>
      <dgm:spPr/>
      <dgm:t>
        <a:bodyPr/>
        <a:lstStyle/>
        <a:p>
          <a:r>
            <a:rPr lang="en-US" smtClean="0"/>
            <a:t>Data Governance</a:t>
          </a:r>
          <a:endParaRPr lang="en-US" dirty="0" smtClean="0"/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Master Data Management</a:t>
          </a:r>
          <a:endParaRPr lang="en-US" b="1" dirty="0" smtClean="0">
            <a:solidFill>
              <a:srgbClr val="FF0000"/>
            </a:solidFill>
          </a:endParaRP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/>
      <dgm:spPr/>
      <dgm:t>
        <a:bodyPr/>
        <a:lstStyle/>
        <a:p>
          <a:r>
            <a:rPr lang="en-US" smtClean="0"/>
            <a:t>Country Based Compliance and regulation (Begin with India)</a:t>
          </a:r>
          <a:endParaRPr lang="en-US" dirty="0"/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E201EF4-6EAA-48F4-ACC0-18EAF791CC3A}" srcId="{72CA4F7D-C73B-4834-865E-03664C81BBB9}" destId="{4A793942-DC06-4782-A3D5-E5A5D49C22F0}" srcOrd="3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8C6AC2A3-71D2-4405-855B-AFBA86A3CF89}" type="presOf" srcId="{4A793942-DC06-4782-A3D5-E5A5D49C22F0}" destId="{3FB8D94B-68AA-4F75-B4D1-D4ED0394CF3F}" srcOrd="0" destOrd="3" presId="urn:microsoft.com/office/officeart/2005/8/layout/bList2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25B54BE-5AC6-4812-A542-781802813ADA}" srcId="{72CA4F7D-C73B-4834-865E-03664C81BBB9}" destId="{874A8D6F-82DE-48E1-B2E0-DF5063FDFD2A}" srcOrd="2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AB38FDB8-CE17-4AA8-ACE7-44FE15C39C39}" type="presOf" srcId="{874A8D6F-82DE-48E1-B2E0-DF5063FDFD2A}" destId="{3FB8D94B-68AA-4F75-B4D1-D4ED0394CF3F}" srcOrd="0" destOrd="2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to deployment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8293AADE-3A74-434E-9427-981FFB2BF60C}">
      <dgm:prSet custT="1"/>
      <dgm:spPr/>
      <dgm:t>
        <a:bodyPr anchor="ctr"/>
        <a:lstStyle/>
        <a:p>
          <a:endParaRPr lang="en-US" sz="1400" b="0" i="0" dirty="0"/>
        </a:p>
      </dgm:t>
    </dgm:pt>
    <dgm:pt modelId="{6CB65CDB-A416-46CE-82B0-611815F84737}" type="parTrans" cxnId="{5B0505D3-B686-443C-AC00-9B3A52299928}">
      <dgm:prSet/>
      <dgm:spPr/>
      <dgm:t>
        <a:bodyPr/>
        <a:lstStyle/>
        <a:p>
          <a:endParaRPr lang="en-US"/>
        </a:p>
      </dgm:t>
    </dgm:pt>
    <dgm:pt modelId="{50E9AC16-3465-444C-9C18-ACABEEB892A7}" type="sibTrans" cxnId="{5B0505D3-B686-443C-AC00-9B3A52299928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5B0505D3-B686-443C-AC00-9B3A52299928}" srcId="{EFBB1DE3-3B4F-45D3-8AAC-2ED4B54A345E}" destId="{8293AADE-3A74-434E-9427-981FFB2BF60C}" srcOrd="3" destOrd="0" parTransId="{6CB65CDB-A416-46CE-82B0-611815F84737}" sibTransId="{50E9AC16-3465-444C-9C18-ACABEEB892A7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14FFEEFC-3B40-4D10-9832-7E536F21E221}" type="presOf" srcId="{8293AADE-3A74-434E-9427-981FFB2BF60C}" destId="{3FB8D94B-68AA-4F75-B4D1-D4ED0394CF3F}" srcOrd="0" destOrd="11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Canvas or SVG.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 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0" i="1" dirty="0" smtClean="0"/>
            <a:t>Metadata</a:t>
          </a:r>
          <a:r>
            <a:rPr lang="en-US" sz="1600" b="0" i="1" dirty="0" smtClean="0"/>
            <a:t> 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Rule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all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Reusable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Template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Appropriate Data Encryption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Security</a:t>
          </a:r>
          <a:endParaRPr lang="en-US" sz="14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Scalability and Performance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Ease of Use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  platform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Big data Strategy and Solution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Data Governance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>
              <a:solidFill>
                <a:srgbClr val="FF0000"/>
              </a:solidFill>
            </a:rPr>
            <a:t>Master Data Management</a:t>
          </a:r>
          <a:endParaRPr lang="en-US" sz="1500" b="1" kern="1200" dirty="0" smtClean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Country Based Compliance and regulation (Begin with India)</a:t>
          </a:r>
          <a:endParaRPr lang="en-US" sz="15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Information Mgmt.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to deployment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Massively Parallel Processing Shared Nothing Architecture: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Architecture provides automatic parallelization of data and queries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Linear scalability by adding nodes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Self healing fault tolerance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Can run on commodity hardware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Petabyte-Scale Loading: </a:t>
          </a:r>
          <a:r>
            <a:rPr lang="en-US" sz="1400" b="0" i="0" kern="1200" dirty="0" smtClean="0"/>
            <a:t>High-performance loading uses MPP Scatter/Gather Streaming technology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Pivotal Query Optimizer:</a:t>
          </a:r>
          <a:r>
            <a:rPr lang="en-US" sz="1400" b="0" i="0" kern="1200" dirty="0" smtClean="0"/>
            <a:t> Pivotal Query Optimizer (PQO) is the industry’s first cost-based query optimizer for big data workloads.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In-Database Compression:</a:t>
          </a:r>
          <a:r>
            <a:rPr lang="en-US" sz="1400" b="0" i="0" kern="1200" dirty="0" smtClean="0"/>
            <a:t> In-database compression up to 30x disk space reduction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Multi-level Partitioning:</a:t>
          </a:r>
          <a:r>
            <a:rPr lang="en-US" sz="1400" b="0" i="0" kern="1200" dirty="0" smtClean="0"/>
            <a:t> Flexible partitioning of tables is based on date, range, or value. 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Greenplum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 </a:t>
          </a:r>
          <a:r>
            <a:rPr lang="en-US" sz="1400" b="1" kern="1200" dirty="0" smtClean="0"/>
            <a:t>Multiple Engines </a:t>
          </a:r>
          <a:r>
            <a:rPr lang="en-US" sz="1400" b="0" kern="1200" dirty="0" smtClean="0"/>
            <a:t>for the same functionality e.g. BIRT and Jasper Reports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mining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Advanced data analysis allowing you to extract knowledge from large volumes of data, to improve your decision-making and business strategies.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Network analysis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SpagoBI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6" y="341748"/>
          <a:ext cx="2739141" cy="405032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Operate on the data locally in-database</a:t>
          </a:r>
          <a:r>
            <a:rPr lang="en-US" sz="1400" b="0" i="0" kern="1200" dirty="0" smtClean="0"/>
            <a:t>. Do not move data between multiple runtime environments unnecessarily.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Utilize best of breed database engines, but </a:t>
          </a:r>
          <a:r>
            <a:rPr lang="en-US" sz="1400" b="1" i="0" kern="1200" dirty="0" smtClean="0"/>
            <a:t>separate the machine learning logic from database specific implementation </a:t>
          </a:r>
          <a:r>
            <a:rPr lang="en-US" sz="1400" b="0" i="0" kern="1200" dirty="0" smtClean="0"/>
            <a:t>details.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SQL based </a:t>
          </a:r>
          <a:r>
            <a:rPr lang="en-US" sz="1400" b="0" i="0" kern="1200" dirty="0" smtClean="0"/>
            <a:t>hence lean learning curve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Rich set of modules and growing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Descriptive Statistics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Supervised learning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Unsupervised learning</a:t>
          </a:r>
          <a:endParaRPr lang="en-US" sz="1400" b="0" i="0" kern="1200" dirty="0"/>
        </a:p>
      </dsp:txBody>
      <dsp:txXfrm>
        <a:off x="64187" y="405929"/>
        <a:ext cx="2610779" cy="3986147"/>
      </dsp:txXfrm>
    </dsp:sp>
    <dsp:sp modelId="{4D405649-11CF-4896-BE9B-42098F89C4EF}">
      <dsp:nvSpPr>
        <dsp:cNvPr id="0" name=""/>
        <dsp:cNvSpPr/>
      </dsp:nvSpPr>
      <dsp:spPr>
        <a:xfrm>
          <a:off x="6" y="4454776"/>
          <a:ext cx="2739141" cy="879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MADlib</a:t>
          </a:r>
          <a:endParaRPr lang="en-US" sz="1800" i="1" kern="1200" dirty="0"/>
        </a:p>
      </dsp:txBody>
      <dsp:txXfrm>
        <a:off x="6" y="4454776"/>
        <a:ext cx="1928973" cy="879225"/>
      </dsp:txXfrm>
    </dsp:sp>
    <dsp:sp modelId="{E65399B7-21DF-4613-A580-D6529EF71E82}">
      <dsp:nvSpPr>
        <dsp:cNvPr id="0" name=""/>
        <dsp:cNvSpPr/>
      </dsp:nvSpPr>
      <dsp:spPr>
        <a:xfrm>
          <a:off x="2013100" y="4487519"/>
          <a:ext cx="958699" cy="9586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the paradigm of analytics from </a:t>
          </a:r>
          <a:r>
            <a:rPr lang="en-US" sz="1400" b="1" kern="1200" dirty="0" smtClean="0">
              <a:solidFill>
                <a:srgbClr val="FF0000"/>
              </a:solidFill>
            </a:rPr>
            <a:t>SEMMA to EMMA </a:t>
          </a:r>
          <a:r>
            <a:rPr lang="en-US" sz="1400" kern="1200" dirty="0" smtClean="0"/>
            <a:t>( </a:t>
          </a:r>
          <a:r>
            <a:rPr lang="en-US" sz="1400" b="1" kern="1200" dirty="0" smtClean="0">
              <a:solidFill>
                <a:srgbClr val="FF0000"/>
              </a:solidFill>
            </a:rPr>
            <a:t>S</a:t>
          </a:r>
          <a:r>
            <a:rPr lang="en-US" sz="1400" kern="1200" dirty="0" smtClean="0"/>
            <a:t>ample, </a:t>
          </a:r>
          <a:r>
            <a:rPr lang="en-US" sz="1400" b="1" kern="1200" dirty="0" smtClean="0">
              <a:solidFill>
                <a:srgbClr val="FF0000"/>
              </a:solidFill>
            </a:rPr>
            <a:t>E</a:t>
          </a:r>
          <a:r>
            <a:rPr lang="en-US" sz="1400" kern="1200" dirty="0" smtClean="0"/>
            <a:t>xplore,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odify,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odel and </a:t>
          </a:r>
          <a:r>
            <a:rPr lang="en-US" sz="1400" b="1" kern="1200" dirty="0" smtClean="0">
              <a:solidFill>
                <a:srgbClr val="FF0000"/>
              </a:solidFill>
            </a:rPr>
            <a:t>A</a:t>
          </a:r>
          <a:r>
            <a:rPr lang="en-US" sz="1400" kern="1200" dirty="0" smtClean="0"/>
            <a:t>ssess). i.e. Operations done on entire data set instead of  samples.</a:t>
          </a: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Modelling on entire data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Leverage MPP shared nothing technology, such as the </a:t>
          </a:r>
          <a:r>
            <a:rPr lang="en-US" sz="1400" b="1" i="0" kern="120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kern="1200" dirty="0" smtClean="0"/>
            <a:t>to provide parallelism and scalability.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Parallel processing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1" kern="1200" dirty="0" smtClean="0">
              <a:solidFill>
                <a:srgbClr val="FF0000"/>
              </a:solidFill>
            </a:rPr>
            <a:t>Visualization grammar</a:t>
          </a:r>
          <a:r>
            <a:rPr lang="en-US" sz="1400" b="0" i="0" kern="1200" dirty="0" smtClean="0"/>
            <a:t>, a declarative format for creating, saving, and sharing interactive designs. (Comparable to ggplot2 (R language) and Tableau's </a:t>
          </a:r>
          <a:r>
            <a:rPr lang="en-US" sz="1400" b="0" i="0" kern="1200" dirty="0" err="1" smtClean="0"/>
            <a:t>VizQL</a:t>
          </a:r>
          <a:r>
            <a:rPr lang="en-US" sz="1400" b="0" i="0" kern="1200" dirty="0" smtClean="0"/>
            <a:t>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D</a:t>
          </a:r>
          <a:r>
            <a:rPr lang="en-US" sz="1400" b="0" i="0" kern="1200" dirty="0" smtClean="0"/>
            <a:t>esign influenced by the </a:t>
          </a:r>
          <a:r>
            <a:rPr lang="en-US" sz="1400" b="1" i="0" kern="1200" dirty="0" smtClean="0">
              <a:solidFill>
                <a:srgbClr val="FF0000"/>
              </a:solidFill>
            </a:rPr>
            <a:t>Protovis</a:t>
          </a:r>
          <a:r>
            <a:rPr lang="en-US" sz="1400" b="0" i="0" kern="1200" dirty="0" smtClean="0"/>
            <a:t> and </a:t>
          </a:r>
          <a:r>
            <a:rPr lang="en-US" sz="1400" b="1" i="0" kern="1200" dirty="0" smtClean="0">
              <a:solidFill>
                <a:srgbClr val="FF0000"/>
              </a:solidFill>
            </a:rPr>
            <a:t>D3</a:t>
          </a:r>
          <a:r>
            <a:rPr lang="en-US" sz="1400" b="0" i="0" kern="1200" dirty="0" smtClean="0"/>
            <a:t> frameworks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 the visual appearance and interactive behavior in a JSON format, and generate views using HTML5 Canvas or SVG. (Specification)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 Describes the data sets, scale transforms and encoding algorithms, axes and legends, visual marks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read and interpreted by a runtime system to dynamically create visualizations,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cross-compiled to provide a reusable visualization component.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Vega Visualization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volume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Industry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(Domain)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Business Processes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Usage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Standard or Custom Solution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Subscription Period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Client Provisioning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Business Process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 Objects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Analytic Models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One time 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Monthly/Q</a:t>
          </a:r>
          <a:r>
            <a:rPr lang="en-US" sz="1600" b="0" i="0" kern="1200" dirty="0" smtClean="0"/>
            <a:t>uarterly</a:t>
          </a:r>
          <a:r>
            <a:rPr lang="en-US" sz="1600" kern="1200" dirty="0" smtClean="0"/>
            <a:t> Cost based 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Volume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Usage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Recurring</a:t>
          </a:r>
          <a:r>
            <a:rPr lang="en-US" sz="1800" b="0" i="1" kern="1200" dirty="0" smtClean="0"/>
            <a:t> </a:t>
          </a:r>
          <a:r>
            <a:rPr lang="en-US" sz="1800" b="1" i="1" kern="1200" dirty="0" smtClean="0"/>
            <a:t>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1" kern="1200" dirty="0" smtClean="0"/>
            <a:t>Metadata</a:t>
          </a:r>
          <a:r>
            <a:rPr lang="en-US" sz="1600" b="0" i="1" kern="1200" dirty="0" smtClean="0"/>
            <a:t> 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all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Rule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Reusable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Template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image" Target="../media/image19.png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image" Target="../media/image18.png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diagramDrawing" Target="../diagrams/drawing15.xml"/><Relationship Id="rId5" Type="http://schemas.openxmlformats.org/officeDocument/2006/relationships/image" Target="../media/image21.png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image" Target="../media/image20.png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openxmlformats.org/officeDocument/2006/relationships/image" Target="../media/image32.jp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31.jp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image" Target="../media/image39.png"/><Relationship Id="rId3" Type="http://schemas.openxmlformats.org/officeDocument/2006/relationships/diagramLayout" Target="../diagrams/layout19.xml"/><Relationship Id="rId21" Type="http://schemas.openxmlformats.org/officeDocument/2006/relationships/image" Target="../media/image42.png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image" Target="../media/image38.png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19" Type="http://schemas.openxmlformats.org/officeDocument/2006/relationships/image" Target="../media/image40.png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4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9" Type="http://schemas.openxmlformats.org/officeDocument/2006/relationships/diagramLayout" Target="../diagrams/layout30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34" Type="http://schemas.openxmlformats.org/officeDocument/2006/relationships/diagramLayout" Target="../diagrams/layout29.xml"/><Relationship Id="rId42" Type="http://schemas.microsoft.com/office/2007/relationships/diagramDrawing" Target="../diagrams/drawing30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33" Type="http://schemas.openxmlformats.org/officeDocument/2006/relationships/diagramData" Target="../diagrams/data29.xml"/><Relationship Id="rId38" Type="http://schemas.openxmlformats.org/officeDocument/2006/relationships/diagramData" Target="../diagrams/data30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Layout" Target="../diagrams/layout28.xml"/><Relationship Id="rId41" Type="http://schemas.openxmlformats.org/officeDocument/2006/relationships/diagramColors" Target="../diagrams/colors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32" Type="http://schemas.microsoft.com/office/2007/relationships/diagramDrawing" Target="../diagrams/drawing28.xml"/><Relationship Id="rId37" Type="http://schemas.microsoft.com/office/2007/relationships/diagramDrawing" Target="../diagrams/drawing29.xml"/><Relationship Id="rId40" Type="http://schemas.openxmlformats.org/officeDocument/2006/relationships/diagramQuickStyle" Target="../diagrams/quickStyle30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Data" Target="../diagrams/data28.xml"/><Relationship Id="rId36" Type="http://schemas.openxmlformats.org/officeDocument/2006/relationships/diagramColors" Target="../diagrams/colors29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openxmlformats.org/officeDocument/2006/relationships/diagramColors" Target="../diagrams/colors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image" Target="../media/image53.jpg"/><Relationship Id="rId30" Type="http://schemas.openxmlformats.org/officeDocument/2006/relationships/diagramQuickStyle" Target="../diagrams/quickStyle28.xml"/><Relationship Id="rId35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</a:t>
            </a:r>
            <a:r>
              <a:rPr lang="en-US" sz="2800" b="1" dirty="0" smtClean="0">
                <a:solidFill>
                  <a:schemeClr val="bg1"/>
                </a:solidFill>
              </a:rPr>
              <a:t>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0" y="762000"/>
            <a:ext cx="8655059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Architecture Contd..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0853684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PostGIS</a:t>
            </a:r>
            <a:r>
              <a:rPr lang="en-US" sz="1400" b="1" dirty="0"/>
              <a:t>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74857762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9767282"/>
              </p:ext>
            </p:extLst>
          </p:nvPr>
        </p:nvGraphicFramePr>
        <p:xfrm>
          <a:off x="361122" y="137160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477918"/>
              </p:ext>
            </p:extLst>
          </p:nvPr>
        </p:nvGraphicFramePr>
        <p:xfrm>
          <a:off x="371061" y="224028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8600043"/>
              </p:ext>
            </p:extLst>
          </p:nvPr>
        </p:nvGraphicFramePr>
        <p:xfrm>
          <a:off x="361122" y="308510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83882768"/>
              </p:ext>
            </p:extLst>
          </p:nvPr>
        </p:nvGraphicFramePr>
        <p:xfrm>
          <a:off x="361122" y="392330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6922" y="8829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66996038"/>
              </p:ext>
            </p:extLst>
          </p:nvPr>
        </p:nvGraphicFramePr>
        <p:xfrm>
          <a:off x="371061" y="4754880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65960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442129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800" y="778608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64686216"/>
              </p:ext>
            </p:extLst>
          </p:nvPr>
        </p:nvGraphicFramePr>
        <p:xfrm>
          <a:off x="384313" y="5586454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48889989"/>
              </p:ext>
            </p:extLst>
          </p:nvPr>
        </p:nvGraphicFramePr>
        <p:xfrm>
          <a:off x="5811078" y="882998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527729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50244647"/>
              </p:ext>
            </p:extLst>
          </p:nvPr>
        </p:nvGraphicFramePr>
        <p:xfrm>
          <a:off x="5787887" y="40513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44262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chemeClr val="tx2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64445676"/>
              </p:ext>
            </p:extLst>
          </p:nvPr>
        </p:nvGraphicFramePr>
        <p:xfrm>
          <a:off x="162339" y="3810000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0640347"/>
              </p:ext>
            </p:extLst>
          </p:nvPr>
        </p:nvGraphicFramePr>
        <p:xfrm>
          <a:off x="162339" y="1340127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823831"/>
            <a:ext cx="2971800" cy="3200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Subscription based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Low cost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Highly Scalable and stable</a:t>
            </a:r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34219931"/>
              </p:ext>
            </p:extLst>
          </p:nvPr>
        </p:nvGraphicFramePr>
        <p:xfrm>
          <a:off x="838200" y="243622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702786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07" y="174512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106581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914400" y="5223569"/>
            <a:ext cx="7696200" cy="14575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Platform evolves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4831731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5748217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631123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3077487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1096566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630633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434012"/>
              </p:ext>
            </p:extLst>
          </p:nvPr>
        </p:nvGraphicFramePr>
        <p:xfrm>
          <a:off x="3048000" y="3994426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7006577"/>
              </p:ext>
            </p:extLst>
          </p:nvPr>
        </p:nvGraphicFramePr>
        <p:xfrm>
          <a:off x="57912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94725456"/>
              </p:ext>
            </p:extLst>
          </p:nvPr>
        </p:nvGraphicFramePr>
        <p:xfrm>
          <a:off x="762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Proposed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74804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6225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969</Words>
  <Application>Microsoft Office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PowerPoint Presentation</vt:lpstr>
      <vt:lpstr>Service Offerings</vt:lpstr>
      <vt:lpstr>Data Roadmap</vt:lpstr>
      <vt:lpstr>Technology Selection</vt:lpstr>
      <vt:lpstr>Platform Design Approach</vt:lpstr>
      <vt:lpstr>Platform Design Approach Contd..</vt:lpstr>
      <vt:lpstr>Proposed Architecture</vt:lpstr>
      <vt:lpstr>Proposed Architecture Contd..</vt:lpstr>
      <vt:lpstr>Proposed Architecture Contd..</vt:lpstr>
      <vt:lpstr>Why Horton 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120</cp:revision>
  <dcterms:created xsi:type="dcterms:W3CDTF">2006-08-16T00:00:00Z</dcterms:created>
  <dcterms:modified xsi:type="dcterms:W3CDTF">2016-12-24T10:32:03Z</dcterms:modified>
</cp:coreProperties>
</file>