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71" r:id="rId2"/>
    <p:sldId id="264" r:id="rId3"/>
    <p:sldId id="278" r:id="rId4"/>
    <p:sldId id="269" r:id="rId5"/>
    <p:sldId id="270" r:id="rId6"/>
    <p:sldId id="286" r:id="rId7"/>
    <p:sldId id="296" r:id="rId8"/>
    <p:sldId id="297" r:id="rId9"/>
    <p:sldId id="256" r:id="rId10"/>
    <p:sldId id="274" r:id="rId11"/>
    <p:sldId id="275" r:id="rId12"/>
    <p:sldId id="276" r:id="rId13"/>
    <p:sldId id="287" r:id="rId14"/>
    <p:sldId id="288" r:id="rId15"/>
    <p:sldId id="289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image" Target="../media/image5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5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image" Target="../media/image5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5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dirty="0" smtClean="0"/>
            <a:t>Security</a:t>
          </a:r>
          <a:endParaRPr lang="en-US" sz="14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1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E7810471-A599-4B15-9EE3-C57A09D4573F}" srcId="{72CA4F7D-C73B-4834-865E-03664C81BBB9}" destId="{04767C15-4BB9-425D-BBA5-48D83077C61C}" srcOrd="1" destOrd="0" parTransId="{451009E9-1E35-4351-A86E-DCA560E8314F}" sibTransId="{9417C5C4-7645-4ED7-88DE-51CB155DA7E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Scalability and Performance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Ease of Use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  platform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to deployment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8293AADE-3A74-434E-9427-981FFB2BF60C}">
      <dgm:prSet custT="1"/>
      <dgm:spPr/>
      <dgm:t>
        <a:bodyPr anchor="ctr"/>
        <a:lstStyle/>
        <a:p>
          <a:endParaRPr lang="en-US" sz="1400" b="0" i="0" dirty="0"/>
        </a:p>
      </dgm:t>
    </dgm:pt>
    <dgm:pt modelId="{6CB65CDB-A416-46CE-82B0-611815F84737}" type="parTrans" cxnId="{5B0505D3-B686-443C-AC00-9B3A52299928}">
      <dgm:prSet/>
      <dgm:spPr/>
      <dgm:t>
        <a:bodyPr/>
        <a:lstStyle/>
        <a:p>
          <a:endParaRPr lang="en-US"/>
        </a:p>
      </dgm:t>
    </dgm:pt>
    <dgm:pt modelId="{50E9AC16-3465-444C-9C18-ACABEEB892A7}" type="sibTrans" cxnId="{5B0505D3-B686-443C-AC00-9B3A52299928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5B0505D3-B686-443C-AC00-9B3A52299928}" srcId="{EFBB1DE3-3B4F-45D3-8AAC-2ED4B54A345E}" destId="{8293AADE-3A74-434E-9427-981FFB2BF60C}" srcOrd="3" destOrd="0" parTransId="{6CB65CDB-A416-46CE-82B0-611815F84737}" sibTransId="{50E9AC16-3465-444C-9C18-ACABEEB892A7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14FFEEFC-3B40-4D10-9832-7E536F21E221}" type="presOf" srcId="{8293AADE-3A74-434E-9427-981FFB2BF60C}" destId="{3FB8D94B-68AA-4F75-B4D1-D4ED0394CF3F}" srcOrd="0" destOrd="11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Canvas or SVG.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 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Advanced forecasting</a:t>
          </a:r>
          <a:endParaRPr lang="en-US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Mobile BI</a:t>
          </a:r>
          <a:endParaRPr lang="en-US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1E6F2D94-DAED-40A8-B571-5A23B46B5523}">
      <dgm:prSet phldrT="[Text]"/>
      <dgm:spPr/>
      <dgm:t>
        <a:bodyPr/>
        <a:lstStyle/>
        <a:p>
          <a:r>
            <a:rPr lang="en-US" b="1" smtClean="0"/>
            <a:t>Information Mgmt.</a:t>
          </a:r>
          <a:endParaRPr lang="en-US" dirty="0"/>
        </a:p>
      </dgm:t>
    </dgm:pt>
    <dgm:pt modelId="{02AA70F9-B40F-4E04-8B65-2B734140F790}" type="parTrans" cxnId="{D463FDDD-C408-4914-B8CF-3CBB6E7FF0DF}">
      <dgm:prSet/>
      <dgm:spPr/>
      <dgm:t>
        <a:bodyPr/>
        <a:lstStyle/>
        <a:p>
          <a:endParaRPr lang="en-US"/>
        </a:p>
      </dgm:t>
    </dgm:pt>
    <dgm:pt modelId="{08AA8FA5-61DB-416C-8D1D-37347933F5B3}" type="sibTrans" cxnId="{D463FDDD-C408-4914-B8CF-3CBB6E7FF0DF}">
      <dgm:prSet/>
      <dgm:spPr/>
      <dgm:t>
        <a:bodyPr/>
        <a:lstStyle/>
        <a:p>
          <a:endParaRPr lang="en-US"/>
        </a:p>
      </dgm:t>
    </dgm:pt>
    <dgm:pt modelId="{8ACC8EF1-CBC2-4205-A337-7FD2A781857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Big data Strategy and Solution</a:t>
          </a:r>
          <a:endParaRPr lang="en-US" dirty="0"/>
        </a:p>
      </dgm:t>
    </dgm:pt>
    <dgm:pt modelId="{4EDFAF42-870D-4F17-B400-F55E543BD838}" type="parTrans" cxnId="{A8BDBA85-EAFE-4ECC-9048-6A8A5C408C93}">
      <dgm:prSet/>
      <dgm:spPr/>
      <dgm:t>
        <a:bodyPr/>
        <a:lstStyle/>
        <a:p>
          <a:endParaRPr lang="en-US"/>
        </a:p>
      </dgm:t>
    </dgm:pt>
    <dgm:pt modelId="{6BDF9DA4-9456-482B-9661-A37E18BC5ED3}" type="sibTrans" cxnId="{A8BDBA85-EAFE-4ECC-9048-6A8A5C408C93}">
      <dgm:prSet/>
      <dgm:spPr/>
      <dgm:t>
        <a:bodyPr/>
        <a:lstStyle/>
        <a:p>
          <a:endParaRPr lang="en-US"/>
        </a:p>
      </dgm:t>
    </dgm:pt>
    <dgm:pt modelId="{9CB75D5B-8200-469E-8669-D8B484F92C7B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Data Governance</a:t>
          </a:r>
        </a:p>
      </dgm:t>
    </dgm:pt>
    <dgm:pt modelId="{4969FA9C-DBA4-4B48-B6EE-565B565561C7}" type="parTrans" cxnId="{76EEBE5E-15D4-4CE9-82D8-5AF1A44126A1}">
      <dgm:prSet/>
      <dgm:spPr/>
      <dgm:t>
        <a:bodyPr/>
        <a:lstStyle/>
        <a:p>
          <a:endParaRPr lang="en-US"/>
        </a:p>
      </dgm:t>
    </dgm:pt>
    <dgm:pt modelId="{DA55A796-DC2E-41AB-8FD4-8AE9723B32EF}" type="sibTrans" cxnId="{76EEBE5E-15D4-4CE9-82D8-5AF1A44126A1}">
      <dgm:prSet/>
      <dgm:spPr/>
      <dgm:t>
        <a:bodyPr/>
        <a:lstStyle/>
        <a:p>
          <a:endParaRPr lang="en-US"/>
        </a:p>
      </dgm:t>
    </dgm:pt>
    <dgm:pt modelId="{65973F69-AC7B-4716-846D-C6B9EA6B125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Master Data Management</a:t>
          </a:r>
        </a:p>
      </dgm:t>
    </dgm:pt>
    <dgm:pt modelId="{8DF17C30-9E79-4857-AECB-1859C75822BF}" type="parTrans" cxnId="{1FAE10D4-B454-412F-BB85-426FB785D956}">
      <dgm:prSet/>
      <dgm:spPr/>
      <dgm:t>
        <a:bodyPr/>
        <a:lstStyle/>
        <a:p>
          <a:endParaRPr lang="en-US"/>
        </a:p>
      </dgm:t>
    </dgm:pt>
    <dgm:pt modelId="{B29103DD-5FDD-4F81-A347-071C0A1006E6}" type="sibTrans" cxnId="{1FAE10D4-B454-412F-BB85-426FB785D956}">
      <dgm:prSet/>
      <dgm:spPr/>
      <dgm:t>
        <a:bodyPr/>
        <a:lstStyle/>
        <a:p>
          <a:endParaRPr lang="en-US"/>
        </a:p>
      </dgm:t>
    </dgm:pt>
    <dgm:pt modelId="{4CBC595A-AE52-455B-AE27-7A4B54BE2CE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Country Based Compliance and regulation (Begin with India)</a:t>
          </a:r>
          <a:endParaRPr lang="en-US" dirty="0"/>
        </a:p>
      </dgm:t>
    </dgm:pt>
    <dgm:pt modelId="{27BFE309-A2B5-43D1-B91A-B941B1F68F03}" type="parTrans" cxnId="{33096A27-FBA6-484D-837A-41A898CBBD11}">
      <dgm:prSet/>
      <dgm:spPr/>
      <dgm:t>
        <a:bodyPr/>
        <a:lstStyle/>
        <a:p>
          <a:endParaRPr lang="en-US"/>
        </a:p>
      </dgm:t>
    </dgm:pt>
    <dgm:pt modelId="{BB7F1DEA-B79F-46A1-9816-878949B6F712}" type="sibTrans" cxnId="{33096A27-FBA6-484D-837A-41A898CBBD11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0A1EC-C20E-4EBB-9D08-71C7EA2C0C25}" type="pres">
      <dgm:prSet presAssocID="{E738A470-07FC-48D2-B46C-A45604246A30}" presName="sp" presStyleCnt="0"/>
      <dgm:spPr/>
    </dgm:pt>
    <dgm:pt modelId="{B9B57404-5F73-4D6C-9F12-002ED364B31E}" type="pres">
      <dgm:prSet presAssocID="{1E6F2D94-DAED-40A8-B571-5A23B46B5523}" presName="linNode" presStyleCnt="0"/>
      <dgm:spPr/>
    </dgm:pt>
    <dgm:pt modelId="{A5844D98-ECC4-4C7E-A825-F174BAD3EB94}" type="pres">
      <dgm:prSet presAssocID="{1E6F2D94-DAED-40A8-B571-5A23B46B552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09015-46BC-420B-AA44-1B321DF8668E}" type="pres">
      <dgm:prSet presAssocID="{1E6F2D94-DAED-40A8-B571-5A23B46B552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D463FDDD-C408-4914-B8CF-3CBB6E7FF0DF}" srcId="{8A41F4E2-9965-40D1-AFAC-311091E25C7C}" destId="{1E6F2D94-DAED-40A8-B571-5A23B46B5523}" srcOrd="2" destOrd="0" parTransId="{02AA70F9-B40F-4E04-8B65-2B734140F790}" sibTransId="{08AA8FA5-61DB-416C-8D1D-37347933F5B3}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33096A27-FBA6-484D-837A-41A898CBBD11}" srcId="{1E6F2D94-DAED-40A8-B571-5A23B46B5523}" destId="{4CBC595A-AE52-455B-AE27-7A4B54BE2CE3}" srcOrd="3" destOrd="0" parTransId="{27BFE309-A2B5-43D1-B91A-B941B1F68F03}" sibTransId="{BB7F1DEA-B79F-46A1-9816-878949B6F712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76EEBE5E-15D4-4CE9-82D8-5AF1A44126A1}" srcId="{1E6F2D94-DAED-40A8-B571-5A23B46B5523}" destId="{9CB75D5B-8200-469E-8669-D8B484F92C7B}" srcOrd="1" destOrd="0" parTransId="{4969FA9C-DBA4-4B48-B6EE-565B565561C7}" sibTransId="{DA55A796-DC2E-41AB-8FD4-8AE9723B32EF}"/>
    <dgm:cxn modelId="{1FAE10D4-B454-412F-BB85-426FB785D956}" srcId="{1E6F2D94-DAED-40A8-B571-5A23B46B5523}" destId="{65973F69-AC7B-4716-846D-C6B9EA6B1252}" srcOrd="2" destOrd="0" parTransId="{8DF17C30-9E79-4857-AECB-1859C75822BF}" sibTransId="{B29103DD-5FDD-4F81-A347-071C0A1006E6}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A8BDBA85-EAFE-4ECC-9048-6A8A5C408C93}" srcId="{1E6F2D94-DAED-40A8-B571-5A23B46B5523}" destId="{8ACC8EF1-CBC2-4205-A337-7FD2A7818573}" srcOrd="0" destOrd="0" parTransId="{4EDFAF42-870D-4F17-B400-F55E543BD838}" sibTransId="{6BDF9DA4-9456-482B-9661-A37E18BC5ED3}"/>
    <dgm:cxn modelId="{5E22D1FA-DBA5-44EF-A40B-4C900AF7EF25}" type="presOf" srcId="{8ACC8EF1-CBC2-4205-A337-7FD2A7818573}" destId="{80509015-46BC-420B-AA44-1B321DF8668E}" srcOrd="0" destOrd="0" presId="urn:microsoft.com/office/officeart/2005/8/layout/vList5"/>
    <dgm:cxn modelId="{CA4B71F5-F774-44B7-BC82-B4FC73424DBD}" type="presOf" srcId="{1E6F2D94-DAED-40A8-B571-5A23B46B5523}" destId="{A5844D98-ECC4-4C7E-A825-F174BAD3EB94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5BC2AB4A-23E2-46BF-879A-E7A6654DF090}" type="presOf" srcId="{9CB75D5B-8200-469E-8669-D8B484F92C7B}" destId="{80509015-46BC-420B-AA44-1B321DF8668E}" srcOrd="0" destOrd="1" presId="urn:microsoft.com/office/officeart/2005/8/layout/vList5"/>
    <dgm:cxn modelId="{4900C16B-4AD2-4E99-9BB0-E38A23D12ADB}" type="presOf" srcId="{65973F69-AC7B-4716-846D-C6B9EA6B1252}" destId="{80509015-46BC-420B-AA44-1B321DF8668E}" srcOrd="0" destOrd="2" presId="urn:microsoft.com/office/officeart/2005/8/layout/vList5"/>
    <dgm:cxn modelId="{7FD55B01-7F92-423F-90F7-F9EB9BE48CC1}" type="presOf" srcId="{4CBC595A-AE52-455B-AE27-7A4B54BE2CE3}" destId="{80509015-46BC-420B-AA44-1B321DF8668E}" srcOrd="0" destOrd="3" presId="urn:microsoft.com/office/officeart/2005/8/layout/vList5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  <dgm:cxn modelId="{5CB820D0-CC3B-4650-B35B-CDE80EABA6ED}" type="presParOf" srcId="{3E269644-0F57-45F6-A976-EC62057401D4}" destId="{6430A1EC-C20E-4EBB-9D08-71C7EA2C0C25}" srcOrd="3" destOrd="0" presId="urn:microsoft.com/office/officeart/2005/8/layout/vList5"/>
    <dgm:cxn modelId="{59DDA342-5447-4762-BF2E-B4B891B00474}" type="presParOf" srcId="{3E269644-0F57-45F6-A976-EC62057401D4}" destId="{B9B57404-5F73-4D6C-9F12-002ED364B31E}" srcOrd="4" destOrd="0" presId="urn:microsoft.com/office/officeart/2005/8/layout/vList5"/>
    <dgm:cxn modelId="{0C3E3D28-6051-44D5-9DC1-2829940FB21B}" type="presParOf" srcId="{B9B57404-5F73-4D6C-9F12-002ED364B31E}" destId="{A5844D98-ECC4-4C7E-A825-F174BAD3EB94}" srcOrd="0" destOrd="0" presId="urn:microsoft.com/office/officeart/2005/8/layout/vList5"/>
    <dgm:cxn modelId="{4B404180-C569-4786-BDBE-D21B71332C73}" type="presParOf" srcId="{B9B57404-5F73-4D6C-9F12-002ED364B31E}" destId="{80509015-46BC-420B-AA44-1B321DF866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0" i="1" dirty="0" smtClean="0"/>
            <a:t>Metadata</a:t>
          </a:r>
          <a:r>
            <a:rPr lang="en-US" sz="1600" b="0" i="1" dirty="0" smtClean="0"/>
            <a:t> 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Rule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all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Reusable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Template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Security</a:t>
          </a:r>
          <a:endParaRPr lang="en-US" sz="14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Scalability and Performance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Ease of Use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  platform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to deployment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Massively Parallel Processing Shared Nothing Architecture: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Architecture provides automatic parallelization of data and queries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Linear scalability by adding nodes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Self healing fault tolerance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Can run on commodity hardware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Petabyte-Scale Loading: </a:t>
          </a:r>
          <a:r>
            <a:rPr lang="en-US" sz="1400" b="0" i="0" kern="1200" dirty="0" smtClean="0"/>
            <a:t>High-performance loading uses MPP Scatter/Gather Streaming technology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Pivotal Query Optimizer:</a:t>
          </a:r>
          <a:r>
            <a:rPr lang="en-US" sz="1400" b="0" i="0" kern="1200" dirty="0" smtClean="0"/>
            <a:t> Pivotal Query Optimizer (PQO) is the industry’s first cost-based query optimizer for big data workloads.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In-Database Compression:</a:t>
          </a:r>
          <a:r>
            <a:rPr lang="en-US" sz="1400" b="0" i="0" kern="1200" dirty="0" smtClean="0"/>
            <a:t> In-database compression up to 30x disk space reduction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Multi-level Partitioning:</a:t>
          </a:r>
          <a:r>
            <a:rPr lang="en-US" sz="1400" b="0" i="0" kern="1200" dirty="0" smtClean="0"/>
            <a:t> Flexible partitioning of tables is based on date, range, or value. 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Greenplum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 </a:t>
          </a:r>
          <a:r>
            <a:rPr lang="en-US" sz="1400" b="1" kern="1200" dirty="0" smtClean="0"/>
            <a:t>Multiple Engines </a:t>
          </a:r>
          <a:r>
            <a:rPr lang="en-US" sz="1400" b="0" kern="1200" dirty="0" smtClean="0"/>
            <a:t>for the same functionality e.g. BIRT and Jasper Reports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mining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Advanced data analysis allowing you to extract knowledge from large volumes of data, to improve your decision-making and business strategies.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Network analysis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SpagoBI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1" kern="1200" dirty="0" smtClean="0">
              <a:solidFill>
                <a:srgbClr val="FF0000"/>
              </a:solidFill>
            </a:rPr>
            <a:t>Visualization grammar</a:t>
          </a:r>
          <a:r>
            <a:rPr lang="en-US" sz="1400" b="0" i="0" kern="1200" dirty="0" smtClean="0"/>
            <a:t>, a declarative format for creating, saving, and sharing interactive designs. (Comparable to ggplot2 (R language) and Tableau's </a:t>
          </a:r>
          <a:r>
            <a:rPr lang="en-US" sz="1400" b="0" i="0" kern="1200" dirty="0" err="1" smtClean="0"/>
            <a:t>VizQL</a:t>
          </a:r>
          <a:r>
            <a:rPr lang="en-US" sz="1400" b="0" i="0" kern="1200" dirty="0" smtClean="0"/>
            <a:t>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D</a:t>
          </a:r>
          <a:r>
            <a:rPr lang="en-US" sz="1400" b="0" i="0" kern="1200" dirty="0" smtClean="0"/>
            <a:t>esign influenced by the </a:t>
          </a:r>
          <a:r>
            <a:rPr lang="en-US" sz="1400" b="1" i="0" kern="1200" dirty="0" smtClean="0">
              <a:solidFill>
                <a:srgbClr val="FF0000"/>
              </a:solidFill>
            </a:rPr>
            <a:t>Protovis</a:t>
          </a:r>
          <a:r>
            <a:rPr lang="en-US" sz="1400" b="0" i="0" kern="1200" dirty="0" smtClean="0"/>
            <a:t> and </a:t>
          </a:r>
          <a:r>
            <a:rPr lang="en-US" sz="1400" b="1" i="0" kern="1200" dirty="0" smtClean="0">
              <a:solidFill>
                <a:srgbClr val="FF0000"/>
              </a:solidFill>
            </a:rPr>
            <a:t>D3</a:t>
          </a:r>
          <a:r>
            <a:rPr lang="en-US" sz="1400" b="0" i="0" kern="1200" dirty="0" smtClean="0"/>
            <a:t> frameworks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 the visual appearance and interactive behavior in a JSON format, and generate views using HTML5 Canvas or SVG. (Specification)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 Describes the data sets, scale transforms and encoding algorithms, axes and legends, visual marks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read and interpreted by a runtime system to dynamically create visualizations,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cross-compiled to provide a reusable visualization component.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Vega Visualization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282868" y="-589625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Packaged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Mobile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Causal Analytics</a:t>
          </a:r>
        </a:p>
      </dsp:txBody>
      <dsp:txXfrm rot="-5400000">
        <a:off x="1536192" y="217468"/>
        <a:ext cx="2670591" cy="1116820"/>
      </dsp:txXfrm>
    </dsp:sp>
    <dsp:sp modelId="{BEFDFE34-E282-472B-9683-E36BC7A0710D}">
      <dsp:nvSpPr>
        <dsp:cNvPr id="0" name=""/>
        <dsp:cNvSpPr/>
      </dsp:nvSpPr>
      <dsp:spPr>
        <a:xfrm>
          <a:off x="0" y="2344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74991" y="77335"/>
        <a:ext cx="1386210" cy="1397086"/>
      </dsp:txXfrm>
    </dsp:sp>
    <dsp:sp modelId="{E856744F-FBBD-4FFF-ADF5-B66FD89DE0B9}">
      <dsp:nvSpPr>
        <dsp:cNvPr id="0" name=""/>
        <dsp:cNvSpPr/>
      </dsp:nvSpPr>
      <dsp:spPr>
        <a:xfrm rot="5400000">
          <a:off x="2282868" y="1034796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Advanced forecasting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Predictive modeling</a:t>
          </a:r>
          <a:endParaRPr lang="en-US" sz="1300" kern="1200" dirty="0"/>
        </a:p>
      </dsp:txBody>
      <dsp:txXfrm rot="-5400000">
        <a:off x="1536192" y="1841890"/>
        <a:ext cx="2670591" cy="1116820"/>
      </dsp:txXfrm>
    </dsp:sp>
    <dsp:sp modelId="{E1111BB8-D73A-4A91-83AF-87D90819B85D}">
      <dsp:nvSpPr>
        <dsp:cNvPr id="0" name=""/>
        <dsp:cNvSpPr/>
      </dsp:nvSpPr>
      <dsp:spPr>
        <a:xfrm>
          <a:off x="0" y="1626765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74991" y="1701756"/>
        <a:ext cx="1386210" cy="1397086"/>
      </dsp:txXfrm>
    </dsp:sp>
    <dsp:sp modelId="{80509015-46BC-420B-AA44-1B321DF8668E}">
      <dsp:nvSpPr>
        <dsp:cNvPr id="0" name=""/>
        <dsp:cNvSpPr/>
      </dsp:nvSpPr>
      <dsp:spPr>
        <a:xfrm rot="5400000">
          <a:off x="2282868" y="2659217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Big data Strategy and Solution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 Governance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FF0000"/>
              </a:solidFill>
            </a:rPr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Country Based Compliance and regulation (Begin with India)</a:t>
          </a:r>
          <a:endParaRPr lang="en-US" sz="1300" kern="1200" dirty="0"/>
        </a:p>
      </dsp:txBody>
      <dsp:txXfrm rot="-5400000">
        <a:off x="1536192" y="3466311"/>
        <a:ext cx="2670591" cy="1116820"/>
      </dsp:txXfrm>
    </dsp:sp>
    <dsp:sp modelId="{A5844D98-ECC4-4C7E-A825-F174BAD3EB94}">
      <dsp:nvSpPr>
        <dsp:cNvPr id="0" name=""/>
        <dsp:cNvSpPr/>
      </dsp:nvSpPr>
      <dsp:spPr>
        <a:xfrm>
          <a:off x="0" y="3251187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Information Mgmt.</a:t>
          </a:r>
          <a:endParaRPr lang="en-US" sz="1900" kern="1200" dirty="0"/>
        </a:p>
      </dsp:txBody>
      <dsp:txXfrm>
        <a:off x="74991" y="3326178"/>
        <a:ext cx="1386210" cy="1397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1" kern="1200" dirty="0" smtClean="0"/>
            <a:t>Metadata</a:t>
          </a:r>
          <a:r>
            <a:rPr lang="en-US" sz="1600" b="0" i="1" kern="1200" dirty="0" smtClean="0"/>
            <a:t> 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all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Rule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Reusable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Template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image" Target="../media/image19.png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image" Target="../media/image18.png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diagramDrawing" Target="../diagrams/drawing14.xml"/><Relationship Id="rId5" Type="http://schemas.openxmlformats.org/officeDocument/2006/relationships/image" Target="../media/image21.png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image" Target="../media/image20.png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openxmlformats.org/officeDocument/2006/relationships/image" Target="../media/image32.jp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31.jp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</a:t>
            </a:r>
            <a:r>
              <a:rPr lang="en-US" sz="2800" b="1" dirty="0" smtClean="0">
                <a:solidFill>
                  <a:schemeClr val="bg1"/>
                </a:solidFill>
              </a:rPr>
              <a:t>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" y="636104"/>
            <a:ext cx="8745724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0853684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PostGIS</a:t>
            </a:r>
            <a:r>
              <a:rPr lang="en-US" sz="1400" b="1" dirty="0"/>
              <a:t>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</a:t>
            </a:r>
            <a:r>
              <a:rPr lang="en-US" sz="2800" b="1" dirty="0" smtClean="0">
                <a:solidFill>
                  <a:schemeClr val="bg1"/>
                </a:solidFill>
              </a:rPr>
              <a:t>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</a:t>
            </a:r>
            <a:r>
              <a:rPr lang="en-US" sz="2800" b="1" dirty="0" err="1" smtClean="0">
                <a:solidFill>
                  <a:schemeClr val="bg1"/>
                </a:solidFill>
              </a:rPr>
              <a:t>MADlib</a:t>
            </a:r>
            <a:r>
              <a:rPr lang="en-US" sz="2800" b="1" dirty="0" smtClean="0">
                <a:solidFill>
                  <a:schemeClr val="bg1"/>
                </a:solidFill>
              </a:rPr>
              <a:t> and R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74857762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44262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chemeClr val="tx2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</a:t>
            </a:r>
            <a:r>
              <a:rPr lang="en-US" sz="3200" b="1" dirty="0" smtClean="0">
                <a:solidFill>
                  <a:schemeClr val="tx2"/>
                </a:solidFill>
              </a:rPr>
              <a:t>platform </a:t>
            </a:r>
            <a:r>
              <a:rPr lang="en-US" sz="3200" b="1" dirty="0" smtClean="0">
                <a:solidFill>
                  <a:schemeClr val="tx2"/>
                </a:solidFill>
              </a:rPr>
              <a:t>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64445676"/>
              </p:ext>
            </p:extLst>
          </p:nvPr>
        </p:nvGraphicFramePr>
        <p:xfrm>
          <a:off x="162339" y="3810000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0640347"/>
              </p:ext>
            </p:extLst>
          </p:nvPr>
        </p:nvGraphicFramePr>
        <p:xfrm>
          <a:off x="162339" y="1340127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823831"/>
            <a:ext cx="29718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Subscription based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en-US" dirty="0" smtClean="0">
                <a:solidFill>
                  <a:schemeClr val="tx1"/>
                </a:solidFill>
              </a:rPr>
              <a:t>cost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Highly Scalable and stable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3089149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3227798"/>
              </p:ext>
            </p:extLst>
          </p:nvPr>
        </p:nvGraphicFramePr>
        <p:xfrm>
          <a:off x="152400" y="1066800"/>
          <a:ext cx="426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34219931"/>
              </p:ext>
            </p:extLst>
          </p:nvPr>
        </p:nvGraphicFramePr>
        <p:xfrm>
          <a:off x="838200" y="243622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702786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07" y="174512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106581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914400" y="5223569"/>
            <a:ext cx="7696200" cy="14575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Platform evolves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4831731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5748217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631123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3077487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</a:t>
            </a:r>
            <a:r>
              <a:rPr lang="en-US" sz="2800" b="1" dirty="0" smtClean="0">
                <a:solidFill>
                  <a:schemeClr val="bg1"/>
                </a:solidFill>
              </a:rPr>
              <a:t>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42907445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1443571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46379354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06404121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Proposed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4804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6225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693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PowerPoint Presentation</vt:lpstr>
      <vt:lpstr>Service Offerings</vt:lpstr>
      <vt:lpstr>Data Roadmap</vt:lpstr>
      <vt:lpstr>Technology Selection</vt:lpstr>
      <vt:lpstr>Platform Design Approach</vt:lpstr>
      <vt:lpstr>Platform Design Approach Contd..</vt:lpstr>
      <vt:lpstr>Proposed Architecture</vt:lpstr>
      <vt:lpstr>Proposed Architecture Contd..</vt:lpstr>
      <vt:lpstr>Proposed Architecture Contd..</vt:lpstr>
      <vt:lpstr>Why Horton Works Dataflow for ETL?</vt:lpstr>
      <vt:lpstr>Why Greenplum for Database?</vt:lpstr>
      <vt:lpstr>Why SpagoBI for Business Intelligence?</vt:lpstr>
      <vt:lpstr>Why MADlib and R for Analytics?</vt:lpstr>
      <vt:lpstr>Why Vega for Visualization?</vt:lpstr>
      <vt:lpstr>Pricing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99</cp:revision>
  <dcterms:created xsi:type="dcterms:W3CDTF">2006-08-16T00:00:00Z</dcterms:created>
  <dcterms:modified xsi:type="dcterms:W3CDTF">2016-12-23T13:47:29Z</dcterms:modified>
</cp:coreProperties>
</file>