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1B7243-B4D0-40E2-831A-1A5168D1B50D}" type="datetimeFigureOut">
              <a:rPr lang="ru-RU" smtClean="0"/>
              <a:t>03.05.2022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5E7AF4-3B48-468F-A007-31D9957FCED6}" type="slidenum">
              <a:rPr lang="ru-RU" smtClean="0"/>
              <a:t>‹#›</a:t>
            </a:fld>
            <a:endParaRPr lang="ru-RU"/>
          </a:p>
        </p:txBody>
      </p:sp>
    </p:spTree>
    <p:extLst>
      <p:ext uri="{BB962C8B-B14F-4D97-AF65-F5344CB8AC3E}">
        <p14:creationId xmlns:p14="http://schemas.microsoft.com/office/powerpoint/2010/main" val="7663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1B7243-B4D0-40E2-831A-1A5168D1B50D}" type="datetimeFigureOut">
              <a:rPr lang="ru-RU" smtClean="0"/>
              <a:t>03.05.2022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5E7AF4-3B48-468F-A007-31D9957FCED6}" type="slidenum">
              <a:rPr lang="ru-RU" smtClean="0"/>
              <a:t>‹#›</a:t>
            </a:fld>
            <a:endParaRPr lang="ru-RU"/>
          </a:p>
        </p:txBody>
      </p:sp>
    </p:spTree>
    <p:extLst>
      <p:ext uri="{BB962C8B-B14F-4D97-AF65-F5344CB8AC3E}">
        <p14:creationId xmlns:p14="http://schemas.microsoft.com/office/powerpoint/2010/main" val="16657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1B7243-B4D0-40E2-831A-1A5168D1B50D}" type="datetimeFigureOut">
              <a:rPr lang="ru-RU" smtClean="0"/>
              <a:t>03.05.2022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5E7AF4-3B48-468F-A007-31D9957FCED6}" type="slidenum">
              <a:rPr lang="ru-RU" smtClean="0"/>
              <a:t>‹#›</a:t>
            </a:fld>
            <a:endParaRPr lang="ru-RU"/>
          </a:p>
        </p:txBody>
      </p:sp>
    </p:spTree>
    <p:extLst>
      <p:ext uri="{BB962C8B-B14F-4D97-AF65-F5344CB8AC3E}">
        <p14:creationId xmlns:p14="http://schemas.microsoft.com/office/powerpoint/2010/main" val="3984620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51B7243-B4D0-40E2-831A-1A5168D1B50D}" type="datetimeFigureOut">
              <a:rPr lang="ru-RU" smtClean="0"/>
              <a:t>03.05.2022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5E7AF4-3B48-468F-A007-31D9957FCED6}" type="slidenum">
              <a:rPr lang="ru-RU" smtClean="0"/>
              <a:t>‹#›</a:t>
            </a:fld>
            <a:endParaRPr lang="ru-RU"/>
          </a:p>
        </p:txBody>
      </p:sp>
    </p:spTree>
    <p:extLst>
      <p:ext uri="{BB962C8B-B14F-4D97-AF65-F5344CB8AC3E}">
        <p14:creationId xmlns:p14="http://schemas.microsoft.com/office/powerpoint/2010/main" val="2380308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51B7243-B4D0-40E2-831A-1A5168D1B50D}" type="datetimeFigureOut">
              <a:rPr lang="ru-RU" smtClean="0"/>
              <a:t>03.05.2022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5E7AF4-3B48-468F-A007-31D9957FCED6}" type="slidenum">
              <a:rPr lang="ru-RU" smtClean="0"/>
              <a:t>‹#›</a:t>
            </a:fld>
            <a:endParaRPr lang="ru-RU"/>
          </a:p>
        </p:txBody>
      </p:sp>
    </p:spTree>
    <p:extLst>
      <p:ext uri="{BB962C8B-B14F-4D97-AF65-F5344CB8AC3E}">
        <p14:creationId xmlns:p14="http://schemas.microsoft.com/office/powerpoint/2010/main" val="667375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1B7243-B4D0-40E2-831A-1A5168D1B50D}" type="datetimeFigureOut">
              <a:rPr lang="ru-RU" smtClean="0"/>
              <a:t>03.05.2022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5E7AF4-3B48-468F-A007-31D9957FCED6}" type="slidenum">
              <a:rPr lang="ru-RU" smtClean="0"/>
              <a:t>‹#›</a:t>
            </a:fld>
            <a:endParaRPr lang="ru-RU"/>
          </a:p>
        </p:txBody>
      </p:sp>
    </p:spTree>
    <p:extLst>
      <p:ext uri="{BB962C8B-B14F-4D97-AF65-F5344CB8AC3E}">
        <p14:creationId xmlns:p14="http://schemas.microsoft.com/office/powerpoint/2010/main" val="802096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1B7243-B4D0-40E2-831A-1A5168D1B50D}" type="datetimeFigureOut">
              <a:rPr lang="ru-RU" smtClean="0"/>
              <a:t>03.05.2022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5E7AF4-3B48-468F-A007-31D9957FCED6}" type="slidenum">
              <a:rPr lang="ru-RU" smtClean="0"/>
              <a:t>‹#›</a:t>
            </a:fld>
            <a:endParaRPr lang="ru-RU"/>
          </a:p>
        </p:txBody>
      </p:sp>
    </p:spTree>
    <p:extLst>
      <p:ext uri="{BB962C8B-B14F-4D97-AF65-F5344CB8AC3E}">
        <p14:creationId xmlns:p14="http://schemas.microsoft.com/office/powerpoint/2010/main" val="2169192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1B7243-B4D0-40E2-831A-1A5168D1B50D}" type="datetimeFigureOut">
              <a:rPr lang="ru-RU" smtClean="0"/>
              <a:t>03.05.2022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5E7AF4-3B48-468F-A007-31D9957FCED6}" type="slidenum">
              <a:rPr lang="ru-RU" smtClean="0"/>
              <a:t>‹#›</a:t>
            </a:fld>
            <a:endParaRPr lang="ru-RU"/>
          </a:p>
        </p:txBody>
      </p:sp>
    </p:spTree>
    <p:extLst>
      <p:ext uri="{BB962C8B-B14F-4D97-AF65-F5344CB8AC3E}">
        <p14:creationId xmlns:p14="http://schemas.microsoft.com/office/powerpoint/2010/main" val="3243368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1B7243-B4D0-40E2-831A-1A5168D1B50D}" type="datetimeFigureOut">
              <a:rPr lang="ru-RU" smtClean="0"/>
              <a:t>03.05.2022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5E7AF4-3B48-468F-A007-31D9957FCED6}" type="slidenum">
              <a:rPr lang="ru-RU" smtClean="0"/>
              <a:t>‹#›</a:t>
            </a:fld>
            <a:endParaRPr lang="ru-RU"/>
          </a:p>
        </p:txBody>
      </p:sp>
    </p:spTree>
    <p:extLst>
      <p:ext uri="{BB962C8B-B14F-4D97-AF65-F5344CB8AC3E}">
        <p14:creationId xmlns:p14="http://schemas.microsoft.com/office/powerpoint/2010/main" val="24934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1B7243-B4D0-40E2-831A-1A5168D1B50D}" type="datetimeFigureOut">
              <a:rPr lang="ru-RU" smtClean="0"/>
              <a:t>03.05.2022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5E7AF4-3B48-468F-A007-31D9957FCED6}" type="slidenum">
              <a:rPr lang="ru-RU" smtClean="0"/>
              <a:t>‹#›</a:t>
            </a:fld>
            <a:endParaRPr lang="ru-RU"/>
          </a:p>
        </p:txBody>
      </p:sp>
    </p:spTree>
    <p:extLst>
      <p:ext uri="{BB962C8B-B14F-4D97-AF65-F5344CB8AC3E}">
        <p14:creationId xmlns:p14="http://schemas.microsoft.com/office/powerpoint/2010/main" val="33672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1B7243-B4D0-40E2-831A-1A5168D1B50D}" type="datetimeFigureOut">
              <a:rPr lang="ru-RU" smtClean="0"/>
              <a:t>03.05.2022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5E7AF4-3B48-468F-A007-31D9957FCED6}" type="slidenum">
              <a:rPr lang="ru-RU" smtClean="0"/>
              <a:t>‹#›</a:t>
            </a:fld>
            <a:endParaRPr lang="ru-RU"/>
          </a:p>
        </p:txBody>
      </p:sp>
    </p:spTree>
    <p:extLst>
      <p:ext uri="{BB962C8B-B14F-4D97-AF65-F5344CB8AC3E}">
        <p14:creationId xmlns:p14="http://schemas.microsoft.com/office/powerpoint/2010/main" val="335914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1B7243-B4D0-40E2-831A-1A5168D1B50D}" type="datetimeFigureOut">
              <a:rPr lang="ru-RU" smtClean="0"/>
              <a:t>03.05.2022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5E7AF4-3B48-468F-A007-31D9957FCED6}" type="slidenum">
              <a:rPr lang="ru-RU" smtClean="0"/>
              <a:t>‹#›</a:t>
            </a:fld>
            <a:endParaRPr lang="ru-RU"/>
          </a:p>
        </p:txBody>
      </p:sp>
    </p:spTree>
    <p:extLst>
      <p:ext uri="{BB962C8B-B14F-4D97-AF65-F5344CB8AC3E}">
        <p14:creationId xmlns:p14="http://schemas.microsoft.com/office/powerpoint/2010/main" val="350118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1B7243-B4D0-40E2-831A-1A5168D1B50D}" type="datetimeFigureOut">
              <a:rPr lang="ru-RU" smtClean="0"/>
              <a:t>03.05.2022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35E7AF4-3B48-468F-A007-31D9957FCED6}" type="slidenum">
              <a:rPr lang="ru-RU" smtClean="0"/>
              <a:t>‹#›</a:t>
            </a:fld>
            <a:endParaRPr lang="ru-RU"/>
          </a:p>
        </p:txBody>
      </p:sp>
    </p:spTree>
    <p:extLst>
      <p:ext uri="{BB962C8B-B14F-4D97-AF65-F5344CB8AC3E}">
        <p14:creationId xmlns:p14="http://schemas.microsoft.com/office/powerpoint/2010/main" val="190732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1B7243-B4D0-40E2-831A-1A5168D1B50D}" type="datetimeFigureOut">
              <a:rPr lang="ru-RU" smtClean="0"/>
              <a:t>03.05.2022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35E7AF4-3B48-468F-A007-31D9957FCED6}" type="slidenum">
              <a:rPr lang="ru-RU" smtClean="0"/>
              <a:t>‹#›</a:t>
            </a:fld>
            <a:endParaRPr lang="ru-RU"/>
          </a:p>
        </p:txBody>
      </p:sp>
    </p:spTree>
    <p:extLst>
      <p:ext uri="{BB962C8B-B14F-4D97-AF65-F5344CB8AC3E}">
        <p14:creationId xmlns:p14="http://schemas.microsoft.com/office/powerpoint/2010/main" val="1746318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B7243-B4D0-40E2-831A-1A5168D1B50D}" type="datetimeFigureOut">
              <a:rPr lang="ru-RU" smtClean="0"/>
              <a:t>03.05.2022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35E7AF4-3B48-468F-A007-31D9957FCED6}" type="slidenum">
              <a:rPr lang="ru-RU" smtClean="0"/>
              <a:t>‹#›</a:t>
            </a:fld>
            <a:endParaRPr lang="ru-RU"/>
          </a:p>
        </p:txBody>
      </p:sp>
    </p:spTree>
    <p:extLst>
      <p:ext uri="{BB962C8B-B14F-4D97-AF65-F5344CB8AC3E}">
        <p14:creationId xmlns:p14="http://schemas.microsoft.com/office/powerpoint/2010/main" val="386651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1B7243-B4D0-40E2-831A-1A5168D1B50D}" type="datetimeFigureOut">
              <a:rPr lang="ru-RU" smtClean="0"/>
              <a:t>03.05.2022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5E7AF4-3B48-468F-A007-31D9957FCED6}" type="slidenum">
              <a:rPr lang="ru-RU" smtClean="0"/>
              <a:t>‹#›</a:t>
            </a:fld>
            <a:endParaRPr lang="ru-RU"/>
          </a:p>
        </p:txBody>
      </p:sp>
    </p:spTree>
    <p:extLst>
      <p:ext uri="{BB962C8B-B14F-4D97-AF65-F5344CB8AC3E}">
        <p14:creationId xmlns:p14="http://schemas.microsoft.com/office/powerpoint/2010/main" val="387398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51B7243-B4D0-40E2-831A-1A5168D1B50D}" type="datetimeFigureOut">
              <a:rPr lang="ru-RU" smtClean="0"/>
              <a:t>03.05.2022</a:t>
            </a:fld>
            <a:endParaRPr lang="ru-RU"/>
          </a:p>
        </p:txBody>
      </p:sp>
      <p:sp>
        <p:nvSpPr>
          <p:cNvPr id="6" name="Footer Placeholder 5"/>
          <p:cNvSpPr>
            <a:spLocks noGrp="1"/>
          </p:cNvSpPr>
          <p:nvPr>
            <p:ph type="ftr" sz="quarter" idx="11"/>
          </p:nvPr>
        </p:nvSpPr>
        <p:spPr>
          <a:xfrm>
            <a:off x="1141412" y="5883275"/>
            <a:ext cx="5105400" cy="365125"/>
          </a:xfrm>
        </p:spPr>
        <p:txBody>
          <a:bodyPr/>
          <a:lstStyle/>
          <a:p>
            <a:endParaRPr lang="ru-RU"/>
          </a:p>
        </p:txBody>
      </p:sp>
      <p:sp>
        <p:nvSpPr>
          <p:cNvPr id="7" name="Slide Number Placeholder 6"/>
          <p:cNvSpPr>
            <a:spLocks noGrp="1"/>
          </p:cNvSpPr>
          <p:nvPr>
            <p:ph type="sldNum" sz="quarter" idx="12"/>
          </p:nvPr>
        </p:nvSpPr>
        <p:spPr>
          <a:xfrm>
            <a:off x="10742612" y="5883275"/>
            <a:ext cx="322567" cy="365125"/>
          </a:xfrm>
        </p:spPr>
        <p:txBody>
          <a:bodyPr/>
          <a:lstStyle/>
          <a:p>
            <a:fld id="{535E7AF4-3B48-468F-A007-31D9957FCED6}" type="slidenum">
              <a:rPr lang="ru-RU" smtClean="0"/>
              <a:t>‹#›</a:t>
            </a:fld>
            <a:endParaRPr lang="ru-RU"/>
          </a:p>
        </p:txBody>
      </p:sp>
    </p:spTree>
    <p:extLst>
      <p:ext uri="{BB962C8B-B14F-4D97-AF65-F5344CB8AC3E}">
        <p14:creationId xmlns:p14="http://schemas.microsoft.com/office/powerpoint/2010/main" val="277364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51B7243-B4D0-40E2-831A-1A5168D1B50D}" type="datetimeFigureOut">
              <a:rPr lang="ru-RU" smtClean="0"/>
              <a:t>03.05.2022</a:t>
            </a:fld>
            <a:endParaRPr lang="ru-RU"/>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ru-RU"/>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35E7AF4-3B48-468F-A007-31D9957FCED6}" type="slidenum">
              <a:rPr lang="ru-RU" smtClean="0"/>
              <a:t>‹#›</a:t>
            </a:fld>
            <a:endParaRPr lang="ru-RU"/>
          </a:p>
        </p:txBody>
      </p:sp>
    </p:spTree>
    <p:extLst>
      <p:ext uri="{BB962C8B-B14F-4D97-AF65-F5344CB8AC3E}">
        <p14:creationId xmlns:p14="http://schemas.microsoft.com/office/powerpoint/2010/main" val="2471122871"/>
      </p:ext>
    </p:extLst>
  </p:cSld>
  <p:clrMap bg1="dk1" tx1="lt1" bg2="dk2" tx2="lt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42552" y="4953606"/>
            <a:ext cx="6015525" cy="744745"/>
          </a:xfrm>
        </p:spPr>
        <p:txBody>
          <a:bodyPr>
            <a:normAutofit/>
          </a:bodyPr>
          <a:lstStyle/>
          <a:p>
            <a:r>
              <a:rPr lang="en-AU" sz="3600" b="1" dirty="0"/>
              <a:t>Phishing </a:t>
            </a:r>
            <a:r>
              <a:rPr lang="en-AU" sz="3600" b="1" dirty="0" smtClean="0"/>
              <a:t>email attacks</a:t>
            </a:r>
            <a:endParaRPr lang="ru-RU" sz="3600" dirty="0"/>
          </a:p>
        </p:txBody>
      </p:sp>
      <p:pic>
        <p:nvPicPr>
          <p:cNvPr id="6" name="Content Placeholder 5"/>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15781" b="15781"/>
          <a:stretch>
            <a:fillRect/>
          </a:stretch>
        </p:blipFill>
        <p:spPr>
          <a:xfrm>
            <a:off x="242552" y="263769"/>
            <a:ext cx="11688610" cy="4497255"/>
          </a:xfrm>
        </p:spPr>
      </p:pic>
      <p:sp>
        <p:nvSpPr>
          <p:cNvPr id="13" name="Text Placeholder 12"/>
          <p:cNvSpPr>
            <a:spLocks noGrp="1"/>
          </p:cNvSpPr>
          <p:nvPr>
            <p:ph type="body" sz="half" idx="2"/>
          </p:nvPr>
        </p:nvSpPr>
        <p:spPr>
          <a:xfrm>
            <a:off x="9895864" y="5698351"/>
            <a:ext cx="2035298" cy="670375"/>
          </a:xfrm>
        </p:spPr>
        <p:txBody>
          <a:bodyPr>
            <a:normAutofit/>
          </a:bodyPr>
          <a:lstStyle/>
          <a:p>
            <a:pPr algn="r"/>
            <a:r>
              <a:rPr lang="en-AU" sz="1800" dirty="0" smtClean="0"/>
              <a:t>ARTUR NAGAEV ID 70230</a:t>
            </a:r>
            <a:endParaRPr lang="ru-RU" sz="1800" dirty="0"/>
          </a:p>
        </p:txBody>
      </p:sp>
    </p:spTree>
    <p:extLst>
      <p:ext uri="{BB962C8B-B14F-4D97-AF65-F5344CB8AC3E}">
        <p14:creationId xmlns:p14="http://schemas.microsoft.com/office/powerpoint/2010/main" val="2751163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578" y="1213337"/>
            <a:ext cx="5320935" cy="553915"/>
          </a:xfrm>
        </p:spPr>
        <p:txBody>
          <a:bodyPr>
            <a:normAutofit/>
          </a:bodyPr>
          <a:lstStyle/>
          <a:p>
            <a:r>
              <a:rPr lang="en-AU" sz="2800" b="1" dirty="0"/>
              <a:t>Trust your gut </a:t>
            </a:r>
            <a:r>
              <a:rPr lang="en-AU" sz="2800" b="1" dirty="0" smtClean="0"/>
              <a:t>instincts</a:t>
            </a:r>
            <a:endParaRPr lang="ru-RU"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8982" y="2083633"/>
            <a:ext cx="6836492" cy="3499483"/>
          </a:xfrm>
          <a:effectLst>
            <a:softEdge rad="63500"/>
          </a:effectLst>
        </p:spPr>
      </p:pic>
      <p:sp>
        <p:nvSpPr>
          <p:cNvPr id="4" name="Text Placeholder 3"/>
          <p:cNvSpPr>
            <a:spLocks noGrp="1"/>
          </p:cNvSpPr>
          <p:nvPr>
            <p:ph type="body" sz="half" idx="2"/>
          </p:nvPr>
        </p:nvSpPr>
        <p:spPr>
          <a:xfrm>
            <a:off x="483578" y="2083633"/>
            <a:ext cx="4224540" cy="3244505"/>
          </a:xfrm>
        </p:spPr>
        <p:txBody>
          <a:bodyPr>
            <a:noAutofit/>
          </a:bodyPr>
          <a:lstStyle/>
          <a:p>
            <a:r>
              <a:rPr lang="en-AU" sz="1800" dirty="0"/>
              <a:t>If an email looks or feels off to you (even if you have very little reason to think so), trust your instincts. You’ve likely seen a garbage phishing email at some point, littered with typos and grammatical errors, unprofessional imagery, and just not a clean, crisp experience like you’d normally expect.</a:t>
            </a:r>
          </a:p>
          <a:p>
            <a:r>
              <a:rPr lang="en-AU" sz="1800" dirty="0"/>
              <a:t>When an email or other interaction feels off to you, save yourself a potential headache and trust your gut</a:t>
            </a:r>
            <a:r>
              <a:rPr lang="en-AU" sz="1800" dirty="0" smtClean="0"/>
              <a:t>.</a:t>
            </a:r>
            <a:endParaRPr lang="en-AU" sz="1800" dirty="0"/>
          </a:p>
        </p:txBody>
      </p:sp>
    </p:spTree>
    <p:extLst>
      <p:ext uri="{BB962C8B-B14F-4D97-AF65-F5344CB8AC3E}">
        <p14:creationId xmlns:p14="http://schemas.microsoft.com/office/powerpoint/2010/main" val="179009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338" y="2215662"/>
            <a:ext cx="5697415" cy="562707"/>
          </a:xfrm>
        </p:spPr>
        <p:txBody>
          <a:bodyPr>
            <a:noAutofit/>
          </a:bodyPr>
          <a:lstStyle/>
          <a:p>
            <a:r>
              <a:rPr lang="en-AU" sz="2800" b="1" dirty="0" smtClean="0"/>
              <a:t>5 Common types of phishing</a:t>
            </a:r>
            <a:endParaRPr lang="ru-RU" sz="2800" b="1"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67754" y="146773"/>
            <a:ext cx="5816827" cy="6514847"/>
          </a:xfrm>
          <a:effectLst>
            <a:softEdge rad="63500"/>
          </a:effectLst>
        </p:spPr>
      </p:pic>
      <p:sp>
        <p:nvSpPr>
          <p:cNvPr id="5" name="Text Placeholder 4"/>
          <p:cNvSpPr>
            <a:spLocks noGrp="1"/>
          </p:cNvSpPr>
          <p:nvPr>
            <p:ph type="body" sz="half" idx="2"/>
          </p:nvPr>
        </p:nvSpPr>
        <p:spPr>
          <a:xfrm>
            <a:off x="1141411" y="3042136"/>
            <a:ext cx="3747112" cy="2453056"/>
          </a:xfrm>
        </p:spPr>
        <p:txBody>
          <a:bodyPr>
            <a:noAutofit/>
          </a:bodyPr>
          <a:lstStyle/>
          <a:p>
            <a:pPr marL="285750" indent="-285750">
              <a:buFont typeface="Arial" panose="020B0604020202020204" pitchFamily="34" charset="0"/>
              <a:buChar char="•"/>
            </a:pPr>
            <a:r>
              <a:rPr lang="en-AU" sz="2000" dirty="0" smtClean="0"/>
              <a:t>Email phishing</a:t>
            </a:r>
          </a:p>
          <a:p>
            <a:pPr marL="285750" indent="-285750">
              <a:buFont typeface="Arial" panose="020B0604020202020204" pitchFamily="34" charset="0"/>
              <a:buChar char="•"/>
            </a:pPr>
            <a:r>
              <a:rPr lang="en-AU" sz="2000" dirty="0" smtClean="0"/>
              <a:t>Spear phishing</a:t>
            </a:r>
          </a:p>
          <a:p>
            <a:pPr marL="285750" indent="-285750">
              <a:buFont typeface="Arial" panose="020B0604020202020204" pitchFamily="34" charset="0"/>
              <a:buChar char="•"/>
            </a:pPr>
            <a:r>
              <a:rPr lang="en-AU" sz="2000" dirty="0" smtClean="0"/>
              <a:t>Clone phishing</a:t>
            </a:r>
          </a:p>
          <a:p>
            <a:pPr marL="285750" indent="-285750">
              <a:buFont typeface="Arial" panose="020B0604020202020204" pitchFamily="34" charset="0"/>
              <a:buChar char="•"/>
            </a:pPr>
            <a:r>
              <a:rPr lang="en-AU" sz="2000" dirty="0" smtClean="0"/>
              <a:t>Whaling</a:t>
            </a:r>
          </a:p>
          <a:p>
            <a:pPr marL="285750" indent="-285750">
              <a:buFont typeface="Arial" panose="020B0604020202020204" pitchFamily="34" charset="0"/>
              <a:buChar char="•"/>
            </a:pPr>
            <a:r>
              <a:rPr lang="en-AU" sz="2000" dirty="0" smtClean="0"/>
              <a:t>Pop-up phishing</a:t>
            </a:r>
            <a:endParaRPr lang="ru-RU" sz="2000" dirty="0"/>
          </a:p>
        </p:txBody>
      </p:sp>
    </p:spTree>
    <p:extLst>
      <p:ext uri="{BB962C8B-B14F-4D97-AF65-F5344CB8AC3E}">
        <p14:creationId xmlns:p14="http://schemas.microsoft.com/office/powerpoint/2010/main" val="1365970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576" y="609600"/>
            <a:ext cx="11350869" cy="885092"/>
          </a:xfrm>
        </p:spPr>
        <p:txBody>
          <a:bodyPr/>
          <a:lstStyle/>
          <a:p>
            <a:pPr algn="ctr"/>
            <a:r>
              <a:rPr lang="en-AU" b="1" dirty="0"/>
              <a:t>What is a Phishing Attack And </a:t>
            </a:r>
            <a:r>
              <a:rPr lang="en-AU" b="1" dirty="0" smtClean="0"/>
              <a:t>How does it work?</a:t>
            </a:r>
            <a:endParaRPr lang="ru-R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140" y="1695265"/>
            <a:ext cx="8985739" cy="4946477"/>
          </a:xfrm>
          <a:effectLst>
            <a:softEdge rad="63500"/>
          </a:effectLst>
        </p:spPr>
      </p:pic>
    </p:spTree>
    <p:extLst>
      <p:ext uri="{BB962C8B-B14F-4D97-AF65-F5344CB8AC3E}">
        <p14:creationId xmlns:p14="http://schemas.microsoft.com/office/powerpoint/2010/main" val="207756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1413" y="609600"/>
            <a:ext cx="9905998" cy="849923"/>
          </a:xfrm>
        </p:spPr>
        <p:txBody>
          <a:bodyPr/>
          <a:lstStyle/>
          <a:p>
            <a:pPr algn="ctr"/>
            <a:r>
              <a:rPr lang="en-AU" b="1" dirty="0" smtClean="0"/>
              <a:t>How to Identify a Spear Phishing attack</a:t>
            </a:r>
            <a:endParaRPr lang="ru-RU" b="1"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23473" y="1563277"/>
            <a:ext cx="9741877" cy="5065776"/>
          </a:xfrm>
          <a:effectLst>
            <a:softEdge rad="63500"/>
          </a:effectLst>
        </p:spPr>
      </p:pic>
    </p:spTree>
    <p:extLst>
      <p:ext uri="{BB962C8B-B14F-4D97-AF65-F5344CB8AC3E}">
        <p14:creationId xmlns:p14="http://schemas.microsoft.com/office/powerpoint/2010/main" val="2675464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1413" y="609600"/>
            <a:ext cx="9905998" cy="867508"/>
          </a:xfrm>
        </p:spPr>
        <p:txBody>
          <a:bodyPr/>
          <a:lstStyle/>
          <a:p>
            <a:pPr algn="ctr"/>
            <a:r>
              <a:rPr lang="en-AU" b="1" dirty="0"/>
              <a:t>How to Prevent </a:t>
            </a:r>
            <a:r>
              <a:rPr lang="en-AU" b="1" dirty="0" smtClean="0"/>
              <a:t>Phishing</a:t>
            </a:r>
            <a:endParaRPr lang="ru-RU"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581" y="1477108"/>
            <a:ext cx="9073661" cy="5181912"/>
          </a:xfrm>
          <a:effectLst>
            <a:softEdge rad="63500"/>
          </a:effectLst>
        </p:spPr>
      </p:pic>
    </p:spTree>
    <p:extLst>
      <p:ext uri="{BB962C8B-B14F-4D97-AF65-F5344CB8AC3E}">
        <p14:creationId xmlns:p14="http://schemas.microsoft.com/office/powerpoint/2010/main" val="36345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410" y="1222132"/>
            <a:ext cx="8264770" cy="756137"/>
          </a:xfrm>
        </p:spPr>
        <p:txBody>
          <a:bodyPr>
            <a:normAutofit fontScale="90000"/>
          </a:bodyPr>
          <a:lstStyle/>
          <a:p>
            <a:r>
              <a:rPr lang="en-AU" sz="3100" b="1" dirty="0"/>
              <a:t>Investigate every link’s final destination</a:t>
            </a:r>
            <a:r>
              <a:rPr lang="en-AU" b="1" dirty="0"/>
              <a:t/>
            </a:r>
            <a:br>
              <a:rPr lang="en-AU" b="1" dirty="0"/>
            </a:br>
            <a:endParaRPr lang="ru-RU"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8982" y="1978269"/>
            <a:ext cx="6840415" cy="3591218"/>
          </a:xfrm>
          <a:effectLst>
            <a:softEdge rad="63500"/>
          </a:effectLst>
        </p:spPr>
      </p:pic>
      <p:sp>
        <p:nvSpPr>
          <p:cNvPr id="4" name="Text Placeholder 3"/>
          <p:cNvSpPr>
            <a:spLocks noGrp="1"/>
          </p:cNvSpPr>
          <p:nvPr>
            <p:ph type="body" sz="half" idx="2"/>
          </p:nvPr>
        </p:nvSpPr>
        <p:spPr>
          <a:xfrm>
            <a:off x="470410" y="1978269"/>
            <a:ext cx="4294878" cy="4448908"/>
          </a:xfrm>
        </p:spPr>
        <p:txBody>
          <a:bodyPr>
            <a:noAutofit/>
          </a:bodyPr>
          <a:lstStyle/>
          <a:p>
            <a:r>
              <a:rPr lang="en-AU" sz="1800" dirty="0"/>
              <a:t>We’re all email marketers here. Links, UTMs and redirects are sprinkled throughout every email we send. Same with emails that we receive. Just because a link is typed out and looks like a normal hyperlink doesn’t mean the destination is authentic.</a:t>
            </a:r>
          </a:p>
          <a:p>
            <a:r>
              <a:rPr lang="en-AU" sz="1800" dirty="0"/>
              <a:t>To find out if a link is real, hover over it with your mouse and look at the link’s destination in the lower left corner of your browser. This is the real destination, regardless of what the text says.</a:t>
            </a:r>
          </a:p>
          <a:p>
            <a:r>
              <a:rPr lang="en-AU" sz="1800" dirty="0"/>
              <a:t>Alternatively, you can type the URL manually into a new search bar.</a:t>
            </a:r>
            <a:endParaRPr lang="ru-RU" sz="1800" dirty="0"/>
          </a:p>
        </p:txBody>
      </p:sp>
    </p:spTree>
    <p:extLst>
      <p:ext uri="{BB962C8B-B14F-4D97-AF65-F5344CB8AC3E}">
        <p14:creationId xmlns:p14="http://schemas.microsoft.com/office/powerpoint/2010/main" val="177738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1" y="1130570"/>
            <a:ext cx="8837992" cy="465992"/>
          </a:xfrm>
        </p:spPr>
        <p:txBody>
          <a:bodyPr>
            <a:noAutofit/>
          </a:bodyPr>
          <a:lstStyle/>
          <a:p>
            <a:r>
              <a:rPr lang="en-AU" sz="2800" b="1" dirty="0"/>
              <a:t>Take “urgent” deadlines with a grain of </a:t>
            </a:r>
            <a:r>
              <a:rPr lang="en-AU" sz="2800" b="1" dirty="0" smtClean="0"/>
              <a:t>salt</a:t>
            </a:r>
            <a:endParaRPr lang="ru-RU"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8982" y="1913085"/>
            <a:ext cx="6831598" cy="4030515"/>
          </a:xfrm>
          <a:effectLst>
            <a:softEdge rad="63500"/>
          </a:effectLst>
        </p:spPr>
      </p:pic>
      <p:sp>
        <p:nvSpPr>
          <p:cNvPr id="4" name="Text Placeholder 3"/>
          <p:cNvSpPr>
            <a:spLocks noGrp="1"/>
          </p:cNvSpPr>
          <p:nvPr>
            <p:ph type="body" sz="half" idx="2"/>
          </p:nvPr>
        </p:nvSpPr>
        <p:spPr>
          <a:xfrm>
            <a:off x="571501" y="1913085"/>
            <a:ext cx="4110240" cy="4856992"/>
          </a:xfrm>
        </p:spPr>
        <p:txBody>
          <a:bodyPr>
            <a:normAutofit fontScale="85000" lnSpcReduction="20000"/>
          </a:bodyPr>
          <a:lstStyle/>
          <a:p>
            <a:r>
              <a:rPr lang="en-AU" sz="2100" dirty="0"/>
              <a:t>No legitimate company will ever ask for your personal data via email. If you see a message that’s trying to get you to take “urgent” action (aka, sending your personal info), call the company directly and ask. When it comes to your data, you’d rather be safe than sorry.</a:t>
            </a:r>
          </a:p>
          <a:p>
            <a:r>
              <a:rPr lang="en-AU" sz="2100" dirty="0"/>
              <a:t>Always make account updates yourself or call the company </a:t>
            </a:r>
            <a:r>
              <a:rPr lang="en-AU" sz="2100" dirty="0"/>
              <a:t>using the number you find on their website (not the number the email provides—that could be fake too</a:t>
            </a:r>
            <a:r>
              <a:rPr lang="en-AU" sz="2100" dirty="0" smtClean="0"/>
              <a:t>).</a:t>
            </a:r>
          </a:p>
          <a:p>
            <a:r>
              <a:rPr lang="en-AU" sz="2100" dirty="0"/>
              <a:t>Scammers will impose bogus deadlines and will sometimes even use threatening tones in their messages. When you know it’s a phisher, mark that </a:t>
            </a:r>
            <a:r>
              <a:rPr lang="en-AU" sz="2100" dirty="0" err="1"/>
              <a:t>b.s.</a:t>
            </a:r>
            <a:r>
              <a:rPr lang="en-AU" sz="2100" dirty="0"/>
              <a:t> as spam and send it to the trash where it belongs.</a:t>
            </a:r>
            <a:endParaRPr lang="en-AU" sz="2100" dirty="0"/>
          </a:p>
          <a:p>
            <a:endParaRPr lang="ru-RU" dirty="0"/>
          </a:p>
        </p:txBody>
      </p:sp>
    </p:spTree>
    <p:extLst>
      <p:ext uri="{BB962C8B-B14F-4D97-AF65-F5344CB8AC3E}">
        <p14:creationId xmlns:p14="http://schemas.microsoft.com/office/powerpoint/2010/main" val="193383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653" y="1028700"/>
            <a:ext cx="7949835" cy="597877"/>
          </a:xfrm>
        </p:spPr>
        <p:txBody>
          <a:bodyPr>
            <a:normAutofit/>
          </a:bodyPr>
          <a:lstStyle/>
          <a:p>
            <a:r>
              <a:rPr lang="en-AU" sz="2800" b="1" dirty="0"/>
              <a:t>Change your passwords </a:t>
            </a:r>
            <a:r>
              <a:rPr lang="en-AU" sz="2800" b="1" dirty="0" smtClean="0"/>
              <a:t>frequently</a:t>
            </a:r>
            <a:endParaRPr lang="ru-RU" sz="28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851159" y="1987062"/>
            <a:ext cx="6115172" cy="3390985"/>
          </a:xfrm>
          <a:effectLst>
            <a:softEdge rad="63500"/>
          </a:effectLst>
        </p:spPr>
      </p:pic>
      <p:sp>
        <p:nvSpPr>
          <p:cNvPr id="4" name="Text Placeholder 3"/>
          <p:cNvSpPr>
            <a:spLocks noGrp="1"/>
          </p:cNvSpPr>
          <p:nvPr>
            <p:ph type="body" sz="half" idx="2"/>
          </p:nvPr>
        </p:nvSpPr>
        <p:spPr>
          <a:xfrm>
            <a:off x="671653" y="1987062"/>
            <a:ext cx="4709238" cy="4343400"/>
          </a:xfrm>
        </p:spPr>
        <p:txBody>
          <a:bodyPr>
            <a:noAutofit/>
          </a:bodyPr>
          <a:lstStyle/>
          <a:p>
            <a:r>
              <a:rPr lang="en-AU" sz="1800" dirty="0"/>
              <a:t>We know, we know. This can be a pain in the butt. “Don’t use the same password more than once,” they say. “Change them often,” they harp. Unless you work in IT or Security, you most likely use the same password, like your street name and kid’s birthday. The truth is, having a unique password for each account has never been easier.</a:t>
            </a:r>
          </a:p>
          <a:p>
            <a:r>
              <a:rPr lang="en-AU" sz="1800" dirty="0"/>
              <a:t>There are reputable platforms available you can use to create strong passwords and store them for safekeeping, such as </a:t>
            </a:r>
            <a:r>
              <a:rPr lang="en-AU" sz="1800" dirty="0" err="1"/>
              <a:t>LastPass</a:t>
            </a:r>
            <a:r>
              <a:rPr lang="en-AU" sz="1800" dirty="0"/>
              <a:t>. Platforms like this one are seamless and reliable for keeping data secure</a:t>
            </a:r>
            <a:r>
              <a:rPr lang="en-AU" sz="1800" dirty="0" smtClean="0"/>
              <a:t>.</a:t>
            </a:r>
            <a:endParaRPr lang="en-AU" sz="1800" dirty="0"/>
          </a:p>
        </p:txBody>
      </p:sp>
    </p:spTree>
    <p:extLst>
      <p:ext uri="{BB962C8B-B14F-4D97-AF65-F5344CB8AC3E}">
        <p14:creationId xmlns:p14="http://schemas.microsoft.com/office/powerpoint/2010/main" val="270350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419" y="1169376"/>
            <a:ext cx="6868381" cy="545123"/>
          </a:xfrm>
        </p:spPr>
        <p:txBody>
          <a:bodyPr>
            <a:normAutofit/>
          </a:bodyPr>
          <a:lstStyle/>
          <a:p>
            <a:r>
              <a:rPr lang="en-AU" sz="2800" b="1" dirty="0"/>
              <a:t>Set up two-factor </a:t>
            </a:r>
            <a:r>
              <a:rPr lang="en-AU" sz="2800" b="1" dirty="0" smtClean="0"/>
              <a:t>authentication</a:t>
            </a:r>
            <a:endParaRPr lang="ru-RU"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0190" y="2108479"/>
            <a:ext cx="6839422" cy="3544975"/>
          </a:xfrm>
          <a:effectLst>
            <a:softEdge rad="63500"/>
          </a:effectLst>
        </p:spPr>
      </p:pic>
      <p:sp>
        <p:nvSpPr>
          <p:cNvPr id="4" name="Text Placeholder 3"/>
          <p:cNvSpPr>
            <a:spLocks noGrp="1"/>
          </p:cNvSpPr>
          <p:nvPr>
            <p:ph type="body" sz="half" idx="2"/>
          </p:nvPr>
        </p:nvSpPr>
        <p:spPr>
          <a:xfrm>
            <a:off x="675419" y="2108479"/>
            <a:ext cx="4010881" cy="1828800"/>
          </a:xfrm>
        </p:spPr>
        <p:txBody>
          <a:bodyPr>
            <a:noAutofit/>
          </a:bodyPr>
          <a:lstStyle/>
          <a:p>
            <a:r>
              <a:rPr lang="en-AU" sz="1800" dirty="0"/>
              <a:t>Many organizations offer two-factor authentication for an extra layer of security. Take advantage of this whenever possible so no one else can log in without needing your device.</a:t>
            </a:r>
            <a:endParaRPr lang="ru-RU" sz="1800" dirty="0"/>
          </a:p>
        </p:txBody>
      </p:sp>
    </p:spTree>
    <p:extLst>
      <p:ext uri="{BB962C8B-B14F-4D97-AF65-F5344CB8AC3E}">
        <p14:creationId xmlns:p14="http://schemas.microsoft.com/office/powerpoint/2010/main" val="1203737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49</TotalTime>
  <Words>520</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Mesh</vt:lpstr>
      <vt:lpstr>Phishing email attacks</vt:lpstr>
      <vt:lpstr>5 Common types of phishing</vt:lpstr>
      <vt:lpstr>What is a Phishing Attack And How does it work?</vt:lpstr>
      <vt:lpstr>How to Identify a Spear Phishing attack</vt:lpstr>
      <vt:lpstr>How to Prevent Phishing</vt:lpstr>
      <vt:lpstr>Investigate every link’s final destination </vt:lpstr>
      <vt:lpstr>Take “urgent” deadlines with a grain of salt</vt:lpstr>
      <vt:lpstr>Change your passwords frequently</vt:lpstr>
      <vt:lpstr>Set up two-factor authentication</vt:lpstr>
      <vt:lpstr>Trust your gut instincts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Scams</dc:title>
  <dc:creator>Artur</dc:creator>
  <cp:lastModifiedBy>Artur</cp:lastModifiedBy>
  <cp:revision>5</cp:revision>
  <dcterms:created xsi:type="dcterms:W3CDTF">2022-05-03T01:02:47Z</dcterms:created>
  <dcterms:modified xsi:type="dcterms:W3CDTF">2022-05-03T01:52:29Z</dcterms:modified>
</cp:coreProperties>
</file>