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sldIdLst>
    <p:sldId id="259" r:id="rId3"/>
    <p:sldId id="256" r:id="rId4"/>
    <p:sldId id="261" r:id="rId5"/>
    <p:sldId id="272" r:id="rId6"/>
    <p:sldId id="264" r:id="rId7"/>
    <p:sldId id="271" r:id="rId8"/>
    <p:sldId id="270" r:id="rId9"/>
    <p:sldId id="273" r:id="rId10"/>
    <p:sldId id="266" r:id="rId11"/>
    <p:sldId id="274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B77CA-2D99-E8B8-0FFA-4F564DFB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8D33D-3819-4C6A-4CA1-82EDAFBD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7AFB-2612-176C-D85C-58077831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12A7-DCDD-FCF6-C375-2A03E2F2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648B-6D5E-419C-899C-A2E9E1A4B6B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E4BD-764F-D5A3-B0D8-2C616A9F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0A6F-8EA0-49DC-0729-B4FC1BB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B90A-1368-41DB-A904-5D45CD551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693-882F-41C8-A6DF-FD477987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7414-BB19-40E3-9D94-A7041B26B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2648B-4F21-436E-A969-E0237A8C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7DD4-9AAA-4B01-9844-B768CD1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4398-6907-473D-86A5-1052EE61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0986B-905D-4CBA-B486-7FC1C833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540-74DB-4703-AC85-39BFAD7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56FE-07B0-4004-B73C-48BD82B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7DEB8-742E-4C3F-8386-D154302E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A2C86-8114-46A6-99FA-11C401A8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864CE-4B3A-4D1B-9DAD-805AC406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72535-9620-4FF2-908F-A55EF51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E6D9F-8E8B-4F06-8EE4-9FC21C2D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FB56B-1033-40D4-8183-E61E507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8010-2BCE-40D9-9F2E-47814AD8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A9E80-4B1D-4ADE-9E92-46F12BA8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18F7-0D31-4E13-9501-B782058F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81E63-F045-4DDD-A344-0795246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1B0D-6AB4-489A-A237-3FE874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658CB-508F-42B5-9CB3-33C07E4A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ABAD-8A7A-4A5E-82AB-6852A519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1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144-9F43-4BF0-BCF1-8869EF96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D5CA-C984-4E48-9674-5FC21254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2F8B7-1376-4EE6-838A-190AE0B7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1D69-DD9F-4C97-B299-448E94B2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FC18-D5A1-4FDE-B627-B0A898D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D9D55-9153-42B1-9704-1B8B25F2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3731-2F11-445B-83D6-B566D404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F4998-C521-4A47-A3D1-885844E71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8118-7CE1-428E-8684-10B7D71EA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D360-D86E-45F6-9967-548FE58A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75AC-A517-48EF-B445-0A188E5F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3EBD-3319-419D-BD56-65201D22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24A0-008A-4D8B-A695-8F4EEF49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3A799-3FC0-47F8-A4F9-7D300596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5A45-58EC-4744-969E-1E08386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8936-E41C-4CAA-9AC8-9C5CDCE7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A374-446B-4450-BBCD-8BECD80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AD097-92A3-4588-A06E-C442414D8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4AC8-20F2-4C48-AC85-C36E4637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64FD-86D3-4DC5-940C-0425A8C1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695C-A91C-4014-B29E-9F01EEC1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268E-B474-45E2-98D2-ACDCBB7A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D33D-3819-4C6A-4CA1-82EDAFBD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7AFB-2612-176C-D85C-58077831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12A7-DCDD-FCF6-C375-2A03E2F2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648B-6D5E-419C-899C-A2E9E1A4B6B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E4BD-764F-D5A3-B0D8-2C616A9F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0A6F-8EA0-49DC-0729-B4FC1BB6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B90A-1368-41DB-A904-5D45CD551DB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E9308-D808-B749-2B7D-05A401C76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28451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914C6CA-68E0-40DD-7A1A-944A60676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0" y="6413739"/>
            <a:ext cx="13477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6A09-2575-6AE9-268C-439CB55C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623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56C3-ED19-81E8-2948-EAAFED6F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10515600" cy="312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15C15-D1F7-9A13-4B40-1A86C259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1611-7972-F3AE-41F2-B321DB4C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CD82-FC64-E979-596C-C8A23928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34B746-4D9B-AB7A-1373-93633F74D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0" y="6413739"/>
            <a:ext cx="13477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72F5-A4CB-DA42-F6B9-AFB5AF2C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7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9BEF7-7A4B-A4ED-9E8C-0519D8A3F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284514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4E1B4C-CCC9-0C4F-0CB0-C43DF751B4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0" y="6413739"/>
            <a:ext cx="13477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ACD95-4EC3-E5B0-0B68-0F618BD7E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284514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911998-2534-99F7-A1FE-F8CC3ECF4A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90" y="6413739"/>
            <a:ext cx="134778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12BA-6832-4885-8704-6AD7E18B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3A7E-3A32-4859-BD42-8B52330EB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F5AF-6363-4AE6-A6EA-4D9AEA2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3188-8709-477D-8AF9-23CBCD45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2336-2D65-49B1-8F88-29C69358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096F-FCBB-4ADB-AD79-1ED36BB2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CD9C-C48C-4E0D-8004-46564D36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F120-7666-459C-BF89-2BE5466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3157-0359-4AA6-8D75-D430208C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1111-DC50-4941-A299-2746C26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BE4C-6FF6-44C4-8DE7-2E72D734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1D3E-6843-408D-8AAE-13E49CC6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CE01-0210-463D-8F11-F7D99084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C6C8-8D12-4D18-A981-EA0921EA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A6B4-FAAE-44D6-A400-003BE99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34E8-1A97-3B08-1D26-1279A4E6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58BE-BA6F-A6CA-DC9D-A2B64912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6447-33A0-535D-6912-EA872BB0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648B-6D5E-419C-899C-A2E9E1A4B6B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D7D0-4AE5-1065-3EA8-0061EFE68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5AA2-A499-FD90-0DBC-6F876FBF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B90A-1368-41DB-A904-5D45CD551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58D8D-DE17-4E44-B91C-46C80666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74F5-29A3-4B1A-9CD8-3DA2019C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329E-D0DB-4E4F-9CD8-07B76EEA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B473-891D-4BD0-B8E2-437739711E2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7E91-4534-4997-BACA-80B96733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81D6-61AB-42A1-A0D6-755B0A377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DFB9-759B-4AED-B67B-5F4F78887E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D53F3B8-3B65-178A-C06D-1E5DCC1174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777" y="0"/>
            <a:ext cx="3643223" cy="10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oug@ouac.on.ca" TargetMode="External"/><Relationship Id="rId2" Type="http://schemas.openxmlformats.org/officeDocument/2006/relationships/hyperlink" Target="mailto:cathy.vansoest@educationplannerbc.c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vancouver/comments/uffgwx/my_best_shot_of_the_lions_gate_bridge_its_not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bula.wsimg.com/0b19332b381d9e46be35022b1f4832e0?AccessKeyId=4CF7FAE11697F99C9E6B&amp;disposition=0&amp;alloworigin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75">
            <a:extLst>
              <a:ext uri="{FF2B5EF4-FFF2-40B4-BE49-F238E27FC236}">
                <a16:creationId xmlns:a16="http://schemas.microsoft.com/office/drawing/2014/main" id="{ECB8F967-8709-4364-EF7A-F9388F3DC918}"/>
              </a:ext>
            </a:extLst>
          </p:cNvPr>
          <p:cNvSpPr txBox="1"/>
          <p:nvPr/>
        </p:nvSpPr>
        <p:spPr>
          <a:xfrm>
            <a:off x="4000499" y="639535"/>
            <a:ext cx="8022771" cy="286022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4800" b="1" cap="small" dirty="0">
              <a:ln w="6350" cap="flat" cmpd="sng" algn="ctr">
                <a:solidFill>
                  <a:srgbClr val="FFFFFF"/>
                </a:solidFill>
                <a:prstDash val="solid"/>
                <a:round/>
              </a:ln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cap="small" dirty="0">
                <a:ln w="6350" cap="flat" cmpd="sng" algn="ctr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We’ve Been and Where We’re Heading!</a:t>
            </a:r>
            <a:r>
              <a:rPr lang="en-US" sz="4800" b="1" cap="small" dirty="0">
                <a:ln>
                  <a:noFill/>
                </a:ln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800" b="1" cap="small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775">
            <a:extLst>
              <a:ext uri="{FF2B5EF4-FFF2-40B4-BE49-F238E27FC236}">
                <a16:creationId xmlns:a16="http://schemas.microsoft.com/office/drawing/2014/main" id="{F1880D2E-8130-8C47-212A-8D446BB2DFB9}"/>
              </a:ext>
            </a:extLst>
          </p:cNvPr>
          <p:cNvSpPr txBox="1"/>
          <p:nvPr/>
        </p:nvSpPr>
        <p:spPr>
          <a:xfrm>
            <a:off x="3640185" y="3448590"/>
            <a:ext cx="8481058" cy="14042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cap="small" dirty="0">
                <a:ln w="6350" cap="flat" cmpd="sng" algn="ctr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Co-Chairs: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cap="small" dirty="0">
                <a:ln w="6350" cap="flat" cmpd="sng" algn="ctr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Cathy van Soest	  &amp;  Doug Holmes</a:t>
            </a:r>
            <a:r>
              <a:rPr lang="en-US" sz="4800" cap="small" dirty="0">
                <a:ln>
                  <a:noFill/>
                </a:ln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500" cap="small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8EC778-A3FB-9AA6-F469-2DB7D84D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25" y="639534"/>
            <a:ext cx="3054125" cy="8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9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559723" y="1393371"/>
            <a:ext cx="11496205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PESC: Topic Highlights</a:t>
            </a:r>
            <a:endParaRPr lang="en-US" sz="3600" b="1" dirty="0">
              <a:latin typeface="Arial Nova Cond" panose="020B0506020202020204" pitchFamily="34" charset="0"/>
            </a:endParaRPr>
          </a:p>
          <a:p>
            <a:endParaRPr lang="en-US" sz="32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Data and system challenges and opportunities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 Cond" panose="020B0506020202020204" pitchFamily="34" charset="0"/>
              </a:rPr>
              <a:t>Equity, Diversity &amp; Inclusion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 Cond" panose="020B0506020202020204" pitchFamily="34" charset="0"/>
              </a:rPr>
              <a:t>Gender Identity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Skills-based learning, credentialling and hiring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GEO Code revitalization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JSON-LD Transcript and JSON-LD Task Force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 Cond" panose="020B0506020202020204" pitchFamily="34" charset="0"/>
              </a:rPr>
              <a:t>Current focus is on HS Transcript (Iowa project)</a:t>
            </a:r>
          </a:p>
        </p:txBody>
      </p:sp>
    </p:spTree>
    <p:extLst>
      <p:ext uri="{BB962C8B-B14F-4D97-AF65-F5344CB8AC3E}">
        <p14:creationId xmlns:p14="http://schemas.microsoft.com/office/powerpoint/2010/main" val="30676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a good question? | dragonfly training">
            <a:extLst>
              <a:ext uri="{FF2B5EF4-FFF2-40B4-BE49-F238E27FC236}">
                <a16:creationId xmlns:a16="http://schemas.microsoft.com/office/drawing/2014/main" id="{A6671526-EAC1-98E3-D112-9E9684B1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1" y="514350"/>
            <a:ext cx="4391024" cy="439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4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C83DDE9-5888-DD2E-4BE3-B3D2D3617CC8}"/>
              </a:ext>
            </a:extLst>
          </p:cNvPr>
          <p:cNvSpPr txBox="1"/>
          <p:nvPr/>
        </p:nvSpPr>
        <p:spPr>
          <a:xfrm>
            <a:off x="4294414" y="1552302"/>
            <a:ext cx="6961415" cy="26191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small" dirty="0">
                <a:latin typeface="Arial Nova Cond" panose="020B0506020202020204" pitchFamily="34" charset="0"/>
              </a:rPr>
              <a:t>if you’re interested in</a:t>
            </a:r>
          </a:p>
          <a:p>
            <a:r>
              <a:rPr lang="en-US" sz="5400" b="1" cap="small" dirty="0">
                <a:latin typeface="Arial Nova Cond" panose="020B0506020202020204" pitchFamily="34" charset="0"/>
              </a:rPr>
              <a:t>	joining</a:t>
            </a:r>
          </a:p>
          <a:p>
            <a:pPr algn="ctr"/>
            <a:r>
              <a:rPr lang="en-US" sz="5400" b="1" cap="small" dirty="0">
                <a:latin typeface="Arial Nova Cond" panose="020B0506020202020204" pitchFamily="34" charset="0"/>
              </a:rPr>
              <a:t>contact Cathy &amp; Doug!</a:t>
            </a:r>
            <a:endParaRPr lang="en-US" sz="4000" b="1" cap="small" dirty="0">
              <a:latin typeface="Arial Nova Cond" panose="020B0506020202020204" pitchFamily="34" charset="0"/>
            </a:endParaRPr>
          </a:p>
          <a:p>
            <a:pPr algn="ctr"/>
            <a:endParaRPr lang="en-US" sz="4000" b="1" cap="small" dirty="0">
              <a:latin typeface="Arial Nova Cond" panose="020B050602020202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BCEC48-851B-C070-4675-BED10F52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96" y="2543387"/>
            <a:ext cx="2493626" cy="7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9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75">
            <a:extLst>
              <a:ext uri="{FF2B5EF4-FFF2-40B4-BE49-F238E27FC236}">
                <a16:creationId xmlns:a16="http://schemas.microsoft.com/office/drawing/2014/main" id="{ECB8F967-8709-4364-EF7A-F9388F3DC918}"/>
              </a:ext>
            </a:extLst>
          </p:cNvPr>
          <p:cNvSpPr txBox="1"/>
          <p:nvPr/>
        </p:nvSpPr>
        <p:spPr>
          <a:xfrm>
            <a:off x="4000499" y="639536"/>
            <a:ext cx="8022771" cy="17662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0" b="1" cap="small" dirty="0">
                <a:ln w="6350" cap="flat" cmpd="sng" algn="ctr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</a:t>
            </a:r>
            <a:endParaRPr lang="en-US" sz="1000" b="1" cap="small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800" b="1" cap="small" dirty="0">
                <a:ln>
                  <a:noFill/>
                </a:ln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cap="small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DA793E-4637-ABE4-5D23-9038129A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15827"/>
              </p:ext>
            </p:extLst>
          </p:nvPr>
        </p:nvGraphicFramePr>
        <p:xfrm>
          <a:off x="2978332" y="2586446"/>
          <a:ext cx="887403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882">
                  <a:extLst>
                    <a:ext uri="{9D8B030D-6E8A-4147-A177-3AD203B41FA5}">
                      <a16:colId xmlns:a16="http://schemas.microsoft.com/office/drawing/2014/main" val="34273337"/>
                    </a:ext>
                  </a:extLst>
                </a:gridCol>
                <a:gridCol w="3149152">
                  <a:extLst>
                    <a:ext uri="{9D8B030D-6E8A-4147-A177-3AD203B41FA5}">
                      <a16:colId xmlns:a16="http://schemas.microsoft.com/office/drawing/2014/main" val="3864918448"/>
                    </a:ext>
                  </a:extLst>
                </a:gridCol>
              </a:tblGrid>
              <a:tr h="1959428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Cathy van Soest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Director, Client Relations</a:t>
                      </a: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E: </a:t>
                      </a:r>
                      <a:r>
                        <a:rPr lang="nl-NL" sz="2400" dirty="0">
                          <a:solidFill>
                            <a:schemeClr val="tx1"/>
                          </a:solidFill>
                          <a:hlinkClick r:id="rId2"/>
                        </a:rPr>
                        <a:t>cathy.vansoest@educationplannerbc.ca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Doug Holmes</a:t>
                      </a:r>
                    </a:p>
                    <a:p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Manager, eTranscripts</a:t>
                      </a:r>
                    </a:p>
                    <a:p>
                      <a:endParaRPr lang="en-CA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E: </a:t>
                      </a:r>
                      <a:r>
                        <a:rPr lang="en-CA" sz="2400" dirty="0">
                          <a:solidFill>
                            <a:schemeClr val="tx1"/>
                          </a:solidFill>
                          <a:hlinkClick r:id="rId3"/>
                        </a:rPr>
                        <a:t>doug@ouac.on.ca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51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B8A472-6B06-0A32-E764-36ADB0B2E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991" y="3365934"/>
            <a:ext cx="3318101" cy="5421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18FB68E-2578-68D5-6A3B-024E9BA85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266" y="3446418"/>
            <a:ext cx="3177677" cy="4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559723" y="1393371"/>
            <a:ext cx="11496205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Agenda</a:t>
            </a:r>
            <a:endParaRPr lang="en-US" sz="3600" b="1" dirty="0">
              <a:latin typeface="Arial Nova Cond" panose="020B0506020202020204" pitchFamily="34" charset="0"/>
            </a:endParaRPr>
          </a:p>
          <a:p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Introductions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A brief history of CanPESC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Recent initiatives and accomplishments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Future directions</a:t>
            </a:r>
          </a:p>
          <a:p>
            <a:endParaRPr lang="en-US" sz="3600" dirty="0">
              <a:latin typeface="Arial Nova Cond" panose="020B0506020202020204" pitchFamily="34" charset="0"/>
            </a:endParaRPr>
          </a:p>
        </p:txBody>
      </p:sp>
      <p:pic>
        <p:nvPicPr>
          <p:cNvPr id="2050" name="Picture 2" descr="My best shot of the Lions Gate Bridge! Its not super high quality though, I  captured and edited it using my phone. : r/vancouver">
            <a:extLst>
              <a:ext uri="{FF2B5EF4-FFF2-40B4-BE49-F238E27FC236}">
                <a16:creationId xmlns:a16="http://schemas.microsoft.com/office/drawing/2014/main" id="{BD525BEA-EEB4-457B-B6F2-00BAEA9D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32" y="1393371"/>
            <a:ext cx="368489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E41A9-AB9D-604F-AF7B-DBAE53B62F34}"/>
              </a:ext>
            </a:extLst>
          </p:cNvPr>
          <p:cNvSpPr txBox="1"/>
          <p:nvPr/>
        </p:nvSpPr>
        <p:spPr>
          <a:xfrm>
            <a:off x="8321037" y="3671205"/>
            <a:ext cx="857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hlinkClick r:id="rId3"/>
              </a:rPr>
              <a:t>Image Credit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06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592D-BFCF-4372-ACA0-672F4527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8200"/>
            <a:ext cx="10301748" cy="5733113"/>
          </a:xfrm>
        </p:spPr>
        <p:txBody>
          <a:bodyPr>
            <a:noAutofit/>
          </a:bodyPr>
          <a:lstStyle/>
          <a:p>
            <a:r>
              <a:rPr lang="en-US" b="1" dirty="0"/>
              <a:t>AACRAO</a:t>
            </a:r>
            <a:r>
              <a:rPr lang="en-US" dirty="0"/>
              <a:t> – American Association of Collegiate Registrars and Admissions Officers</a:t>
            </a:r>
          </a:p>
          <a:p>
            <a:r>
              <a:rPr lang="en-US" b="1" dirty="0"/>
              <a:t>CanPESC</a:t>
            </a:r>
            <a:r>
              <a:rPr lang="en-US" dirty="0"/>
              <a:t> – Canadian PESC User Group</a:t>
            </a:r>
          </a:p>
          <a:p>
            <a:r>
              <a:rPr lang="en-US" b="1" dirty="0"/>
              <a:t>CDL</a:t>
            </a:r>
            <a:r>
              <a:rPr lang="en-US" dirty="0"/>
              <a:t> – Common Digital Layout</a:t>
            </a:r>
          </a:p>
          <a:p>
            <a:r>
              <a:rPr lang="en-US" b="1" dirty="0"/>
              <a:t>CSS </a:t>
            </a:r>
            <a:r>
              <a:rPr lang="en-US" dirty="0"/>
              <a:t>– Cascading Stylesheet (.</a:t>
            </a:r>
            <a:r>
              <a:rPr lang="en-US" dirty="0" err="1"/>
              <a:t>css</a:t>
            </a:r>
            <a:r>
              <a:rPr lang="en-US" dirty="0"/>
              <a:t> file)</a:t>
            </a:r>
          </a:p>
          <a:p>
            <a:r>
              <a:rPr lang="en-US" b="1" dirty="0"/>
              <a:t>CSV </a:t>
            </a:r>
            <a:r>
              <a:rPr lang="en-US" dirty="0"/>
              <a:t>– Comma Separated Values (.csv file)</a:t>
            </a:r>
          </a:p>
          <a:p>
            <a:r>
              <a:rPr lang="en-US" b="1" dirty="0"/>
              <a:t>EDI</a:t>
            </a:r>
            <a:r>
              <a:rPr lang="en-US" dirty="0"/>
              <a:t> – Electronic Data Interchange</a:t>
            </a:r>
          </a:p>
          <a:p>
            <a:r>
              <a:rPr lang="en-US" b="1" dirty="0"/>
              <a:t>EDX</a:t>
            </a:r>
            <a:r>
              <a:rPr lang="en-US" dirty="0"/>
              <a:t> – Electronic Data </a:t>
            </a:r>
            <a:r>
              <a:rPr lang="en-US" dirty="0" err="1"/>
              <a:t>eXchange</a:t>
            </a:r>
            <a:endParaRPr lang="en-US" dirty="0"/>
          </a:p>
          <a:p>
            <a:r>
              <a:rPr lang="en-US" b="1" dirty="0"/>
              <a:t>GEO Code </a:t>
            </a:r>
            <a:r>
              <a:rPr lang="en-US" dirty="0"/>
              <a:t>– PESC Global Education Organization Code</a:t>
            </a:r>
          </a:p>
          <a:p>
            <a:r>
              <a:rPr lang="en-US" b="1" dirty="0"/>
              <a:t>HS</a:t>
            </a:r>
            <a:r>
              <a:rPr lang="en-US" dirty="0"/>
              <a:t> – High School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0E4F8A-E81D-4150-8CAB-6CD955E5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87"/>
            <a:ext cx="10515600" cy="671513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Glossary of Common Terms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9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592D-BFCF-4372-ACA0-672F4527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8200"/>
            <a:ext cx="10291916" cy="5850943"/>
          </a:xfrm>
        </p:spPr>
        <p:txBody>
          <a:bodyPr>
            <a:noAutofit/>
          </a:bodyPr>
          <a:lstStyle/>
          <a:p>
            <a:r>
              <a:rPr lang="en-US" b="1" dirty="0"/>
              <a:t>JSON</a:t>
            </a:r>
            <a:r>
              <a:rPr lang="en-US" dirty="0"/>
              <a:t> – JavaScript Object Notation</a:t>
            </a:r>
          </a:p>
          <a:p>
            <a:r>
              <a:rPr lang="en-US" b="1" dirty="0"/>
              <a:t>JSON-LD </a:t>
            </a:r>
            <a:r>
              <a:rPr lang="en-US" dirty="0"/>
              <a:t>– JSON for Linked Data</a:t>
            </a:r>
          </a:p>
          <a:p>
            <a:r>
              <a:rPr lang="en-US" b="1" dirty="0"/>
              <a:t>PDF</a:t>
            </a:r>
            <a:r>
              <a:rPr lang="en-US" dirty="0"/>
              <a:t> – Portable Document Format (.pdf file)</a:t>
            </a:r>
          </a:p>
          <a:p>
            <a:r>
              <a:rPr lang="en-US" b="1" dirty="0"/>
              <a:t>PESC</a:t>
            </a:r>
            <a:r>
              <a:rPr lang="en-US" dirty="0"/>
              <a:t> – Postsecondary Electronic Standards Council</a:t>
            </a:r>
          </a:p>
          <a:p>
            <a:r>
              <a:rPr lang="en-US" b="1" dirty="0"/>
              <a:t>PSI</a:t>
            </a:r>
            <a:r>
              <a:rPr lang="en-US" dirty="0"/>
              <a:t> – Postsecondary Institution</a:t>
            </a:r>
          </a:p>
          <a:p>
            <a:r>
              <a:rPr lang="en-US" b="1" dirty="0"/>
              <a:t>SPEEDE</a:t>
            </a:r>
            <a:r>
              <a:rPr lang="en-US" dirty="0"/>
              <a:t> – Standardization of Postsecondary Education Electronic Data Exchange </a:t>
            </a:r>
          </a:p>
          <a:p>
            <a:r>
              <a:rPr lang="en-US" b="1" dirty="0"/>
              <a:t>XML</a:t>
            </a:r>
            <a:r>
              <a:rPr lang="en-US" dirty="0"/>
              <a:t> – </a:t>
            </a:r>
            <a:r>
              <a:rPr lang="en-US" dirty="0" err="1"/>
              <a:t>eXtensible</a:t>
            </a:r>
            <a:r>
              <a:rPr lang="en-US" dirty="0"/>
              <a:t> Markup Language (.xml file)</a:t>
            </a:r>
          </a:p>
          <a:p>
            <a:r>
              <a:rPr lang="en-US" b="1" dirty="0"/>
              <a:t>XSD</a:t>
            </a:r>
            <a:r>
              <a:rPr lang="en-US" dirty="0"/>
              <a:t> – XML Schema Definition (template) (.</a:t>
            </a:r>
            <a:r>
              <a:rPr lang="en-US" dirty="0" err="1"/>
              <a:t>xsd</a:t>
            </a:r>
            <a:r>
              <a:rPr lang="en-US" dirty="0"/>
              <a:t> file)</a:t>
            </a:r>
          </a:p>
          <a:p>
            <a:r>
              <a:rPr lang="en-US" b="1" dirty="0"/>
              <a:t>XSLT</a:t>
            </a:r>
            <a:r>
              <a:rPr lang="en-US" dirty="0"/>
              <a:t> – </a:t>
            </a:r>
            <a:r>
              <a:rPr lang="en-US" dirty="0" err="1"/>
              <a:t>eXtensible</a:t>
            </a:r>
            <a:r>
              <a:rPr lang="en-US" dirty="0"/>
              <a:t> Stylesheet Language Transformation (.</a:t>
            </a:r>
            <a:r>
              <a:rPr lang="en-US" dirty="0" err="1"/>
              <a:t>xsl</a:t>
            </a:r>
            <a:r>
              <a:rPr lang="en-US" dirty="0"/>
              <a:t> file)</a:t>
            </a:r>
          </a:p>
          <a:p>
            <a:r>
              <a:rPr lang="en-US" b="1" dirty="0"/>
              <a:t>WG</a:t>
            </a:r>
            <a:r>
              <a:rPr lang="en-US" dirty="0"/>
              <a:t> – Work Group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458BBE-7CB1-5735-F5FE-A70B60753CF2}"/>
              </a:ext>
            </a:extLst>
          </p:cNvPr>
          <p:cNvSpPr txBox="1">
            <a:spLocks/>
          </p:cNvSpPr>
          <p:nvPr/>
        </p:nvSpPr>
        <p:spPr>
          <a:xfrm>
            <a:off x="838200" y="226687"/>
            <a:ext cx="10515600" cy="671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Glossary of Common Terms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81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559723" y="1393371"/>
            <a:ext cx="11496205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A brief history of CanPESC</a:t>
            </a:r>
            <a:endParaRPr lang="en-US" sz="3600" b="1" dirty="0">
              <a:latin typeface="Arial Nova Cond" panose="020B0506020202020204" pitchFamily="34" charset="0"/>
            </a:endParaRPr>
          </a:p>
          <a:p>
            <a:endParaRPr lang="en-US" sz="3600" dirty="0">
              <a:latin typeface="Arial Nova Cond" panose="020B0506020202020204" pitchFamily="34" charset="0"/>
            </a:endParaRP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6A5812E7-EA43-1832-30EA-CE15E10CCFFB}"/>
              </a:ext>
            </a:extLst>
          </p:cNvPr>
          <p:cNvSpPr/>
          <p:nvPr/>
        </p:nvSpPr>
        <p:spPr>
          <a:xfrm>
            <a:off x="4430365" y="2291201"/>
            <a:ext cx="6280559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Early 1990’s until today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SPEEDE Committee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28F1586E-80CC-7781-2EC5-AAC3AB59B5A4}"/>
              </a:ext>
            </a:extLst>
          </p:cNvPr>
          <p:cNvSpPr/>
          <p:nvPr/>
        </p:nvSpPr>
        <p:spPr>
          <a:xfrm>
            <a:off x="3066260" y="2291201"/>
            <a:ext cx="1642239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Late 1980’s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Task Force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1F55F89-38DE-9247-5E25-74039B406614}"/>
              </a:ext>
            </a:extLst>
          </p:cNvPr>
          <p:cNvSpPr/>
          <p:nvPr/>
        </p:nvSpPr>
        <p:spPr>
          <a:xfrm>
            <a:off x="6551106" y="3652971"/>
            <a:ext cx="4159819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687388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2011</a:t>
            </a:r>
          </a:p>
          <a:p>
            <a:pPr lvl="1" indent="461963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CanPESC launched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5E402857-5B88-5D2F-E4E8-503C68C903CE}"/>
              </a:ext>
            </a:extLst>
          </p:cNvPr>
          <p:cNvSpPr/>
          <p:nvPr/>
        </p:nvSpPr>
        <p:spPr>
          <a:xfrm>
            <a:off x="5204397" y="3652971"/>
            <a:ext cx="1629792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1997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Established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9DE4008-E1AC-1600-BAC3-9A860E767072}"/>
              </a:ext>
            </a:extLst>
          </p:cNvPr>
          <p:cNvSpPr/>
          <p:nvPr/>
        </p:nvSpPr>
        <p:spPr>
          <a:xfrm>
            <a:off x="7455598" y="5009210"/>
            <a:ext cx="1291451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2014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discuss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GDN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EC0188C4-2336-3067-5B77-FEA97B36C831}"/>
              </a:ext>
            </a:extLst>
          </p:cNvPr>
          <p:cNvSpPr/>
          <p:nvPr/>
        </p:nvSpPr>
        <p:spPr>
          <a:xfrm>
            <a:off x="8457501" y="5009210"/>
            <a:ext cx="1210879" cy="1152526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2016</a:t>
            </a:r>
          </a:p>
          <a:p>
            <a:pPr algn="ctr"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GDN Projec</a:t>
            </a:r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t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33353A28-14A4-6192-70BA-F3F4BCC8F6C8}"/>
              </a:ext>
            </a:extLst>
          </p:cNvPr>
          <p:cNvSpPr/>
          <p:nvPr/>
        </p:nvSpPr>
        <p:spPr>
          <a:xfrm>
            <a:off x="4389901" y="5009210"/>
            <a:ext cx="1705979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1990’s – 2001</a:t>
            </a:r>
          </a:p>
          <a:p>
            <a:pPr algn="ctr"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EDI Task Force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EB78EB6-ABB6-2962-7763-4AFF550DA0E0}"/>
              </a:ext>
            </a:extLst>
          </p:cNvPr>
          <p:cNvSpPr/>
          <p:nvPr/>
        </p:nvSpPr>
        <p:spPr>
          <a:xfrm rot="20536295">
            <a:off x="4919602" y="3247812"/>
            <a:ext cx="244895" cy="1002182"/>
          </a:xfrm>
          <a:prstGeom prst="curvedRightArrow">
            <a:avLst>
              <a:gd name="adj1" fmla="val 11630"/>
              <a:gd name="adj2" fmla="val 3673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chemeClr val="bg1"/>
              </a:solidFill>
              <a:latin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EC5DC3-43DD-707F-26D7-841399B53737}"/>
              </a:ext>
            </a:extLst>
          </p:cNvPr>
          <p:cNvCxnSpPr>
            <a:cxnSpLocks/>
          </p:cNvCxnSpPr>
          <p:nvPr/>
        </p:nvCxnSpPr>
        <p:spPr>
          <a:xfrm>
            <a:off x="4460153" y="3190969"/>
            <a:ext cx="0" cy="2107933"/>
          </a:xfrm>
          <a:prstGeom prst="straightConnector1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DF968-B9CD-6101-44E5-F3F3278973DF}"/>
              </a:ext>
            </a:extLst>
          </p:cNvPr>
          <p:cNvSpPr txBox="1"/>
          <p:nvPr/>
        </p:nvSpPr>
        <p:spPr>
          <a:xfrm rot="16200000">
            <a:off x="3462317" y="4115315"/>
            <a:ext cx="168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Canadian Member Slot  </a:t>
            </a:r>
            <a:r>
              <a:rPr lang="en-US" sz="1200" baseline="30000" dirty="0">
                <a:solidFill>
                  <a:schemeClr val="bg1"/>
                </a:solidFill>
                <a:latin typeface="Calibri" panose="020F0502020204030204"/>
              </a:rP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E83005-C1D0-1112-BF5A-CF211190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2" y="2680556"/>
            <a:ext cx="1065569" cy="274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C8D732-F115-1072-603D-7B4F88CC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82" y="5455794"/>
            <a:ext cx="1033298" cy="340181"/>
          </a:xfrm>
          <a:prstGeom prst="rect">
            <a:avLst/>
          </a:prstGeom>
        </p:spPr>
      </p:pic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01CAB3D3-FCD6-0434-DC98-DBDCDA2182B3}"/>
              </a:ext>
            </a:extLst>
          </p:cNvPr>
          <p:cNvSpPr/>
          <p:nvPr/>
        </p:nvSpPr>
        <p:spPr>
          <a:xfrm>
            <a:off x="6551105" y="5007846"/>
            <a:ext cx="1191755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2013</a:t>
            </a:r>
          </a:p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MOU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E40C0-BC00-7A14-84D7-B05DECA6E6FF}"/>
              </a:ext>
            </a:extLst>
          </p:cNvPr>
          <p:cNvCxnSpPr>
            <a:cxnSpLocks/>
          </p:cNvCxnSpPr>
          <p:nvPr/>
        </p:nvCxnSpPr>
        <p:spPr>
          <a:xfrm>
            <a:off x="7107633" y="4530143"/>
            <a:ext cx="0" cy="768758"/>
          </a:xfrm>
          <a:prstGeom prst="straightConnector1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4C1D98-805A-66BD-90C4-A1DE7636CC7F}"/>
              </a:ext>
            </a:extLst>
          </p:cNvPr>
          <p:cNvSpPr txBox="1"/>
          <p:nvPr/>
        </p:nvSpPr>
        <p:spPr>
          <a:xfrm rot="16200000">
            <a:off x="6464541" y="4632525"/>
            <a:ext cx="7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CanPESC</a:t>
            </a:r>
          </a:p>
          <a:p>
            <a:pPr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Liaison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4C77EEE8-1A25-B4C3-3894-A0BEE45275FB}"/>
              </a:ext>
            </a:extLst>
          </p:cNvPr>
          <p:cNvSpPr/>
          <p:nvPr/>
        </p:nvSpPr>
        <p:spPr>
          <a:xfrm>
            <a:off x="9370501" y="5012677"/>
            <a:ext cx="1340423" cy="1152526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2020 MyCreds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39A058C9-59A8-988D-4E98-0721B3C83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82" y="4106250"/>
            <a:ext cx="749810" cy="2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357051" y="1393371"/>
            <a:ext cx="11698877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Data exchange bridges built along the way!</a:t>
            </a:r>
            <a:endParaRPr lang="en-US" sz="3600" dirty="0">
              <a:latin typeface="Arial Nova Cond" panose="020B0506020202020204" pitchFamily="34" charset="0"/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81F55F89-38DE-9247-5E25-74039B406614}"/>
              </a:ext>
            </a:extLst>
          </p:cNvPr>
          <p:cNvSpPr/>
          <p:nvPr/>
        </p:nvSpPr>
        <p:spPr>
          <a:xfrm>
            <a:off x="5981117" y="2377271"/>
            <a:ext cx="4159819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687388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2014 (XML)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5E402857-5B88-5D2F-E4E8-503C68C903CE}"/>
              </a:ext>
            </a:extLst>
          </p:cNvPr>
          <p:cNvSpPr/>
          <p:nvPr/>
        </p:nvSpPr>
        <p:spPr>
          <a:xfrm>
            <a:off x="2733294" y="2377271"/>
            <a:ext cx="3500421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2003 – 2014 (EDI)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C1D98-805A-66BD-90C4-A1DE7636CC7F}"/>
              </a:ext>
            </a:extLst>
          </p:cNvPr>
          <p:cNvSpPr txBox="1"/>
          <p:nvPr/>
        </p:nvSpPr>
        <p:spPr>
          <a:xfrm rot="16200000">
            <a:off x="6464541" y="4632525"/>
            <a:ext cx="7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CanPESC</a:t>
            </a:r>
          </a:p>
          <a:p>
            <a:pPr defTabSz="685800"/>
            <a:r>
              <a:rPr lang="en-US" sz="1200" dirty="0">
                <a:solidFill>
                  <a:schemeClr val="bg1"/>
                </a:solidFill>
                <a:latin typeface="Calibri" panose="020F0502020204030204"/>
              </a:rPr>
              <a:t>Liaison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C44B9-8BB5-1197-4C9A-DFB96001D039}"/>
              </a:ext>
            </a:extLst>
          </p:cNvPr>
          <p:cNvSpPr txBox="1"/>
          <p:nvPr/>
        </p:nvSpPr>
        <p:spPr>
          <a:xfrm>
            <a:off x="679270" y="2685189"/>
            <a:ext cx="196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PSI Transcript/Acks</a:t>
            </a:r>
          </a:p>
          <a:p>
            <a:r>
              <a:rPr lang="en-CA" dirty="0"/>
              <a:t>(BC to ON)</a:t>
            </a:r>
            <a:endParaRPr lang="en-US" dirty="0"/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8E4E6C87-9A27-788E-F95B-518BEDDE1E57}"/>
              </a:ext>
            </a:extLst>
          </p:cNvPr>
          <p:cNvSpPr/>
          <p:nvPr/>
        </p:nvSpPr>
        <p:spPr>
          <a:xfrm>
            <a:off x="7471954" y="3569488"/>
            <a:ext cx="2668982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2021 (XML)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E67217-984A-0BC5-1667-2F73AF4BB6B6}"/>
              </a:ext>
            </a:extLst>
          </p:cNvPr>
          <p:cNvSpPr txBox="1"/>
          <p:nvPr/>
        </p:nvSpPr>
        <p:spPr>
          <a:xfrm>
            <a:off x="679270" y="3720255"/>
            <a:ext cx="196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HS Transcript/Req</a:t>
            </a:r>
          </a:p>
          <a:p>
            <a:r>
              <a:rPr lang="en-CA" dirty="0"/>
              <a:t>(BC to ON)</a:t>
            </a:r>
            <a:endParaRPr lang="en-US" dirty="0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B63D3215-46D9-1AD1-9D19-CEE6172641C8}"/>
              </a:ext>
            </a:extLst>
          </p:cNvPr>
          <p:cNvSpPr/>
          <p:nvPr/>
        </p:nvSpPr>
        <p:spPr>
          <a:xfrm>
            <a:off x="8334102" y="4766929"/>
            <a:ext cx="1811185" cy="1152527"/>
          </a:xfrm>
          <a:prstGeom prst="notchedRightArrow">
            <a:avLst/>
          </a:prstGeom>
          <a:solidFill>
            <a:schemeClr val="tx1">
              <a:lumMod val="5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bg1"/>
                </a:solidFill>
                <a:latin typeface="Calibri" panose="020F0502020204030204"/>
              </a:rPr>
              <a:t>2022 (XML)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3D688-D9C7-643A-0A11-AF7659B00EBA}"/>
              </a:ext>
            </a:extLst>
          </p:cNvPr>
          <p:cNvSpPr txBox="1"/>
          <p:nvPr/>
        </p:nvSpPr>
        <p:spPr>
          <a:xfrm>
            <a:off x="679270" y="4917696"/>
            <a:ext cx="197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HS Transcript/Req</a:t>
            </a:r>
          </a:p>
          <a:p>
            <a:r>
              <a:rPr lang="en-CA" dirty="0"/>
              <a:t>(BC to AB)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B9CBF-4C13-AE46-FF0B-3C293B902B55}"/>
              </a:ext>
            </a:extLst>
          </p:cNvPr>
          <p:cNvSpPr txBox="1"/>
          <p:nvPr/>
        </p:nvSpPr>
        <p:spPr>
          <a:xfrm>
            <a:off x="679269" y="5859621"/>
            <a:ext cx="679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Additional HS Transcript exchanges with SK, AB, ON, NS in discussion</a:t>
            </a:r>
          </a:p>
        </p:txBody>
      </p:sp>
    </p:spTree>
    <p:extLst>
      <p:ext uri="{BB962C8B-B14F-4D97-AF65-F5344CB8AC3E}">
        <p14:creationId xmlns:p14="http://schemas.microsoft.com/office/powerpoint/2010/main" val="334556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559723" y="1393371"/>
            <a:ext cx="11496205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October 2022 Convening</a:t>
            </a:r>
            <a:endParaRPr lang="en-US" sz="3600" b="1" dirty="0">
              <a:latin typeface="Arial Nova Cond" panose="020B0506020202020204" pitchFamily="34" charset="0"/>
            </a:endParaRPr>
          </a:p>
          <a:p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CanPESC Day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Hybrid, full day of discussions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PESC October Summit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1-day general sessions (in person)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1.5-day breakout sessions (hybrid)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  <a:hlinkClick r:id="rId2"/>
              </a:rPr>
              <a:t>Program</a:t>
            </a:r>
            <a:endParaRPr lang="en-US" sz="3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8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452847" y="1393371"/>
            <a:ext cx="12148456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00" b="1" dirty="0">
                <a:latin typeface="Arial Nova Cond" panose="020B0506020202020204" pitchFamily="34" charset="0"/>
              </a:rPr>
              <a:t>CanPESC: Recent initiatives &amp; accomplishments</a:t>
            </a:r>
          </a:p>
          <a:p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Standards of Practice: “Tip Sheet” v1.0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Data, process, policy and governance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Common Digital Layout: Operational!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GEO Code: ~50% Canadian High Schools Codified!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 Nova Cond" panose="020B0506020202020204" pitchFamily="34" charset="0"/>
              </a:rPr>
              <a:t>BC, ON and NS (6 more underway)</a:t>
            </a:r>
            <a:endParaRPr lang="en-US" sz="3600" dirty="0">
              <a:latin typeface="Arial Nova Cond" panose="020B0506020202020204" pitchFamily="34" charset="0"/>
            </a:endParaRPr>
          </a:p>
          <a:p>
            <a:endParaRPr lang="en-US" sz="3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8355281-6A7E-4C4F-96C7-575AF8BF9E49}"/>
              </a:ext>
            </a:extLst>
          </p:cNvPr>
          <p:cNvSpPr txBox="1"/>
          <p:nvPr/>
        </p:nvSpPr>
        <p:spPr>
          <a:xfrm>
            <a:off x="559723" y="1393371"/>
            <a:ext cx="11496205" cy="5404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latin typeface="Arial Nova Cond" panose="020B0506020202020204" pitchFamily="34" charset="0"/>
              </a:rPr>
              <a:t>CanPESC: Current directions</a:t>
            </a:r>
            <a:endParaRPr lang="en-US" sz="3600" b="1" dirty="0">
              <a:latin typeface="Arial Nova Cond" panose="020B0506020202020204" pitchFamily="34" charset="0"/>
            </a:endParaRPr>
          </a:p>
          <a:p>
            <a:endParaRPr lang="en-US" sz="3600" dirty="0">
              <a:latin typeface="Arial Nova Cond" panose="020B0506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CDL: French labels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Standards Upgrade Pathway: White Paper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Nova Cond" panose="020B0506020202020204" pitchFamily="34" charset="0"/>
              </a:rPr>
              <a:t>Hub and PSI perspectives (input appreciated!)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Resources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Standards Version Inventory, “How </a:t>
            </a:r>
            <a:r>
              <a:rPr lang="en-US" sz="3600" dirty="0" err="1">
                <a:latin typeface="Arial Nova Cond" panose="020B0506020202020204" pitchFamily="34" charset="0"/>
              </a:rPr>
              <a:t>To’s</a:t>
            </a:r>
            <a:r>
              <a:rPr lang="en-US" sz="3600" dirty="0">
                <a:latin typeface="Arial Nova Cond" panose="020B0506020202020204" pitchFamily="34" charset="0"/>
              </a:rPr>
              <a:t>” and more!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 Nova Cond" panose="020B0506020202020204" pitchFamily="34" charset="0"/>
              </a:rPr>
              <a:t>GEO Code: Additional High Schools and PSIs</a:t>
            </a:r>
          </a:p>
          <a:p>
            <a:endParaRPr lang="en-US" sz="3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493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Nova Cond</vt:lpstr>
      <vt:lpstr>Arial Rounded MT Bold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Glossary of Common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Sessa</dc:creator>
  <cp:lastModifiedBy>Doug Holmes</cp:lastModifiedBy>
  <cp:revision>39</cp:revision>
  <dcterms:created xsi:type="dcterms:W3CDTF">2022-10-01T17:38:17Z</dcterms:created>
  <dcterms:modified xsi:type="dcterms:W3CDTF">2022-11-10T16:12:57Z</dcterms:modified>
</cp:coreProperties>
</file>