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Roboto Slab Light"/>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Light-bold.fntdata"/><Relationship Id="rId14" Type="http://schemas.openxmlformats.org/officeDocument/2006/relationships/font" Target="fonts/RobotoSlabLight-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_HEADER_1">
    <p:spTree>
      <p:nvGrpSpPr>
        <p:cNvPr id="59" name="Shape 59"/>
        <p:cNvGrpSpPr/>
        <p:nvPr/>
      </p:nvGrpSpPr>
      <p:grpSpPr>
        <a:xfrm>
          <a:off x="0" y="0"/>
          <a:ext cx="0" cy="0"/>
          <a:chOff x="0" y="0"/>
          <a:chExt cx="0" cy="0"/>
        </a:xfrm>
      </p:grpSpPr>
      <p:sp>
        <p:nvSpPr>
          <p:cNvPr id="60" name="Shape 60"/>
          <p:cNvSpPr txBox="1"/>
          <p:nvPr>
            <p:ph type="title"/>
          </p:nvPr>
        </p:nvSpPr>
        <p:spPr>
          <a:xfrm>
            <a:off x="671250" y="2141250"/>
            <a:ext cx="7852200" cy="8610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1" name="Shape 6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781200" y="1315950"/>
            <a:ext cx="5783400" cy="909000"/>
          </a:xfrm>
          <a:prstGeom prst="rect">
            <a:avLst/>
          </a:prstGeom>
        </p:spPr>
        <p:txBody>
          <a:bodyPr anchorCtr="0" anchor="b" bIns="91425" lIns="91425" rIns="91425" wrap="square" tIns="91425">
            <a:noAutofit/>
          </a:bodyPr>
          <a:lstStyle/>
          <a:p>
            <a:pPr lvl="0">
              <a:spcBef>
                <a:spcPts val="0"/>
              </a:spcBef>
              <a:buNone/>
            </a:pPr>
            <a:r>
              <a:rPr lang="en" sz="6000"/>
              <a:t>AK</a:t>
            </a:r>
            <a:r>
              <a:rPr lang="en" sz="6000"/>
              <a:t>U</a:t>
            </a:r>
            <a:r>
              <a:rPr lang="en" sz="6000"/>
              <a:t>RA</a:t>
            </a:r>
          </a:p>
        </p:txBody>
      </p:sp>
      <p:sp>
        <p:nvSpPr>
          <p:cNvPr id="67" name="Shape 67"/>
          <p:cNvSpPr txBox="1"/>
          <p:nvPr>
            <p:ph idx="1" type="subTitle"/>
          </p:nvPr>
        </p:nvSpPr>
        <p:spPr>
          <a:xfrm>
            <a:off x="1680302" y="3049450"/>
            <a:ext cx="5783400" cy="909000"/>
          </a:xfrm>
          <a:prstGeom prst="rect">
            <a:avLst/>
          </a:prstGeom>
        </p:spPr>
        <p:txBody>
          <a:bodyPr anchorCtr="0" anchor="t" bIns="91425" lIns="91425" rIns="91425" wrap="square" tIns="91425">
            <a:noAutofit/>
          </a:bodyPr>
          <a:lstStyle/>
          <a:p>
            <a:pPr lvl="0">
              <a:spcBef>
                <a:spcPts val="0"/>
              </a:spcBef>
              <a:buNone/>
            </a:pPr>
            <a:r>
              <a:rPr lang="en"/>
              <a:t>August 25, 2017</a:t>
            </a:r>
          </a:p>
        </p:txBody>
      </p:sp>
      <p:sp>
        <p:nvSpPr>
          <p:cNvPr id="68" name="Shape 68"/>
          <p:cNvSpPr txBox="1"/>
          <p:nvPr/>
        </p:nvSpPr>
        <p:spPr>
          <a:xfrm>
            <a:off x="2093650" y="2224950"/>
            <a:ext cx="5158500" cy="693600"/>
          </a:xfrm>
          <a:prstGeom prst="rect">
            <a:avLst/>
          </a:prstGeom>
          <a:noFill/>
          <a:ln>
            <a:noFill/>
          </a:ln>
        </p:spPr>
        <p:txBody>
          <a:bodyPr anchorCtr="0" anchor="t" bIns="91425" lIns="91425" rIns="91425" wrap="square" tIns="91425">
            <a:noAutofit/>
          </a:bodyPr>
          <a:lstStyle/>
          <a:p>
            <a:pPr lvl="0" algn="ctr">
              <a:spcBef>
                <a:spcPts val="0"/>
              </a:spcBef>
              <a:buNone/>
            </a:pPr>
            <a:r>
              <a:rPr lang="en" sz="1200">
                <a:solidFill>
                  <a:srgbClr val="FFFFFF"/>
                </a:solidFill>
                <a:latin typeface="Roboto Slab Light"/>
                <a:ea typeface="Roboto Slab Light"/>
                <a:cs typeface="Roboto Slab Light"/>
                <a:sym typeface="Roboto Slab Light"/>
              </a:rPr>
              <a:t>NLP Algorithm Steps Demonstration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p:nvPr/>
        </p:nvSpPr>
        <p:spPr>
          <a:xfrm>
            <a:off x="260800" y="278975"/>
            <a:ext cx="8754900" cy="73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txBox="1"/>
          <p:nvPr>
            <p:ph idx="4294967295" type="title"/>
          </p:nvPr>
        </p:nvSpPr>
        <p:spPr>
          <a:xfrm>
            <a:off x="260800" y="278975"/>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1 - Setup the sentences</a:t>
            </a:r>
          </a:p>
        </p:txBody>
      </p:sp>
      <p:sp>
        <p:nvSpPr>
          <p:cNvPr id="75" name="Shape 75"/>
          <p:cNvSpPr txBox="1"/>
          <p:nvPr/>
        </p:nvSpPr>
        <p:spPr>
          <a:xfrm>
            <a:off x="592125" y="1323275"/>
            <a:ext cx="7511100" cy="9096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a:solidFill>
                  <a:srgbClr val="FFFFFF"/>
                </a:solidFill>
                <a:latin typeface="Roboto Slab"/>
                <a:ea typeface="Roboto Slab"/>
                <a:cs typeface="Roboto Slab"/>
                <a:sym typeface="Roboto Slab"/>
              </a:rPr>
              <a:t>Get the paragraph and identify the context and replace the relevant words(eg. it’s) with main entity name.</a:t>
            </a:r>
          </a:p>
        </p:txBody>
      </p:sp>
      <p:sp>
        <p:nvSpPr>
          <p:cNvPr id="76" name="Shape 76"/>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txBox="1"/>
          <p:nvPr/>
        </p:nvSpPr>
        <p:spPr>
          <a:xfrm>
            <a:off x="592125" y="2333125"/>
            <a:ext cx="7839000" cy="636300"/>
          </a:xfrm>
          <a:prstGeom prst="rect">
            <a:avLst/>
          </a:prstGeom>
          <a:noFill/>
          <a:ln cap="flat" cmpd="sng" w="9525">
            <a:solidFill>
              <a:schemeClr val="dk1"/>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solidFill>
                  <a:srgbClr val="999999"/>
                </a:solidFill>
              </a:rPr>
              <a:t>Before: “I bought an iPhone 7 last summer. So far, </a:t>
            </a:r>
            <a:r>
              <a:rPr lang="en">
                <a:solidFill>
                  <a:srgbClr val="999999"/>
                </a:solidFill>
                <a:highlight>
                  <a:srgbClr val="EFEFEF"/>
                </a:highlight>
              </a:rPr>
              <a:t>it’s</a:t>
            </a:r>
            <a:r>
              <a:rPr lang="en">
                <a:solidFill>
                  <a:srgbClr val="999999"/>
                </a:solidFill>
              </a:rPr>
              <a:t> camera has been very impressive and I like it”</a:t>
            </a:r>
          </a:p>
        </p:txBody>
      </p:sp>
      <p:sp>
        <p:nvSpPr>
          <p:cNvPr id="78" name="Shape 78"/>
          <p:cNvSpPr txBox="1"/>
          <p:nvPr/>
        </p:nvSpPr>
        <p:spPr>
          <a:xfrm>
            <a:off x="592125" y="3358300"/>
            <a:ext cx="7839000" cy="804300"/>
          </a:xfrm>
          <a:prstGeom prst="rect">
            <a:avLst/>
          </a:prstGeom>
          <a:noFill/>
          <a:ln cap="flat" cmpd="sng" w="9525">
            <a:solidFill>
              <a:srgbClr val="D9D9D9"/>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solidFill>
                  <a:schemeClr val="dk1"/>
                </a:solidFill>
              </a:rPr>
              <a:t>After: “I bought an iPhone 7 last summer. </a:t>
            </a:r>
            <a:r>
              <a:rPr lang="en">
                <a:highlight>
                  <a:srgbClr val="D9D9D9"/>
                </a:highlight>
              </a:rPr>
              <a:t>iPhone 7’s</a:t>
            </a:r>
            <a:r>
              <a:rPr lang="en"/>
              <a:t> </a:t>
            </a:r>
            <a:r>
              <a:rPr lang="en">
                <a:solidFill>
                  <a:schemeClr val="dk1"/>
                </a:solidFill>
              </a:rPr>
              <a:t>camera has been very impressive and I like it”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4294967295" type="title"/>
          </p:nvPr>
        </p:nvSpPr>
        <p:spPr>
          <a:xfrm>
            <a:off x="311700" y="2507450"/>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2</a:t>
            </a:r>
          </a:p>
        </p:txBody>
      </p:sp>
      <p:sp>
        <p:nvSpPr>
          <p:cNvPr id="84" name="Shape 84"/>
          <p:cNvSpPr txBox="1"/>
          <p:nvPr>
            <p:ph idx="4294967295" type="title"/>
          </p:nvPr>
        </p:nvSpPr>
        <p:spPr>
          <a:xfrm>
            <a:off x="464100" y="2659850"/>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2</a:t>
            </a:r>
          </a:p>
        </p:txBody>
      </p:sp>
      <p:sp>
        <p:nvSpPr>
          <p:cNvPr id="85" name="Shape 85"/>
          <p:cNvSpPr/>
          <p:nvPr/>
        </p:nvSpPr>
        <p:spPr>
          <a:xfrm>
            <a:off x="220050" y="306875"/>
            <a:ext cx="8703900" cy="73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txBox="1"/>
          <p:nvPr>
            <p:ph idx="4294967295" type="title"/>
          </p:nvPr>
        </p:nvSpPr>
        <p:spPr>
          <a:xfrm>
            <a:off x="220050" y="306875"/>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2 - Entity Dictionary</a:t>
            </a:r>
          </a:p>
        </p:txBody>
      </p:sp>
      <p:sp>
        <p:nvSpPr>
          <p:cNvPr id="87" name="Shape 87"/>
          <p:cNvSpPr txBox="1"/>
          <p:nvPr/>
        </p:nvSpPr>
        <p:spPr>
          <a:xfrm>
            <a:off x="458650" y="1273625"/>
            <a:ext cx="8175900" cy="32400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a:solidFill>
                  <a:srgbClr val="FFFFFF"/>
                </a:solidFill>
                <a:latin typeface="Roboto Slab"/>
                <a:ea typeface="Roboto Slab"/>
                <a:cs typeface="Roboto Slab"/>
                <a:sym typeface="Roboto Slab"/>
              </a:rPr>
              <a:t>Need to have a word bank for the main entities of the domain. For instance if we get “Samsung Galaxy S7” → Noun Noun Noun, this can be an entity. In order to check this, from our word bank we need to check all possible combinations and need to come to a conclusion. </a:t>
            </a:r>
          </a:p>
          <a:p>
            <a:pPr lvl="0" rtl="0">
              <a:lnSpc>
                <a:spcPct val="115000"/>
              </a:lnSpc>
              <a:spcBef>
                <a:spcPts val="0"/>
              </a:spcBef>
              <a:buNone/>
            </a:pPr>
            <a:r>
              <a:t/>
            </a:r>
            <a:endParaRPr>
              <a:solidFill>
                <a:srgbClr val="FFFFFF"/>
              </a:solidFill>
              <a:latin typeface="Roboto Slab"/>
              <a:ea typeface="Roboto Slab"/>
              <a:cs typeface="Roboto Slab"/>
              <a:sym typeface="Roboto Slab"/>
            </a:endParaRPr>
          </a:p>
          <a:p>
            <a:pPr lvl="0" rtl="0">
              <a:lnSpc>
                <a:spcPct val="115000"/>
              </a:lnSpc>
              <a:spcBef>
                <a:spcPts val="0"/>
              </a:spcBef>
              <a:buNone/>
            </a:pPr>
            <a:r>
              <a:rPr lang="en">
                <a:solidFill>
                  <a:srgbClr val="FFFFFF"/>
                </a:solidFill>
                <a:latin typeface="Roboto Slab"/>
                <a:ea typeface="Roboto Slab"/>
                <a:cs typeface="Roboto Slab"/>
                <a:sym typeface="Roboto Slab"/>
              </a:rPr>
              <a:t>Combination ex → Samsung, Samsung Galaxy, Samsung Galaxy S7 and tag this with our word bank word. Also, main entity bank will evolve according to the readings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p:nvPr/>
        </p:nvSpPr>
        <p:spPr>
          <a:xfrm>
            <a:off x="260800" y="278975"/>
            <a:ext cx="8754900" cy="73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3" name="Shape 93"/>
          <p:cNvSpPr txBox="1"/>
          <p:nvPr>
            <p:ph idx="4294967295" type="title"/>
          </p:nvPr>
        </p:nvSpPr>
        <p:spPr>
          <a:xfrm>
            <a:off x="260800" y="278975"/>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3 - Extract Entities</a:t>
            </a:r>
          </a:p>
        </p:txBody>
      </p:sp>
      <p:sp>
        <p:nvSpPr>
          <p:cNvPr id="94" name="Shape 94"/>
          <p:cNvSpPr txBox="1"/>
          <p:nvPr/>
        </p:nvSpPr>
        <p:spPr>
          <a:xfrm>
            <a:off x="550300" y="1177975"/>
            <a:ext cx="7511100" cy="9096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t/>
            </a:r>
            <a:endParaRPr>
              <a:solidFill>
                <a:srgbClr val="FFFFFF"/>
              </a:solidFill>
              <a:latin typeface="Roboto Slab"/>
              <a:ea typeface="Roboto Slab"/>
              <a:cs typeface="Roboto Slab"/>
              <a:sym typeface="Roboto Slab"/>
            </a:endParaRPr>
          </a:p>
          <a:p>
            <a:pPr indent="-228600" lvl="0" marL="457200" rtl="0">
              <a:spcBef>
                <a:spcPts val="0"/>
              </a:spcBef>
              <a:buClr>
                <a:srgbClr val="FFFFFF"/>
              </a:buClr>
              <a:buFont typeface="Roboto Slab"/>
              <a:buChar char="●"/>
            </a:pPr>
            <a:r>
              <a:rPr lang="en">
                <a:solidFill>
                  <a:srgbClr val="FFFFFF"/>
                </a:solidFill>
                <a:latin typeface="Roboto Slab"/>
                <a:ea typeface="Roboto Slab"/>
                <a:cs typeface="Roboto Slab"/>
                <a:sym typeface="Roboto Slab"/>
              </a:rPr>
              <a:t>Using  the Word bank and using the Google API main entities will be </a:t>
            </a:r>
            <a:r>
              <a:rPr lang="en">
                <a:solidFill>
                  <a:srgbClr val="FFFFFF"/>
                </a:solidFill>
                <a:latin typeface="Roboto Slab"/>
                <a:ea typeface="Roboto Slab"/>
                <a:cs typeface="Roboto Slab"/>
                <a:sym typeface="Roboto Slab"/>
              </a:rPr>
              <a:t>identified</a:t>
            </a:r>
            <a:r>
              <a:rPr lang="en">
                <a:solidFill>
                  <a:srgbClr val="FFFFFF"/>
                </a:solidFill>
                <a:latin typeface="Roboto Slab"/>
                <a:ea typeface="Roboto Slab"/>
                <a:cs typeface="Roboto Slab"/>
                <a:sym typeface="Roboto Slab"/>
              </a:rPr>
              <a:t> and tagged.</a:t>
            </a:r>
          </a:p>
        </p:txBody>
      </p:sp>
      <p:sp>
        <p:nvSpPr>
          <p:cNvPr id="95" name="Shape 95"/>
          <p:cNvSpPr/>
          <p:nvPr/>
        </p:nvSpPr>
        <p:spPr>
          <a:xfrm>
            <a:off x="311700" y="2507450"/>
            <a:ext cx="8703900" cy="73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txBox="1"/>
          <p:nvPr>
            <p:ph idx="4294967295" type="title"/>
          </p:nvPr>
        </p:nvSpPr>
        <p:spPr>
          <a:xfrm>
            <a:off x="311700" y="2507450"/>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4 - Relationships</a:t>
            </a:r>
          </a:p>
        </p:txBody>
      </p:sp>
      <p:sp>
        <p:nvSpPr>
          <p:cNvPr id="97" name="Shape 97"/>
          <p:cNvSpPr txBox="1"/>
          <p:nvPr/>
        </p:nvSpPr>
        <p:spPr>
          <a:xfrm>
            <a:off x="550300" y="3474200"/>
            <a:ext cx="8175900" cy="15528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buClr>
                <a:srgbClr val="FFFFFF"/>
              </a:buClr>
              <a:buFont typeface="Roboto Slab"/>
              <a:buChar char="●"/>
            </a:pPr>
            <a:r>
              <a:rPr lang="en">
                <a:solidFill>
                  <a:srgbClr val="FFFFFF"/>
                </a:solidFill>
                <a:latin typeface="Roboto Slab"/>
                <a:ea typeface="Roboto Slab"/>
                <a:cs typeface="Roboto Slab"/>
                <a:sym typeface="Roboto Slab"/>
              </a:rPr>
              <a:t>Then according to the POS tag combinations, need to identify the relationships between entities, (V+ADJ+ADV+ADP) - (V-verb(optional),ADJ-adjective, ADP-adposition, ADV-adverb(optional)) = relationship between entities</a:t>
            </a:r>
          </a:p>
          <a:p>
            <a:pPr indent="-228600" lvl="0" marL="457200" rtl="0">
              <a:lnSpc>
                <a:spcPct val="115000"/>
              </a:lnSpc>
              <a:spcBef>
                <a:spcPts val="0"/>
              </a:spcBef>
              <a:buClr>
                <a:srgbClr val="FFFFFF"/>
              </a:buClr>
              <a:buFont typeface="Roboto Slab"/>
              <a:buChar char="●"/>
            </a:pPr>
            <a:r>
              <a:rPr lang="en">
                <a:solidFill>
                  <a:srgbClr val="FFFFFF"/>
                </a:solidFill>
                <a:latin typeface="Roboto Slab"/>
                <a:ea typeface="Roboto Slab"/>
                <a:cs typeface="Roboto Slab"/>
                <a:sym typeface="Roboto Slab"/>
              </a:rPr>
              <a:t>After that by checking the right and left side of the relationships identified, we can get particular entities associate with the corresponding relationship.</a:t>
            </a:r>
          </a:p>
        </p:txBody>
      </p:sp>
      <p:sp>
        <p:nvSpPr>
          <p:cNvPr id="98" name="Shape 98"/>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p:nvPr/>
        </p:nvSpPr>
        <p:spPr>
          <a:xfrm>
            <a:off x="260800" y="278975"/>
            <a:ext cx="8754900" cy="73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txBox="1"/>
          <p:nvPr>
            <p:ph idx="4294967295" type="title"/>
          </p:nvPr>
        </p:nvSpPr>
        <p:spPr>
          <a:xfrm>
            <a:off x="260800" y="278975"/>
            <a:ext cx="8520600" cy="733500"/>
          </a:xfrm>
          <a:prstGeom prst="rect">
            <a:avLst/>
          </a:prstGeom>
        </p:spPr>
        <p:txBody>
          <a:bodyPr anchorCtr="0" anchor="b" bIns="91425" lIns="91425" rIns="91425" wrap="square" tIns="91425">
            <a:noAutofit/>
          </a:bodyPr>
          <a:lstStyle/>
          <a:p>
            <a:pPr lvl="0" rtl="0">
              <a:spcBef>
                <a:spcPts val="0"/>
              </a:spcBef>
              <a:buNone/>
            </a:pPr>
            <a:r>
              <a:rPr lang="en">
                <a:solidFill>
                  <a:schemeClr val="lt1"/>
                </a:solidFill>
              </a:rPr>
              <a:t> Step 5 - Feature Extraction </a:t>
            </a:r>
          </a:p>
        </p:txBody>
      </p:sp>
      <p:sp>
        <p:nvSpPr>
          <p:cNvPr id="105" name="Shape 105"/>
          <p:cNvSpPr txBox="1"/>
          <p:nvPr/>
        </p:nvSpPr>
        <p:spPr>
          <a:xfrm>
            <a:off x="550300" y="1352925"/>
            <a:ext cx="7511100" cy="9096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buClr>
                <a:srgbClr val="FFFFFF"/>
              </a:buClr>
              <a:buFont typeface="Roboto Slab"/>
              <a:buChar char="●"/>
            </a:pPr>
            <a:r>
              <a:rPr lang="en">
                <a:solidFill>
                  <a:srgbClr val="FFFFFF"/>
                </a:solidFill>
                <a:latin typeface="Roboto Slab"/>
                <a:ea typeface="Roboto Slab"/>
                <a:cs typeface="Roboto Slab"/>
                <a:sym typeface="Roboto Slab"/>
              </a:rPr>
              <a:t>Then from the identified relationship and entities we can differentiate the features and the devices. This is going to be done with the device word bank and the feature word bank and also with the help of the google nlp API. we can directly identify the devices as a consumer good from nlp API.therefore we can get the corresponding device name which is hidden in the entity list we have identified. When comes to the feature list it is a feature word bank which evolving by the data we gather. From that we can identify the feature entities too, which are hidden in the entity list.</a:t>
            </a:r>
          </a:p>
          <a:p>
            <a:pPr lvl="0" rtl="0">
              <a:spcBef>
                <a:spcPts val="0"/>
              </a:spcBef>
              <a:buNone/>
            </a:pPr>
            <a:r>
              <a:t/>
            </a:r>
            <a:endParaRPr>
              <a:solidFill>
                <a:srgbClr val="FFFFFF"/>
              </a:solidFill>
              <a:latin typeface="Roboto Slab"/>
              <a:ea typeface="Roboto Slab"/>
              <a:cs typeface="Roboto Slab"/>
              <a:sym typeface="Roboto Slab"/>
            </a:endParaRPr>
          </a:p>
        </p:txBody>
      </p:sp>
      <p:sp>
        <p:nvSpPr>
          <p:cNvPr id="106" name="Shape 106"/>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38350" y="558925"/>
            <a:ext cx="8368200" cy="686100"/>
          </a:xfrm>
          <a:prstGeom prst="rect">
            <a:avLst/>
          </a:prstGeom>
        </p:spPr>
        <p:txBody>
          <a:bodyPr anchorCtr="0" anchor="b" bIns="91425" lIns="91425" rIns="91425" wrap="square" tIns="91425">
            <a:noAutofit/>
          </a:bodyPr>
          <a:lstStyle/>
          <a:p>
            <a:pPr lvl="0" rtl="0">
              <a:spcBef>
                <a:spcPts val="0"/>
              </a:spcBef>
              <a:buNone/>
            </a:pPr>
            <a:r>
              <a:rPr lang="en"/>
              <a:t>Usage of Google NLP API</a:t>
            </a:r>
          </a:p>
        </p:txBody>
      </p:sp>
      <p:sp>
        <p:nvSpPr>
          <p:cNvPr id="112" name="Shape 112"/>
          <p:cNvSpPr/>
          <p:nvPr/>
        </p:nvSpPr>
        <p:spPr>
          <a:xfrm>
            <a:off x="201750" y="5032350"/>
            <a:ext cx="8702700" cy="111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txBox="1"/>
          <p:nvPr/>
        </p:nvSpPr>
        <p:spPr>
          <a:xfrm>
            <a:off x="599400" y="1648650"/>
            <a:ext cx="7907400" cy="18462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buClr>
                <a:srgbClr val="FFFFFF"/>
              </a:buClr>
              <a:buFont typeface="Roboto Slab"/>
              <a:buChar char="●"/>
            </a:pPr>
            <a:r>
              <a:rPr lang="en">
                <a:solidFill>
                  <a:srgbClr val="FFFFFF"/>
                </a:solidFill>
                <a:latin typeface="Roboto Slab"/>
                <a:ea typeface="Roboto Slab"/>
                <a:cs typeface="Roboto Slab"/>
                <a:sym typeface="Roboto Slab"/>
              </a:rPr>
              <a:t>We can get the Salience (importance of an entity according to the entire document) from the api and can identify the main entity of the doc.</a:t>
            </a:r>
          </a:p>
          <a:p>
            <a:pPr indent="-228600" lvl="0" marL="457200" rtl="0">
              <a:lnSpc>
                <a:spcPct val="115000"/>
              </a:lnSpc>
              <a:spcBef>
                <a:spcPts val="0"/>
              </a:spcBef>
              <a:buClr>
                <a:srgbClr val="FFFFFF"/>
              </a:buClr>
              <a:buFont typeface="Roboto Slab"/>
              <a:buChar char="●"/>
            </a:pPr>
            <a:r>
              <a:rPr lang="en">
                <a:solidFill>
                  <a:srgbClr val="FFFFFF"/>
                </a:solidFill>
                <a:latin typeface="Roboto Slab"/>
                <a:ea typeface="Roboto Slab"/>
                <a:cs typeface="Roboto Slab"/>
                <a:sym typeface="Roboto Slab"/>
              </a:rPr>
              <a:t>We can identify the entities.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71250" y="2141250"/>
            <a:ext cx="7852200" cy="861000"/>
          </a:xfrm>
          <a:prstGeom prst="rect">
            <a:avLst/>
          </a:prstGeom>
        </p:spPr>
        <p:txBody>
          <a:bodyPr anchorCtr="0" anchor="ctr" bIns="91425" lIns="91425" rIns="91425" wrap="square" tIns="91425">
            <a:noAutofit/>
          </a:bodyPr>
          <a:lstStyle/>
          <a:p>
            <a:pPr lvl="0" rtl="0">
              <a:spcBef>
                <a:spcPts val="0"/>
              </a:spcBef>
              <a:buNone/>
            </a:pPr>
            <a:r>
              <a:rPr lang="en"/>
              <a:t>Thank you.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