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Roboto Slab Light"/>
      <p:regular r:id="rId46"/>
      <p:bold r:id="rId47"/>
    </p:embeddedFon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52C42E-A4B0-4AF3-B7F5-A74A6C7A6693}">
  <a:tblStyle styleId="{6352C42E-A4B0-4AF3-B7F5-A74A6C7A66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2FFE54-E975-474E-81A8-453C1DD4F4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RobotoSlabLight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font" Target="fonts/RobotoSlabLight-bold.fntdata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finishing this tell the specific objective of this Component : </a:t>
            </a: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Automated approach for processing unstructured textual data in a generic way which will be provided by multiple dynamic data sources (Preferably APIs)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finishing this tell the specific objective of this Component : </a:t>
            </a: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Automated ontology based information extraction out of textual data)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After finishing this tell the specific objective of this Component : </a:t>
            </a: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Knowledge mapping and integration of heterogeneous ontologies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RDF defines way 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how to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write stuff and OWL defines ways 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what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to write.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After finishing this tell the specific objective of this Component : </a:t>
            </a:r>
            <a:r>
              <a:rPr lang="en" sz="1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Knowledge retrieval and representation of acquired knowledge in human understandable manner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a generic framework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 the four pillars of our research area and clearly state the research area: Data Science and Machine Learning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 the four pillars of our research area and clearly state the research area: Data Science and Machine Learning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781200" y="1315950"/>
            <a:ext cx="5783400" cy="9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AK</a:t>
            </a:r>
            <a:r>
              <a:rPr lang="en" sz="6000"/>
              <a:t>U</a:t>
            </a:r>
            <a:r>
              <a:rPr lang="en" sz="6000"/>
              <a:t>RA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April 6, 2017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093650" y="2224950"/>
            <a:ext cx="5158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Proposal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Objective</a:t>
            </a:r>
          </a:p>
        </p:txBody>
      </p:sp>
      <p:sp>
        <p:nvSpPr>
          <p:cNvPr id="135" name="Shape 135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99400" y="1648650"/>
            <a:ext cx="79074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Provide a generic framework that would fully automate the knowledge extraction process from  unstructured textual data and the integration of the said knowledge into a larger machine readable model in a dynamic machine environment.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Specific Objectives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62100" y="1696700"/>
            <a:ext cx="81207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Automated approach for processing unstructured textual data in a generic way which will be provided by multiple dynamic data sources (Preferably APIs)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Automated ontology based information extraction out of textual data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Automated 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k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nowledge mapping and integration of heterogeneous ontologies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Knowledge retrieval and representation of acquired knowledge in human understandable manner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155850" y="3812950"/>
            <a:ext cx="88827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System Architecture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691150" y="693750"/>
            <a:ext cx="14139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Language Processing Engine</a:t>
            </a:r>
          </a:p>
        </p:txBody>
      </p:sp>
      <p:sp>
        <p:nvSpPr>
          <p:cNvPr id="154" name="Shape 154"/>
          <p:cNvSpPr/>
          <p:nvPr/>
        </p:nvSpPr>
        <p:spPr>
          <a:xfrm>
            <a:off x="6959675" y="693750"/>
            <a:ext cx="14139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Knowledge Extraction Engine </a:t>
            </a:r>
          </a:p>
        </p:txBody>
      </p:sp>
      <p:sp>
        <p:nvSpPr>
          <p:cNvPr id="155" name="Shape 155"/>
          <p:cNvSpPr/>
          <p:nvPr/>
        </p:nvSpPr>
        <p:spPr>
          <a:xfrm>
            <a:off x="3931350" y="4193488"/>
            <a:ext cx="14139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Ontology Integration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Engine</a:t>
            </a:r>
          </a:p>
        </p:txBody>
      </p:sp>
      <p:sp>
        <p:nvSpPr>
          <p:cNvPr id="156" name="Shape 156"/>
          <p:cNvSpPr/>
          <p:nvPr/>
        </p:nvSpPr>
        <p:spPr>
          <a:xfrm>
            <a:off x="1767550" y="2222700"/>
            <a:ext cx="1308000" cy="6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Knowledge Retrieval Engine</a:t>
            </a:r>
          </a:p>
        </p:txBody>
      </p:sp>
      <p:sp>
        <p:nvSpPr>
          <p:cNvPr id="157" name="Shape 157"/>
          <p:cNvSpPr/>
          <p:nvPr/>
        </p:nvSpPr>
        <p:spPr>
          <a:xfrm>
            <a:off x="5028650" y="521400"/>
            <a:ext cx="1095900" cy="10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Semi Structured Data</a:t>
            </a:r>
          </a:p>
        </p:txBody>
      </p:sp>
      <p:cxnSp>
        <p:nvCxnSpPr>
          <p:cNvPr id="158" name="Shape 158"/>
          <p:cNvCxnSpPr>
            <a:stCxn id="153" idx="3"/>
            <a:endCxn id="157" idx="2"/>
          </p:cNvCxnSpPr>
          <p:nvPr/>
        </p:nvCxnSpPr>
        <p:spPr>
          <a:xfrm>
            <a:off x="4105050" y="1060500"/>
            <a:ext cx="92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57" idx="6"/>
            <a:endCxn id="154" idx="1"/>
          </p:cNvCxnSpPr>
          <p:nvPr/>
        </p:nvCxnSpPr>
        <p:spPr>
          <a:xfrm>
            <a:off x="6124550" y="1060500"/>
            <a:ext cx="83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/>
          <p:nvPr/>
        </p:nvSpPr>
        <p:spPr>
          <a:xfrm>
            <a:off x="6486825" y="2165225"/>
            <a:ext cx="618600" cy="5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O1</a:t>
            </a:r>
          </a:p>
        </p:txBody>
      </p:sp>
      <p:sp>
        <p:nvSpPr>
          <p:cNvPr id="161" name="Shape 161"/>
          <p:cNvSpPr/>
          <p:nvPr/>
        </p:nvSpPr>
        <p:spPr>
          <a:xfrm>
            <a:off x="7357325" y="2165225"/>
            <a:ext cx="618600" cy="5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O2</a:t>
            </a:r>
          </a:p>
        </p:txBody>
      </p:sp>
      <p:sp>
        <p:nvSpPr>
          <p:cNvPr id="162" name="Shape 162"/>
          <p:cNvSpPr/>
          <p:nvPr/>
        </p:nvSpPr>
        <p:spPr>
          <a:xfrm>
            <a:off x="8289700" y="2165225"/>
            <a:ext cx="618600" cy="5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O3</a:t>
            </a:r>
          </a:p>
        </p:txBody>
      </p:sp>
      <p:cxnSp>
        <p:nvCxnSpPr>
          <p:cNvPr id="163" name="Shape 163"/>
          <p:cNvCxnSpPr>
            <a:stCxn id="154" idx="2"/>
            <a:endCxn id="160" idx="0"/>
          </p:cNvCxnSpPr>
          <p:nvPr/>
        </p:nvCxnSpPr>
        <p:spPr>
          <a:xfrm rot="5400000">
            <a:off x="6862325" y="1360950"/>
            <a:ext cx="738000" cy="870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54" idx="2"/>
            <a:endCxn id="161" idx="0"/>
          </p:cNvCxnSpPr>
          <p:nvPr/>
        </p:nvCxnSpPr>
        <p:spPr>
          <a:xfrm flipH="1" rot="-5400000">
            <a:off x="7297925" y="1795950"/>
            <a:ext cx="7380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stCxn id="154" idx="2"/>
            <a:endCxn id="162" idx="0"/>
          </p:cNvCxnSpPr>
          <p:nvPr/>
        </p:nvCxnSpPr>
        <p:spPr>
          <a:xfrm flipH="1" rot="-5400000">
            <a:off x="7763825" y="1330050"/>
            <a:ext cx="738000" cy="9324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/>
          <p:nvPr/>
        </p:nvSpPr>
        <p:spPr>
          <a:xfrm>
            <a:off x="3865050" y="2037125"/>
            <a:ext cx="1546500" cy="154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Primary Knowledge Model (Ontology)</a:t>
            </a:r>
          </a:p>
        </p:txBody>
      </p:sp>
      <p:cxnSp>
        <p:nvCxnSpPr>
          <p:cNvPr id="167" name="Shape 167"/>
          <p:cNvCxnSpPr>
            <a:stCxn id="160" idx="4"/>
            <a:endCxn id="155" idx="3"/>
          </p:cNvCxnSpPr>
          <p:nvPr/>
        </p:nvCxnSpPr>
        <p:spPr>
          <a:xfrm rot="5400000">
            <a:off x="5169375" y="2933375"/>
            <a:ext cx="1802700" cy="1450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61" idx="4"/>
            <a:endCxn id="155" idx="3"/>
          </p:cNvCxnSpPr>
          <p:nvPr/>
        </p:nvCxnSpPr>
        <p:spPr>
          <a:xfrm rot="5400000">
            <a:off x="5604575" y="2498075"/>
            <a:ext cx="1802700" cy="2321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62" idx="4"/>
            <a:endCxn id="155" idx="3"/>
          </p:cNvCxnSpPr>
          <p:nvPr/>
        </p:nvCxnSpPr>
        <p:spPr>
          <a:xfrm rot="5400000">
            <a:off x="6070750" y="2031875"/>
            <a:ext cx="1802700" cy="3253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66" idx="6"/>
            <a:endCxn id="155" idx="3"/>
          </p:cNvCxnSpPr>
          <p:nvPr/>
        </p:nvCxnSpPr>
        <p:spPr>
          <a:xfrm flipH="1">
            <a:off x="5345250" y="2810375"/>
            <a:ext cx="66300" cy="1749900"/>
          </a:xfrm>
          <a:prstGeom prst="bentConnector3">
            <a:avLst>
              <a:gd fmla="val -35916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55" idx="1"/>
            <a:endCxn id="166" idx="2"/>
          </p:cNvCxnSpPr>
          <p:nvPr/>
        </p:nvCxnSpPr>
        <p:spPr>
          <a:xfrm rot="10800000">
            <a:off x="3865050" y="2810338"/>
            <a:ext cx="66300" cy="1749900"/>
          </a:xfrm>
          <a:prstGeom prst="bentConnector3">
            <a:avLst>
              <a:gd fmla="val 45916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56" idx="0"/>
            <a:endCxn id="166" idx="0"/>
          </p:cNvCxnSpPr>
          <p:nvPr/>
        </p:nvCxnSpPr>
        <p:spPr>
          <a:xfrm rot="-5400000">
            <a:off x="3437050" y="1021500"/>
            <a:ext cx="185700" cy="2216700"/>
          </a:xfrm>
          <a:prstGeom prst="bentConnector3">
            <a:avLst>
              <a:gd fmla="val 22816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66" idx="4"/>
            <a:endCxn id="156" idx="2"/>
          </p:cNvCxnSpPr>
          <p:nvPr/>
        </p:nvCxnSpPr>
        <p:spPr>
          <a:xfrm flipH="1" rot="5400000">
            <a:off x="3198600" y="2143925"/>
            <a:ext cx="662700" cy="2216700"/>
          </a:xfrm>
          <a:prstGeom prst="bentConnector3">
            <a:avLst>
              <a:gd fmla="val -359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300475" y="3649950"/>
            <a:ext cx="1308000" cy="6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Information</a:t>
            </a:r>
          </a:p>
        </p:txBody>
      </p:sp>
      <p:cxnSp>
        <p:nvCxnSpPr>
          <p:cNvPr id="175" name="Shape 175"/>
          <p:cNvCxnSpPr>
            <a:stCxn id="156" idx="1"/>
            <a:endCxn id="174" idx="0"/>
          </p:cNvCxnSpPr>
          <p:nvPr/>
        </p:nvCxnSpPr>
        <p:spPr>
          <a:xfrm flipH="1">
            <a:off x="954550" y="2571750"/>
            <a:ext cx="813000" cy="1078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/>
          <p:nvPr/>
        </p:nvSpPr>
        <p:spPr>
          <a:xfrm>
            <a:off x="406525" y="521400"/>
            <a:ext cx="1095900" cy="107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Data Source</a:t>
            </a:r>
          </a:p>
        </p:txBody>
      </p:sp>
      <p:cxnSp>
        <p:nvCxnSpPr>
          <p:cNvPr id="177" name="Shape 177"/>
          <p:cNvCxnSpPr>
            <a:stCxn id="176" idx="6"/>
          </p:cNvCxnSpPr>
          <p:nvPr/>
        </p:nvCxnSpPr>
        <p:spPr>
          <a:xfrm>
            <a:off x="1502425" y="1060500"/>
            <a:ext cx="118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/>
          <p:nvPr/>
        </p:nvSpPr>
        <p:spPr>
          <a:xfrm>
            <a:off x="2691150" y="693750"/>
            <a:ext cx="1413900" cy="73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Language Processing Engine</a:t>
            </a:r>
          </a:p>
        </p:txBody>
      </p:sp>
      <p:sp>
        <p:nvSpPr>
          <p:cNvPr id="179" name="Shape 179"/>
          <p:cNvSpPr/>
          <p:nvPr/>
        </p:nvSpPr>
        <p:spPr>
          <a:xfrm>
            <a:off x="6959675" y="693750"/>
            <a:ext cx="1413900" cy="73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Knowledge Extraction Engine </a:t>
            </a:r>
          </a:p>
        </p:txBody>
      </p:sp>
      <p:sp>
        <p:nvSpPr>
          <p:cNvPr id="180" name="Shape 180"/>
          <p:cNvSpPr/>
          <p:nvPr/>
        </p:nvSpPr>
        <p:spPr>
          <a:xfrm>
            <a:off x="3931350" y="4193488"/>
            <a:ext cx="1413900" cy="73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Ontology Integration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Engine</a:t>
            </a:r>
          </a:p>
        </p:txBody>
      </p:sp>
      <p:sp>
        <p:nvSpPr>
          <p:cNvPr id="181" name="Shape 181"/>
          <p:cNvSpPr/>
          <p:nvPr/>
        </p:nvSpPr>
        <p:spPr>
          <a:xfrm>
            <a:off x="1767550" y="2222700"/>
            <a:ext cx="1308000" cy="698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Knowledge Retrieval Engine</a:t>
            </a:r>
          </a:p>
        </p:txBody>
      </p:sp>
      <p:sp>
        <p:nvSpPr>
          <p:cNvPr id="182" name="Shape 182"/>
          <p:cNvSpPr/>
          <p:nvPr/>
        </p:nvSpPr>
        <p:spPr>
          <a:xfrm>
            <a:off x="406525" y="521400"/>
            <a:ext cx="1095900" cy="107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Data Source</a:t>
            </a:r>
          </a:p>
        </p:txBody>
      </p:sp>
      <p:cxnSp>
        <p:nvCxnSpPr>
          <p:cNvPr id="183" name="Shape 183"/>
          <p:cNvCxnSpPr>
            <a:stCxn id="182" idx="6"/>
            <a:endCxn id="178" idx="1"/>
          </p:cNvCxnSpPr>
          <p:nvPr/>
        </p:nvCxnSpPr>
        <p:spPr>
          <a:xfrm>
            <a:off x="1502425" y="1060500"/>
            <a:ext cx="1188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/>
          <p:nvPr/>
        </p:nvSpPr>
        <p:spPr>
          <a:xfrm>
            <a:off x="5028650" y="521400"/>
            <a:ext cx="1095900" cy="107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latin typeface="Roboto Slab"/>
                <a:ea typeface="Roboto Slab"/>
                <a:cs typeface="Roboto Slab"/>
                <a:sym typeface="Roboto Slab"/>
              </a:rPr>
              <a:t>Semi Structured Data</a:t>
            </a:r>
          </a:p>
        </p:txBody>
      </p:sp>
      <p:cxnSp>
        <p:nvCxnSpPr>
          <p:cNvPr id="185" name="Shape 185"/>
          <p:cNvCxnSpPr>
            <a:stCxn id="178" idx="3"/>
            <a:endCxn id="184" idx="2"/>
          </p:cNvCxnSpPr>
          <p:nvPr/>
        </p:nvCxnSpPr>
        <p:spPr>
          <a:xfrm>
            <a:off x="4105050" y="1060500"/>
            <a:ext cx="923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84" idx="6"/>
            <a:endCxn id="179" idx="1"/>
          </p:cNvCxnSpPr>
          <p:nvPr/>
        </p:nvCxnSpPr>
        <p:spPr>
          <a:xfrm>
            <a:off x="6124550" y="1060500"/>
            <a:ext cx="8352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6486825" y="2165225"/>
            <a:ext cx="618600" cy="592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O1</a:t>
            </a:r>
          </a:p>
        </p:txBody>
      </p:sp>
      <p:sp>
        <p:nvSpPr>
          <p:cNvPr id="188" name="Shape 188"/>
          <p:cNvSpPr/>
          <p:nvPr/>
        </p:nvSpPr>
        <p:spPr>
          <a:xfrm>
            <a:off x="7357325" y="2165225"/>
            <a:ext cx="618600" cy="592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O2</a:t>
            </a:r>
          </a:p>
        </p:txBody>
      </p:sp>
      <p:sp>
        <p:nvSpPr>
          <p:cNvPr id="189" name="Shape 189"/>
          <p:cNvSpPr/>
          <p:nvPr/>
        </p:nvSpPr>
        <p:spPr>
          <a:xfrm>
            <a:off x="8289700" y="2165225"/>
            <a:ext cx="618600" cy="592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O3</a:t>
            </a:r>
          </a:p>
        </p:txBody>
      </p:sp>
      <p:cxnSp>
        <p:nvCxnSpPr>
          <p:cNvPr id="190" name="Shape 190"/>
          <p:cNvCxnSpPr>
            <a:stCxn id="179" idx="2"/>
            <a:endCxn id="187" idx="0"/>
          </p:cNvCxnSpPr>
          <p:nvPr/>
        </p:nvCxnSpPr>
        <p:spPr>
          <a:xfrm rot="5400000">
            <a:off x="6862325" y="1360950"/>
            <a:ext cx="738000" cy="870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1" name="Shape 191"/>
          <p:cNvCxnSpPr>
            <a:stCxn id="179" idx="2"/>
            <a:endCxn id="188" idx="0"/>
          </p:cNvCxnSpPr>
          <p:nvPr/>
        </p:nvCxnSpPr>
        <p:spPr>
          <a:xfrm flipH="1" rot="-5400000">
            <a:off x="7297925" y="1795950"/>
            <a:ext cx="7380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>
            <a:stCxn id="179" idx="2"/>
            <a:endCxn id="189" idx="0"/>
          </p:cNvCxnSpPr>
          <p:nvPr/>
        </p:nvCxnSpPr>
        <p:spPr>
          <a:xfrm flipH="1" rot="-5400000">
            <a:off x="7763825" y="1330050"/>
            <a:ext cx="738000" cy="9324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/>
          <p:nvPr/>
        </p:nvSpPr>
        <p:spPr>
          <a:xfrm>
            <a:off x="3865050" y="2037125"/>
            <a:ext cx="1546500" cy="1546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Primary Knowledge Model (Ontology)</a:t>
            </a:r>
          </a:p>
        </p:txBody>
      </p:sp>
      <p:cxnSp>
        <p:nvCxnSpPr>
          <p:cNvPr id="194" name="Shape 194"/>
          <p:cNvCxnSpPr>
            <a:stCxn id="187" idx="4"/>
            <a:endCxn id="180" idx="3"/>
          </p:cNvCxnSpPr>
          <p:nvPr/>
        </p:nvCxnSpPr>
        <p:spPr>
          <a:xfrm rot="5400000">
            <a:off x="5169375" y="2933375"/>
            <a:ext cx="1802700" cy="1450800"/>
          </a:xfrm>
          <a:prstGeom prst="bentConnector2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88" idx="4"/>
            <a:endCxn id="180" idx="3"/>
          </p:cNvCxnSpPr>
          <p:nvPr/>
        </p:nvCxnSpPr>
        <p:spPr>
          <a:xfrm rot="5400000">
            <a:off x="5604575" y="2498075"/>
            <a:ext cx="1802700" cy="2321400"/>
          </a:xfrm>
          <a:prstGeom prst="bentConnector2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9" idx="4"/>
            <a:endCxn id="180" idx="3"/>
          </p:cNvCxnSpPr>
          <p:nvPr/>
        </p:nvCxnSpPr>
        <p:spPr>
          <a:xfrm rot="5400000">
            <a:off x="6070750" y="2031875"/>
            <a:ext cx="1802700" cy="3253800"/>
          </a:xfrm>
          <a:prstGeom prst="bentConnector2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93" idx="6"/>
            <a:endCxn id="180" idx="3"/>
          </p:cNvCxnSpPr>
          <p:nvPr/>
        </p:nvCxnSpPr>
        <p:spPr>
          <a:xfrm flipH="1">
            <a:off x="5345250" y="2810375"/>
            <a:ext cx="66300" cy="1749900"/>
          </a:xfrm>
          <a:prstGeom prst="bentConnector3">
            <a:avLst>
              <a:gd fmla="val -359163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0" idx="1"/>
            <a:endCxn id="193" idx="2"/>
          </p:cNvCxnSpPr>
          <p:nvPr/>
        </p:nvCxnSpPr>
        <p:spPr>
          <a:xfrm rot="10800000">
            <a:off x="3865050" y="2810338"/>
            <a:ext cx="66300" cy="1749900"/>
          </a:xfrm>
          <a:prstGeom prst="bentConnector3">
            <a:avLst>
              <a:gd fmla="val 459163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81" idx="0"/>
            <a:endCxn id="193" idx="0"/>
          </p:cNvCxnSpPr>
          <p:nvPr/>
        </p:nvCxnSpPr>
        <p:spPr>
          <a:xfrm rot="-5400000">
            <a:off x="3437050" y="1021500"/>
            <a:ext cx="185700" cy="2216700"/>
          </a:xfrm>
          <a:prstGeom prst="bentConnector3">
            <a:avLst>
              <a:gd fmla="val 228164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93" idx="4"/>
            <a:endCxn id="181" idx="2"/>
          </p:cNvCxnSpPr>
          <p:nvPr/>
        </p:nvCxnSpPr>
        <p:spPr>
          <a:xfrm flipH="1" rot="5400000">
            <a:off x="3198600" y="2143925"/>
            <a:ext cx="662700" cy="2216700"/>
          </a:xfrm>
          <a:prstGeom prst="bentConnector3">
            <a:avLst>
              <a:gd fmla="val -35933" name="adj1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300475" y="3649950"/>
            <a:ext cx="1308000" cy="654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Information</a:t>
            </a:r>
          </a:p>
        </p:txBody>
      </p:sp>
      <p:cxnSp>
        <p:nvCxnSpPr>
          <p:cNvPr id="202" name="Shape 202"/>
          <p:cNvCxnSpPr>
            <a:stCxn id="181" idx="1"/>
            <a:endCxn id="201" idx="0"/>
          </p:cNvCxnSpPr>
          <p:nvPr/>
        </p:nvCxnSpPr>
        <p:spPr>
          <a:xfrm flipH="1">
            <a:off x="954550" y="2571750"/>
            <a:ext cx="813000" cy="1078200"/>
          </a:xfrm>
          <a:prstGeom prst="bentConnector2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55850" y="3429000"/>
            <a:ext cx="8832300" cy="111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4294967295" type="title"/>
          </p:nvPr>
        </p:nvSpPr>
        <p:spPr>
          <a:xfrm>
            <a:off x="183225" y="3456600"/>
            <a:ext cx="8832300" cy="106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Natural Language Processing and Data Extraction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38350" y="1487375"/>
            <a:ext cx="8368200" cy="326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85714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“Knowledge Discovery using Text Mining” - Compares Stemming, Domain Dictionary and Exclusion Lists. 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85714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“Automated Concept Extraction From Plain Text” - Suggests a method called WordNet.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85714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Lexalytics - Supports only flat files. No context recognition. $999/month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Gap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38350" y="1487375"/>
            <a:ext cx="8368200" cy="270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There are no current prevailing method to extract data from dynamic resources.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No existing method of separation of statistical data and textural data according to their contextual meaning.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Use of a combination of Natural Language Processing and Understanding.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No current tool to automate knowledge retrieval from dynamic sources with different structures.</a:t>
            </a:r>
          </a:p>
        </p:txBody>
      </p:sp>
      <p:sp>
        <p:nvSpPr>
          <p:cNvPr id="222" name="Shape 222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38350" y="1487375"/>
            <a:ext cx="8368200" cy="35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Raw data retrieval and categorization.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Sentence segmentation and tokenization.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Categorize into tags and their respective keywords.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Tools: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Weka - Data pre-processing, classification.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CoreNLP - Tokenization, Entity recognition, Dates, times, and numeric quantities detection.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Apache UIMA - Language identification, Language specific segmentation, Sentence boundary detection.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</a:p>
        </p:txBody>
      </p:sp>
      <p:sp>
        <p:nvSpPr>
          <p:cNvPr id="229" name="Shape 229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55850" y="3489475"/>
            <a:ext cx="8832300" cy="10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4294967295" type="title"/>
          </p:nvPr>
        </p:nvSpPr>
        <p:spPr>
          <a:xfrm>
            <a:off x="155850" y="3562025"/>
            <a:ext cx="8832300" cy="98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Ontology Based Information Extraction and Representation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85714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“An Approach for OBIE System Selection and Evaluation”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85714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Output information extraction data through ontologies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“Twitter as a corpus for sentiment analysis and opinion mining”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85714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Stanford coreNLP natural language processing toolkit for natural language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4294967295" type="title"/>
          </p:nvPr>
        </p:nvSpPr>
        <p:spPr>
          <a:xfrm>
            <a:off x="338700" y="233900"/>
            <a:ext cx="8428800" cy="571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Group Details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1118175" y="30322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311709" y="18447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Group Members :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327800" y="30322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/>
          <p:nvPr/>
        </p:nvCxnSpPr>
        <p:spPr>
          <a:xfrm>
            <a:off x="5554075" y="303221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Shape 78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2287375" y="1844688"/>
            <a:ext cx="4308900" cy="126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Nilesh Jayanandana</a:t>
            </a: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Nipuna Herath</a:t>
            </a: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Sameera Piyasundara</a:t>
            </a: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Rishanthakumar Rasarathinam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11709" y="3549325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Supervisor 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: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2287367" y="3549350"/>
            <a:ext cx="4308900" cy="50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Mr. Darshika Niranjan Koggalahewa</a:t>
            </a:r>
          </a:p>
        </p:txBody>
      </p:sp>
      <p:sp>
        <p:nvSpPr>
          <p:cNvPr id="82" name="Shape 82"/>
          <p:cNvSpPr txBox="1"/>
          <p:nvPr>
            <p:ph idx="4294967295" type="body"/>
          </p:nvPr>
        </p:nvSpPr>
        <p:spPr>
          <a:xfrm>
            <a:off x="311709" y="12141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Project ID :</a:t>
            </a:r>
          </a:p>
        </p:txBody>
      </p:sp>
      <p:sp>
        <p:nvSpPr>
          <p:cNvPr id="83" name="Shape 83"/>
          <p:cNvSpPr txBox="1"/>
          <p:nvPr>
            <p:ph idx="4294967295" type="body"/>
          </p:nvPr>
        </p:nvSpPr>
        <p:spPr>
          <a:xfrm>
            <a:off x="2287384" y="12141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17-026</a:t>
            </a:r>
          </a:p>
        </p:txBody>
      </p:sp>
      <p:sp>
        <p:nvSpPr>
          <p:cNvPr id="84" name="Shape 84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Gap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38350" y="1487375"/>
            <a:ext cx="8368200" cy="151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Understanding the theme concept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Dynamic mapping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Disposable/Temporary ontology models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Overcome the static environment of OBIE and giving dynamic feature for it</a:t>
            </a:r>
          </a:p>
        </p:txBody>
      </p:sp>
      <p:sp>
        <p:nvSpPr>
          <p:cNvPr id="248" name="Shape 248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85714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Retrieve  meaningful information extracted through context understanding process performed by NLP techniques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85714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Analyse meaningful information and understand the theme concept.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85714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Map understood knowledge on to ontology models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85714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Transfer ontology models to the knowledge base</a:t>
            </a:r>
          </a:p>
        </p:txBody>
      </p:sp>
      <p:sp>
        <p:nvSpPr>
          <p:cNvPr id="255" name="Shape 255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Shape 265"/>
          <p:cNvSpPr txBox="1"/>
          <p:nvPr>
            <p:ph idx="4294967295" type="title"/>
          </p:nvPr>
        </p:nvSpPr>
        <p:spPr>
          <a:xfrm>
            <a:off x="155850" y="3813000"/>
            <a:ext cx="88323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Knowledge Mapping and Integration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271" name="Shape 271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72" name="Shape 272"/>
          <p:cNvGraphicFramePr/>
          <p:nvPr/>
        </p:nvGraphicFramePr>
        <p:xfrm>
          <a:off x="713875" y="1530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{6352C42E-A4B0-4AF3-B7F5-A74A6C7A6693}</a:tableStyleId>
              </a:tblPr>
              <a:tblGrid>
                <a:gridCol w="1669325"/>
                <a:gridCol w="3465225"/>
                <a:gridCol w="2860075"/>
              </a:tblGrid>
              <a:tr h="582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Research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Cons</a:t>
                      </a:r>
                    </a:p>
                  </a:txBody>
                  <a:tcPr marT="91425" marB="91425" marR="91425" marL="91425"/>
                </a:tc>
              </a:tr>
              <a:tr h="960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KARMA Framework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Dynamic Integration of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heterogeneous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 Sources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(Ontology, Schemas, XML etc)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Requires Human intervention.</a:t>
                      </a:r>
                    </a:p>
                  </a:txBody>
                  <a:tcPr marT="91425" marB="91425" marR="91425" marL="91425"/>
                </a:tc>
              </a:tr>
              <a:tr h="960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Geo Ontology Integration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Category Theory.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Efficient Ontology Integration Algorithm.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Domain Specific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Need Initial Structure</a:t>
                      </a:r>
                    </a:p>
                  </a:txBody>
                  <a:tcPr marT="91425" marB="91425" marR="91425" marL="91425"/>
                </a:tc>
              </a:tr>
              <a:tr h="63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Railway Ontology Integration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Semantic Relationships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Single Ontology Approach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Domain Specific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Pre-defined Structure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Gap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Dynamic Ontology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Heterogeneous Ontology Integration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Generic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Automated</a:t>
            </a:r>
          </a:p>
        </p:txBody>
      </p:sp>
      <p:sp>
        <p:nvSpPr>
          <p:cNvPr id="279" name="Shape 279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Single Ontology Approach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Multiple Ontology Appraoch, Hybrid Ontology Approach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Resource Description Framework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Understand semantic meaning of existing heterogeneous concepts and relationships.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Map and Integrate concepts and create new relationships where necessary.</a:t>
            </a:r>
          </a:p>
        </p:txBody>
      </p:sp>
      <p:sp>
        <p:nvSpPr>
          <p:cNvPr id="286" name="Shape 286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4294967295" type="title"/>
          </p:nvPr>
        </p:nvSpPr>
        <p:spPr>
          <a:xfrm>
            <a:off x="155850" y="3812950"/>
            <a:ext cx="88323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Knowledge Retrieval and Representation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“Ontology based semantic retrieval approach and framework for education management system”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“Ontology Based Information Retrieval System for Academic Library” 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“Ontology Semantic Approach to Extraction of knowledge from Holy Quran”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</a:pPr>
            <a:r>
              <a:rPr lang="en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“An Ontology-Based Retrieval System for Mammographic Reports”</a:t>
            </a:r>
          </a:p>
        </p:txBody>
      </p:sp>
      <p:sp>
        <p:nvSpPr>
          <p:cNvPr id="299" name="Shape 299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Gap</a:t>
            </a:r>
          </a:p>
        </p:txBody>
      </p:sp>
      <p:sp>
        <p:nvSpPr>
          <p:cNvPr id="305" name="Shape 305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Identify non-existence information in the knowledge base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Communication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with other module 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components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Continuous Learning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312" name="Shape 312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38350" y="1487375"/>
            <a:ext cx="8228100" cy="299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Filter user's query with existing information in the knowledge base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Query the Ontology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Represent the results in a human understandable manner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Query Languages Available : RQL, SeRQL, TRIPLE, RDQL, N3, Versa, SPARQL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 Slab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Selected Query Language : SPARQL 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4294967295" type="title"/>
          </p:nvPr>
        </p:nvSpPr>
        <p:spPr>
          <a:xfrm>
            <a:off x="155850" y="381295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4294967295" type="title"/>
          </p:nvPr>
        </p:nvSpPr>
        <p:spPr>
          <a:xfrm>
            <a:off x="155850" y="381295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Proof of Concept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80750" y="1016325"/>
            <a:ext cx="8222100" cy="1656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RevEngine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 Product Review Engine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87900" y="5647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we are going to market it ?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87900" y="1365900"/>
            <a:ext cx="8368200" cy="320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No existing proper Product review system for electronics.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So many websites with contrasting reviews.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Burning questions before purchasing.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Is the product worth all that money?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How long will the product last?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Known Issues?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Is it the proper choice for me?</a:t>
            </a:r>
            <a:br>
              <a:rPr lang="en">
                <a:latin typeface="Roboto Slab"/>
                <a:ea typeface="Roboto Slab"/>
                <a:cs typeface="Roboto Slab"/>
                <a:sym typeface="Roboto Slab"/>
              </a:rPr>
            </a:b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Already Existing Systems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38350" y="1816200"/>
            <a:ext cx="8368200" cy="151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 Slab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Wolfram Alpha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Consumr - Mobile Application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Google Cards / Google Now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00" y="2016425"/>
            <a:ext cx="3702625" cy="5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4294967295" type="title"/>
          </p:nvPr>
        </p:nvSpPr>
        <p:spPr>
          <a:xfrm>
            <a:off x="155850" y="381295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Work Break Down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87900" y="5647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 Allocation</a:t>
            </a:r>
          </a:p>
        </p:txBody>
      </p:sp>
      <p:graphicFrame>
        <p:nvGraphicFramePr>
          <p:cNvPr id="350" name="Shape 350"/>
          <p:cNvGraphicFramePr/>
          <p:nvPr/>
        </p:nvGraphicFramePr>
        <p:xfrm>
          <a:off x="579025" y="14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{6352C42E-A4B0-4AF3-B7F5-A74A6C7A6693}</a:tableStyleId>
              </a:tblPr>
              <a:tblGrid>
                <a:gridCol w="2496600"/>
                <a:gridCol w="2496600"/>
                <a:gridCol w="2496600"/>
              </a:tblGrid>
              <a:tr h="624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Component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Task</a:t>
                      </a:r>
                    </a:p>
                  </a:txBody>
                  <a:tcPr marT="91425" marB="91425" marR="91425" marL="91425"/>
                </a:tc>
              </a:tr>
              <a:tr h="611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H.P.N.H.Herath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IT13104504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Natural Language processing and data extraction. (Knowledge Procurement)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Design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Testing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API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Documentation</a:t>
                      </a:r>
                    </a:p>
                  </a:txBody>
                  <a:tcPr marT="91425" marB="91425" marR="91425" marL="91425"/>
                </a:tc>
              </a:tr>
              <a:tr h="611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H.M.S.Piyasundara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IT14063442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Ontology based information extraction. (Knowledge Understanding)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Design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Testing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API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Documentation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1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H.H.N.C.Jayanandana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IT14001826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Updating or expanding the existing knowledge (ontology) based on newly learnt content (Knowledge Mapping)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Design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Testing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UI/UX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Documentation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R.Rishanthakumar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IT14087820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Applying the acquired knowledge by targeting a relevant business model. (Knowledge Retrieval and Representation)</a:t>
                      </a:r>
                    </a:p>
                  </a:txBody>
                  <a:tcPr marT="91425" marB="91425" marR="114300" marL="1143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Design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Testing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UI/UX</a:t>
                      </a:r>
                    </a:p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100000"/>
                        <a:buFont typeface="Roboto Slab"/>
                        <a:buChar char="●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Documentation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Shape 355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{622FFE54-E975-474E-81A8-453C1DD4F410}</a:tableStyleId>
              </a:tblPr>
              <a:tblGrid>
                <a:gridCol w="629375"/>
                <a:gridCol w="724850"/>
                <a:gridCol w="619000"/>
                <a:gridCol w="613300"/>
                <a:gridCol w="677450"/>
                <a:gridCol w="642975"/>
                <a:gridCol w="858700"/>
                <a:gridCol w="707875"/>
                <a:gridCol w="655200"/>
                <a:gridCol w="761300"/>
                <a:gridCol w="737750"/>
                <a:gridCol w="643425"/>
              </a:tblGrid>
              <a:tr h="369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Sept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Oct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Nov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56" name="Shape 3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descr="Timeline background shape" id="357" name="Shape 357"/>
          <p:cNvSpPr/>
          <p:nvPr/>
        </p:nvSpPr>
        <p:spPr>
          <a:xfrm>
            <a:off x="1079850" y="1864400"/>
            <a:ext cx="16167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4294967295" type="body"/>
          </p:nvPr>
        </p:nvSpPr>
        <p:spPr>
          <a:xfrm>
            <a:off x="1079850" y="1864400"/>
            <a:ext cx="1873800" cy="4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Requirement</a:t>
            </a:r>
          </a:p>
        </p:txBody>
      </p:sp>
      <p:sp>
        <p:nvSpPr>
          <p:cNvPr descr="Timeline background shape" id="359" name="Shape 359"/>
          <p:cNvSpPr/>
          <p:nvPr/>
        </p:nvSpPr>
        <p:spPr>
          <a:xfrm>
            <a:off x="2627425" y="2321900"/>
            <a:ext cx="39846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4294967295" type="body"/>
          </p:nvPr>
        </p:nvSpPr>
        <p:spPr>
          <a:xfrm>
            <a:off x="2627425" y="2321900"/>
            <a:ext cx="3265800" cy="4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 &amp; Implementation</a:t>
            </a:r>
          </a:p>
        </p:txBody>
      </p:sp>
      <p:sp>
        <p:nvSpPr>
          <p:cNvPr id="361" name="Shape 361"/>
          <p:cNvSpPr txBox="1"/>
          <p:nvPr>
            <p:ph idx="4294967295" type="body"/>
          </p:nvPr>
        </p:nvSpPr>
        <p:spPr>
          <a:xfrm>
            <a:off x="1079850" y="3949250"/>
            <a:ext cx="2568600" cy="4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</a:p>
        </p:txBody>
      </p:sp>
      <p:sp>
        <p:nvSpPr>
          <p:cNvPr descr="Timeline background shape" id="362" name="Shape 362"/>
          <p:cNvSpPr/>
          <p:nvPr/>
        </p:nvSpPr>
        <p:spPr>
          <a:xfrm>
            <a:off x="6612025" y="2664900"/>
            <a:ext cx="15186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4294967295" type="body"/>
          </p:nvPr>
        </p:nvSpPr>
        <p:spPr>
          <a:xfrm>
            <a:off x="6612025" y="2664900"/>
            <a:ext cx="1400700" cy="4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AKURA?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1850" y="1431675"/>
            <a:ext cx="7910700" cy="128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</a:t>
            </a:r>
            <a:r>
              <a:rPr lang="en"/>
              <a:t>utomated 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/>
              <a:t>nowledge </a:t>
            </a:r>
            <a:r>
              <a:rPr lang="en">
                <a:solidFill>
                  <a:schemeClr val="accent5"/>
                </a:solidFill>
              </a:rPr>
              <a:t>U</a:t>
            </a:r>
            <a:r>
              <a:rPr lang="en"/>
              <a:t>nderstanding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solidFill>
                  <a:schemeClr val="accent5"/>
                </a:solidFill>
              </a:rPr>
              <a:t>R</a:t>
            </a:r>
            <a:r>
              <a:rPr lang="en"/>
              <a:t>ecognition </a:t>
            </a:r>
            <a:r>
              <a:rPr lang="en">
                <a:solidFill>
                  <a:schemeClr val="accent5"/>
                </a:solidFill>
              </a:rPr>
              <a:t>A</a:t>
            </a:r>
            <a:r>
              <a:rPr lang="en"/>
              <a:t>ssistant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Our Research 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760775"/>
            <a:ext cx="8368200" cy="18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Natural Language Processing and Data Extraction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Ontology driven Information Extraction and Representation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Knowledge Mapping and Integration.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Knowledge Retrieval and Representation.</a:t>
            </a:r>
          </a:p>
        </p:txBody>
      </p:sp>
      <p:sp>
        <p:nvSpPr>
          <p:cNvPr id="103" name="Shape 103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Area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760775"/>
            <a:ext cx="8368200" cy="18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Machine Learning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Font typeface="Roboto Slab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Data Science</a:t>
            </a:r>
          </a:p>
        </p:txBody>
      </p:sp>
      <p:sp>
        <p:nvSpPr>
          <p:cNvPr id="110" name="Shape 110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155850" y="381295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 Research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38350" y="5589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the problem</a:t>
            </a:r>
          </a:p>
        </p:txBody>
      </p:sp>
      <p:sp>
        <p:nvSpPr>
          <p:cNvPr id="122" name="Shape 122"/>
          <p:cNvSpPr/>
          <p:nvPr/>
        </p:nvSpPr>
        <p:spPr>
          <a:xfrm>
            <a:off x="201750" y="5032350"/>
            <a:ext cx="8702700" cy="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99400" y="1648650"/>
            <a:ext cx="79074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Currently, there is no existing solution or framework that would enable unstructured textual data processing and extracting knowledge into a machine readable format and enable users of the framework to build domain specific projects on top of the framework.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55850" y="3812950"/>
            <a:ext cx="8832300" cy="7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4294967295" type="title"/>
          </p:nvPr>
        </p:nvSpPr>
        <p:spPr>
          <a:xfrm>
            <a:off x="155850" y="3812950"/>
            <a:ext cx="88323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