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82" r:id="rId11"/>
    <p:sldId id="267" r:id="rId12"/>
    <p:sldId id="2146847061" r:id="rId13"/>
    <p:sldId id="2146847065" r:id="rId14"/>
    <p:sldId id="2146847069" r:id="rId15"/>
    <p:sldId id="2146847073"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77" d="100"/>
          <a:sy n="77" d="100"/>
        </p:scale>
        <p:origin x="883"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058352"/>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Titanic Dataset</a:t>
            </a:r>
          </a:p>
        </p:txBody>
      </p:sp>
      <p:sp>
        <p:nvSpPr>
          <p:cNvPr id="4" name="TextBox 3"/>
          <p:cNvSpPr txBox="1"/>
          <p:nvPr/>
        </p:nvSpPr>
        <p:spPr>
          <a:xfrm>
            <a:off x="1517374" y="3906871"/>
            <a:ext cx="91440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 E.ARULRAJ </a:t>
            </a:r>
          </a:p>
          <a:p>
            <a:pPr marL="457200" indent="-457200">
              <a:buAutoNum type="arabicPeriod"/>
            </a:pPr>
            <a:r>
              <a:rPr lang="en-US" sz="2000" b="1" dirty="0">
                <a:solidFill>
                  <a:schemeClr val="accent1">
                    <a:lumMod val="75000"/>
                  </a:schemeClr>
                </a:solidFill>
                <a:latin typeface="Arial"/>
                <a:cs typeface="Arial"/>
              </a:rPr>
              <a:t>College name : Jayaraj annapackiam CSI college of engineering </a:t>
            </a:r>
          </a:p>
          <a:p>
            <a:pPr marL="457200" indent="-457200" algn="just">
              <a:buAutoNum type="arabicPeriod"/>
            </a:pPr>
            <a:r>
              <a:rPr lang="en-US" sz="2000" b="1" dirty="0">
                <a:solidFill>
                  <a:schemeClr val="accent1">
                    <a:lumMod val="75000"/>
                  </a:schemeClr>
                </a:solidFill>
                <a:latin typeface="Arial"/>
                <a:cs typeface="Arial"/>
              </a:rPr>
              <a:t>Department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62559D-95A5-A4A7-6325-A33956FBDBFD}"/>
              </a:ext>
            </a:extLst>
          </p:cNvPr>
          <p:cNvPicPr>
            <a:picLocks noGrp="1" noChangeAspect="1"/>
          </p:cNvPicPr>
          <p:nvPr>
            <p:ph idx="1"/>
          </p:nvPr>
        </p:nvPicPr>
        <p:blipFill>
          <a:blip r:embed="rId2"/>
          <a:stretch>
            <a:fillRect/>
          </a:stretch>
        </p:blipFill>
        <p:spPr>
          <a:xfrm>
            <a:off x="789028" y="1112907"/>
            <a:ext cx="4607919" cy="2468117"/>
          </a:xfrm>
        </p:spPr>
      </p:pic>
      <p:pic>
        <p:nvPicPr>
          <p:cNvPr id="7" name="Picture 6">
            <a:extLst>
              <a:ext uri="{FF2B5EF4-FFF2-40B4-BE49-F238E27FC236}">
                <a16:creationId xmlns:a16="http://schemas.microsoft.com/office/drawing/2014/main" id="{5F46A3AF-5E96-9964-BA73-510E36CA6624}"/>
              </a:ext>
            </a:extLst>
          </p:cNvPr>
          <p:cNvPicPr>
            <a:picLocks noChangeAspect="1"/>
          </p:cNvPicPr>
          <p:nvPr/>
        </p:nvPicPr>
        <p:blipFill>
          <a:blip r:embed="rId3"/>
          <a:stretch>
            <a:fillRect/>
          </a:stretch>
        </p:blipFill>
        <p:spPr>
          <a:xfrm>
            <a:off x="6698974" y="1112907"/>
            <a:ext cx="4607919" cy="2468116"/>
          </a:xfrm>
          <a:prstGeom prst="rect">
            <a:avLst/>
          </a:prstGeom>
        </p:spPr>
      </p:pic>
      <p:pic>
        <p:nvPicPr>
          <p:cNvPr id="10" name="Picture 9">
            <a:extLst>
              <a:ext uri="{FF2B5EF4-FFF2-40B4-BE49-F238E27FC236}">
                <a16:creationId xmlns:a16="http://schemas.microsoft.com/office/drawing/2014/main" id="{5894B641-0494-B31D-49E2-3EF49B19F110}"/>
              </a:ext>
            </a:extLst>
          </p:cNvPr>
          <p:cNvPicPr>
            <a:picLocks noChangeAspect="1"/>
          </p:cNvPicPr>
          <p:nvPr/>
        </p:nvPicPr>
        <p:blipFill>
          <a:blip r:embed="rId4"/>
          <a:stretch>
            <a:fillRect/>
          </a:stretch>
        </p:blipFill>
        <p:spPr>
          <a:xfrm>
            <a:off x="789028" y="3930762"/>
            <a:ext cx="4607919" cy="2468116"/>
          </a:xfrm>
          <a:prstGeom prst="rect">
            <a:avLst/>
          </a:prstGeom>
        </p:spPr>
      </p:pic>
      <p:pic>
        <p:nvPicPr>
          <p:cNvPr id="14" name="Picture 13">
            <a:extLst>
              <a:ext uri="{FF2B5EF4-FFF2-40B4-BE49-F238E27FC236}">
                <a16:creationId xmlns:a16="http://schemas.microsoft.com/office/drawing/2014/main" id="{F3304ABE-48AB-C609-4BD3-2355F8E37D64}"/>
              </a:ext>
            </a:extLst>
          </p:cNvPr>
          <p:cNvPicPr>
            <a:picLocks noChangeAspect="1"/>
          </p:cNvPicPr>
          <p:nvPr/>
        </p:nvPicPr>
        <p:blipFill>
          <a:blip r:embed="rId5"/>
          <a:stretch>
            <a:fillRect/>
          </a:stretch>
        </p:blipFill>
        <p:spPr>
          <a:xfrm>
            <a:off x="6698974" y="3930762"/>
            <a:ext cx="4607919" cy="24681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164A8A-1209-CEE6-3FA6-18FA5C52BD7B}"/>
              </a:ext>
            </a:extLst>
          </p:cNvPr>
          <p:cNvPicPr>
            <a:picLocks noGrp="1" noChangeAspect="1"/>
          </p:cNvPicPr>
          <p:nvPr>
            <p:ph idx="1"/>
          </p:nvPr>
        </p:nvPicPr>
        <p:blipFill>
          <a:blip r:embed="rId2"/>
          <a:stretch>
            <a:fillRect/>
          </a:stretch>
        </p:blipFill>
        <p:spPr>
          <a:xfrm>
            <a:off x="967934" y="1132785"/>
            <a:ext cx="4286982" cy="2296215"/>
          </a:xfrm>
        </p:spPr>
      </p:pic>
      <p:pic>
        <p:nvPicPr>
          <p:cNvPr id="7" name="Picture 6">
            <a:extLst>
              <a:ext uri="{FF2B5EF4-FFF2-40B4-BE49-F238E27FC236}">
                <a16:creationId xmlns:a16="http://schemas.microsoft.com/office/drawing/2014/main" id="{12788E27-066D-E03A-B744-29BB40CBBAF9}"/>
              </a:ext>
            </a:extLst>
          </p:cNvPr>
          <p:cNvPicPr>
            <a:picLocks noChangeAspect="1"/>
          </p:cNvPicPr>
          <p:nvPr/>
        </p:nvPicPr>
        <p:blipFill>
          <a:blip r:embed="rId3"/>
          <a:stretch>
            <a:fillRect/>
          </a:stretch>
        </p:blipFill>
        <p:spPr>
          <a:xfrm>
            <a:off x="6569765" y="1132785"/>
            <a:ext cx="4286983" cy="2296215"/>
          </a:xfrm>
          <a:prstGeom prst="rect">
            <a:avLst/>
          </a:prstGeom>
        </p:spPr>
      </p:pic>
      <p:pic>
        <p:nvPicPr>
          <p:cNvPr id="9" name="Picture 8">
            <a:extLst>
              <a:ext uri="{FF2B5EF4-FFF2-40B4-BE49-F238E27FC236}">
                <a16:creationId xmlns:a16="http://schemas.microsoft.com/office/drawing/2014/main" id="{00743EFA-8719-DFBC-B231-43CC2C0CCB09}"/>
              </a:ext>
            </a:extLst>
          </p:cNvPr>
          <p:cNvPicPr>
            <a:picLocks noChangeAspect="1"/>
          </p:cNvPicPr>
          <p:nvPr/>
        </p:nvPicPr>
        <p:blipFill>
          <a:blip r:embed="rId4"/>
          <a:stretch>
            <a:fillRect/>
          </a:stretch>
        </p:blipFill>
        <p:spPr>
          <a:xfrm>
            <a:off x="967935" y="3841308"/>
            <a:ext cx="4286982" cy="2296215"/>
          </a:xfrm>
          <a:prstGeom prst="rect">
            <a:avLst/>
          </a:prstGeom>
        </p:spPr>
      </p:pic>
      <p:pic>
        <p:nvPicPr>
          <p:cNvPr id="11" name="Picture 10">
            <a:extLst>
              <a:ext uri="{FF2B5EF4-FFF2-40B4-BE49-F238E27FC236}">
                <a16:creationId xmlns:a16="http://schemas.microsoft.com/office/drawing/2014/main" id="{BEA9CC04-3FAB-D457-EDB1-80324342E0FB}"/>
              </a:ext>
            </a:extLst>
          </p:cNvPr>
          <p:cNvPicPr>
            <a:picLocks noChangeAspect="1"/>
          </p:cNvPicPr>
          <p:nvPr/>
        </p:nvPicPr>
        <p:blipFill>
          <a:blip r:embed="rId5"/>
          <a:stretch>
            <a:fillRect/>
          </a:stretch>
        </p:blipFill>
        <p:spPr>
          <a:xfrm>
            <a:off x="6569765" y="3841308"/>
            <a:ext cx="4286983" cy="2296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AC944F-5857-676D-1A90-7C7C1B129FA8}"/>
              </a:ext>
            </a:extLst>
          </p:cNvPr>
          <p:cNvPicPr>
            <a:picLocks noGrp="1" noChangeAspect="1"/>
          </p:cNvPicPr>
          <p:nvPr>
            <p:ph idx="1"/>
          </p:nvPr>
        </p:nvPicPr>
        <p:blipFill>
          <a:blip r:embed="rId2"/>
          <a:stretch>
            <a:fillRect/>
          </a:stretch>
        </p:blipFill>
        <p:spPr>
          <a:xfrm>
            <a:off x="789030" y="1102967"/>
            <a:ext cx="4342652" cy="2326033"/>
          </a:xfrm>
        </p:spPr>
      </p:pic>
      <p:pic>
        <p:nvPicPr>
          <p:cNvPr id="7" name="Picture 6">
            <a:extLst>
              <a:ext uri="{FF2B5EF4-FFF2-40B4-BE49-F238E27FC236}">
                <a16:creationId xmlns:a16="http://schemas.microsoft.com/office/drawing/2014/main" id="{592DFD10-555B-8C64-B685-FE9BCD8B65CB}"/>
              </a:ext>
            </a:extLst>
          </p:cNvPr>
          <p:cNvPicPr>
            <a:picLocks noChangeAspect="1"/>
          </p:cNvPicPr>
          <p:nvPr/>
        </p:nvPicPr>
        <p:blipFill>
          <a:blip r:embed="rId3"/>
          <a:stretch>
            <a:fillRect/>
          </a:stretch>
        </p:blipFill>
        <p:spPr>
          <a:xfrm>
            <a:off x="6096000" y="1102967"/>
            <a:ext cx="4342653" cy="2326033"/>
          </a:xfrm>
          <a:prstGeom prst="rect">
            <a:avLst/>
          </a:prstGeom>
        </p:spPr>
      </p:pic>
      <p:pic>
        <p:nvPicPr>
          <p:cNvPr id="9" name="Picture 8">
            <a:extLst>
              <a:ext uri="{FF2B5EF4-FFF2-40B4-BE49-F238E27FC236}">
                <a16:creationId xmlns:a16="http://schemas.microsoft.com/office/drawing/2014/main" id="{4115BF62-4754-BEE0-6372-F8433F4AD9CD}"/>
              </a:ext>
            </a:extLst>
          </p:cNvPr>
          <p:cNvPicPr>
            <a:picLocks noChangeAspect="1"/>
          </p:cNvPicPr>
          <p:nvPr/>
        </p:nvPicPr>
        <p:blipFill>
          <a:blip r:embed="rId4"/>
          <a:stretch>
            <a:fillRect/>
          </a:stretch>
        </p:blipFill>
        <p:spPr>
          <a:xfrm>
            <a:off x="789031" y="3930761"/>
            <a:ext cx="4342652" cy="2326033"/>
          </a:xfrm>
          <a:prstGeom prst="rect">
            <a:avLst/>
          </a:prstGeom>
        </p:spPr>
      </p:pic>
      <p:pic>
        <p:nvPicPr>
          <p:cNvPr id="12" name="Picture 11">
            <a:extLst>
              <a:ext uri="{FF2B5EF4-FFF2-40B4-BE49-F238E27FC236}">
                <a16:creationId xmlns:a16="http://schemas.microsoft.com/office/drawing/2014/main" id="{A607EF8C-BAEA-0DB3-640A-03DBD1BE3E42}"/>
              </a:ext>
            </a:extLst>
          </p:cNvPr>
          <p:cNvPicPr>
            <a:picLocks noChangeAspect="1"/>
          </p:cNvPicPr>
          <p:nvPr/>
        </p:nvPicPr>
        <p:blipFill>
          <a:blip r:embed="rId5"/>
          <a:stretch>
            <a:fillRect/>
          </a:stretch>
        </p:blipFill>
        <p:spPr>
          <a:xfrm>
            <a:off x="6096000" y="3930761"/>
            <a:ext cx="4342652" cy="23260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933107" y="1091772"/>
            <a:ext cx="10592972" cy="596618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Aptos" panose="020B0004020202020204" pitchFamily="34" charset="0"/>
              </a:rPr>
              <a:t>Importance of the Titanic Dataset Historical Context: The dataset is derived from a well-known historical event, making it relatable and interesting for data enthusiasts and machine learning practitioners.</a:t>
            </a:r>
          </a:p>
          <a:p>
            <a:pPr marL="285750" indent="-285750">
              <a:lnSpc>
                <a:spcPct val="150000"/>
              </a:lnSpc>
              <a:buFont typeface="Wingdings" panose="05000000000000000000" pitchFamily="2" charset="2"/>
              <a:buChar char="Ø"/>
            </a:pPr>
            <a:r>
              <a:rPr lang="en-US" sz="1600" dirty="0">
                <a:latin typeface="Aptos" panose="020B0004020202020204" pitchFamily="34" charset="0"/>
              </a:rPr>
              <a:t> Rich Features: The dataset includes various features like passenger class, gender, age, fare, and more, allowing for in-depth analysis and exploration of relationships between these features and survival. </a:t>
            </a:r>
          </a:p>
          <a:p>
            <a:pPr marL="285750" indent="-285750">
              <a:lnSpc>
                <a:spcPct val="150000"/>
              </a:lnSpc>
              <a:buFont typeface="Wingdings" panose="05000000000000000000" pitchFamily="2" charset="2"/>
              <a:buChar char="Ø"/>
            </a:pPr>
            <a:r>
              <a:rPr lang="en-US" sz="1600" dirty="0">
                <a:latin typeface="Aptos" panose="020B0004020202020204" pitchFamily="34" charset="0"/>
              </a:rPr>
              <a:t>Popular Benchmark: It is widely used as a benchmark in machine learning competitions, notably Kaggle's Titanic challenge, serving as an entry point for many aspiring data scientists.</a:t>
            </a:r>
          </a:p>
          <a:p>
            <a:pPr marL="285750" indent="-285750">
              <a:lnSpc>
                <a:spcPct val="150000"/>
              </a:lnSpc>
              <a:buFont typeface="Wingdings" panose="05000000000000000000" pitchFamily="2" charset="2"/>
              <a:buChar char="Ø"/>
            </a:pPr>
            <a:r>
              <a:rPr lang="en-US" sz="1600" dirty="0">
                <a:latin typeface="Aptos" panose="020B0004020202020204" pitchFamily="34" charset="0"/>
              </a:rPr>
              <a:t>Data Preprocessing: Handling missing values, encoding categorical variables, and scaling numerical features are crucial for building effective models. </a:t>
            </a:r>
          </a:p>
          <a:p>
            <a:pPr marL="285750" indent="-285750">
              <a:lnSpc>
                <a:spcPct val="150000"/>
              </a:lnSpc>
              <a:buFont typeface="Wingdings" panose="05000000000000000000" pitchFamily="2" charset="2"/>
              <a:buChar char="Ø"/>
            </a:pPr>
            <a:r>
              <a:rPr lang="en-US" sz="1600" dirty="0">
                <a:latin typeface="Aptos" panose="020B0004020202020204" pitchFamily="34" charset="0"/>
              </a:rPr>
              <a:t>Exploratory Data Analysis (EDA): Visualizations and correlation analyses provide valuable insights into the dataset's structure and relationships between features.</a:t>
            </a:r>
          </a:p>
          <a:p>
            <a:pPr marL="285750" indent="-285750">
              <a:lnSpc>
                <a:spcPct val="150000"/>
              </a:lnSpc>
              <a:buFont typeface="Wingdings" panose="05000000000000000000" pitchFamily="2" charset="2"/>
              <a:buChar char="Ø"/>
            </a:pPr>
            <a:r>
              <a:rPr lang="en-US" sz="1600" dirty="0">
                <a:latin typeface="Aptos" panose="020B0004020202020204" pitchFamily="34" charset="0"/>
              </a:rPr>
              <a:t> Feature Engineering: Creating new features or deriving existing ones can enhance model performance. Binning, interaction terms, and derived features contribute to better predictions. </a:t>
            </a:r>
          </a:p>
          <a:p>
            <a:pPr marL="285750" indent="-285750">
              <a:lnSpc>
                <a:spcPct val="150000"/>
              </a:lnSpc>
              <a:buFont typeface="Wingdings" panose="05000000000000000000" pitchFamily="2" charset="2"/>
              <a:buChar char="Ø"/>
            </a:pPr>
            <a:r>
              <a:rPr lang="en-US" sz="1600" dirty="0">
                <a:latin typeface="Aptos" panose="020B0004020202020204" pitchFamily="34" charset="0"/>
              </a:rPr>
              <a:t>Model Selection and Evaluation: Various algorithms can be used to predict survival, with random forests, gradient boosting, and logistic regression being popular choices. Cross-validation and performance metrics are essential for robust evaluation.</a:t>
            </a:r>
          </a:p>
          <a:p>
            <a:pPr marL="285750" indent="-285750">
              <a:lnSpc>
                <a:spcPct val="150000"/>
              </a:lnSpc>
              <a:buFont typeface="Wingdings" panose="05000000000000000000" pitchFamily="2" charset="2"/>
              <a:buChar char="Ø"/>
            </a:pPr>
            <a:endParaRPr lang="en-US" sz="1600" dirty="0">
              <a:latin typeface="Aptos" panose="020B00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8945" y="721257"/>
            <a:ext cx="11029615" cy="4673324"/>
          </a:xfrm>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7736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6" name="TextBox 5"/>
          <p:cNvSpPr txBox="1"/>
          <p:nvPr/>
        </p:nvSpPr>
        <p:spPr>
          <a:xfrm>
            <a:off x="679939" y="1389021"/>
            <a:ext cx="11085341" cy="4801314"/>
          </a:xfrm>
          <a:prstGeom prst="rect">
            <a:avLst/>
          </a:prstGeom>
          <a:noFill/>
        </p:spPr>
        <p:txBody>
          <a:bodyPr wrap="square" rtlCol="0">
            <a:spAutoFit/>
          </a:bodyPr>
          <a:lstStyle/>
          <a:p>
            <a:pPr>
              <a:buFont typeface="Wingdings" pitchFamily="2" charset="2"/>
              <a:buChar char="Ø"/>
            </a:pPr>
            <a:r>
              <a:rPr lang="en-US" b="1" dirty="0">
                <a:latin typeface="Aptos" panose="020B0004020202020204" pitchFamily="34" charset="0"/>
              </a:rPr>
              <a:t>Ensemble Learning</a:t>
            </a:r>
            <a:r>
              <a:rPr lang="en-US" dirty="0">
                <a:latin typeface="Aptos" panose="020B0004020202020204" pitchFamily="34" charset="0"/>
              </a:rPr>
              <a:t>: Use techniques like boosting, bagging, or stacking to combine multiple models for improved accuracy and robustness. </a:t>
            </a:r>
          </a:p>
          <a:p>
            <a:pPr>
              <a:buFont typeface="Wingdings" pitchFamily="2" charset="2"/>
              <a:buChar char="Ø"/>
            </a:pPr>
            <a:r>
              <a:rPr lang="en-US" b="1" dirty="0">
                <a:latin typeface="Aptos" panose="020B0004020202020204" pitchFamily="34" charset="0"/>
              </a:rPr>
              <a:t>Deep Learning</a:t>
            </a:r>
            <a:r>
              <a:rPr lang="en-US" dirty="0">
                <a:latin typeface="Aptos" panose="020B0004020202020204" pitchFamily="34" charset="0"/>
              </a:rPr>
              <a:t>: Explore neural networks and other deep learning architectures to build sophisticated models. </a:t>
            </a:r>
          </a:p>
          <a:p>
            <a:pPr>
              <a:buFont typeface="Wingdings" pitchFamily="2" charset="2"/>
              <a:buChar char="Ø"/>
            </a:pPr>
            <a:r>
              <a:rPr lang="en-US" b="1" dirty="0" err="1">
                <a:latin typeface="Aptos" panose="020B0004020202020204" pitchFamily="34" charset="0"/>
              </a:rPr>
              <a:t>AutoML</a:t>
            </a:r>
            <a:r>
              <a:rPr lang="en-US" dirty="0">
                <a:latin typeface="Aptos" panose="020B0004020202020204" pitchFamily="34" charset="0"/>
              </a:rPr>
              <a:t>: Implement automated machine learning frameworks to identify optimal models and hyperparameters.</a:t>
            </a:r>
          </a:p>
          <a:p>
            <a:pPr>
              <a:buFont typeface="Wingdings" pitchFamily="2" charset="2"/>
              <a:buChar char="Ø"/>
            </a:pPr>
            <a:r>
              <a:rPr lang="en-US" b="1" dirty="0">
                <a:latin typeface="Aptos" panose="020B0004020202020204" pitchFamily="34" charset="0"/>
              </a:rPr>
              <a:t>Feature Importance</a:t>
            </a:r>
            <a:r>
              <a:rPr lang="en-US" dirty="0">
                <a:latin typeface="Aptos" panose="020B0004020202020204" pitchFamily="34" charset="0"/>
              </a:rPr>
              <a:t>: Analyze which features contribute most to survival prediction to understand model behavior. </a:t>
            </a:r>
          </a:p>
          <a:p>
            <a:pPr>
              <a:buFont typeface="Wingdings" pitchFamily="2" charset="2"/>
              <a:buChar char="Ø"/>
            </a:pPr>
            <a:r>
              <a:rPr lang="en-US" b="1" dirty="0">
                <a:latin typeface="Aptos" panose="020B0004020202020204" pitchFamily="34" charset="0"/>
              </a:rPr>
              <a:t>SHAP and LIME</a:t>
            </a:r>
            <a:r>
              <a:rPr lang="en-US" dirty="0">
                <a:latin typeface="Aptos" panose="020B0004020202020204" pitchFamily="34" charset="0"/>
              </a:rPr>
              <a:t>: Use frameworks like SHAP (</a:t>
            </a:r>
            <a:r>
              <a:rPr lang="en-US" dirty="0" err="1">
                <a:latin typeface="Aptos" panose="020B0004020202020204" pitchFamily="34" charset="0"/>
              </a:rPr>
              <a:t>SHapley</a:t>
            </a:r>
            <a:r>
              <a:rPr lang="en-US" dirty="0">
                <a:latin typeface="Aptos" panose="020B0004020202020204" pitchFamily="34" charset="0"/>
              </a:rPr>
              <a:t> Additive </a:t>
            </a:r>
            <a:r>
              <a:rPr lang="en-US" dirty="0" err="1">
                <a:latin typeface="Aptos" panose="020B0004020202020204" pitchFamily="34" charset="0"/>
              </a:rPr>
              <a:t>exPlanations</a:t>
            </a:r>
            <a:r>
              <a:rPr lang="en-US" dirty="0">
                <a:latin typeface="Aptos" panose="020B0004020202020204" pitchFamily="34" charset="0"/>
              </a:rPr>
              <a:t>) and LIME (Local Interpretable Model-agnostic Explanations) to explain model predictions at an individual level. </a:t>
            </a:r>
          </a:p>
          <a:p>
            <a:pPr>
              <a:buFont typeface="Wingdings" pitchFamily="2" charset="2"/>
              <a:buChar char="Ø"/>
            </a:pPr>
            <a:r>
              <a:rPr lang="en-US" b="1" dirty="0">
                <a:latin typeface="Aptos" panose="020B0004020202020204" pitchFamily="34" charset="0"/>
              </a:rPr>
              <a:t>Model Transparency</a:t>
            </a:r>
            <a:r>
              <a:rPr lang="en-US" dirty="0">
                <a:latin typeface="Aptos" panose="020B0004020202020204" pitchFamily="34" charset="0"/>
              </a:rPr>
              <a:t>: Aim for models that provide clear insights into decision-making, essential for deploying models in sensitive contexts.</a:t>
            </a:r>
          </a:p>
          <a:p>
            <a:pPr>
              <a:buFont typeface="Wingdings" pitchFamily="2" charset="2"/>
              <a:buChar char="Ø"/>
            </a:pPr>
            <a:r>
              <a:rPr lang="en-US" b="1" dirty="0">
                <a:latin typeface="Aptos" panose="020B0004020202020204" pitchFamily="34" charset="0"/>
              </a:rPr>
              <a:t>Resampling Methods</a:t>
            </a:r>
            <a:r>
              <a:rPr lang="en-US" dirty="0">
                <a:latin typeface="Aptos" panose="020B0004020202020204" pitchFamily="34" charset="0"/>
              </a:rPr>
              <a:t>: Apply oversampling or </a:t>
            </a:r>
            <a:r>
              <a:rPr lang="en-US" dirty="0" err="1">
                <a:latin typeface="Aptos" panose="020B0004020202020204" pitchFamily="34" charset="0"/>
              </a:rPr>
              <a:t>undersampling</a:t>
            </a:r>
            <a:r>
              <a:rPr lang="en-US" dirty="0">
                <a:latin typeface="Aptos" panose="020B0004020202020204" pitchFamily="34" charset="0"/>
              </a:rPr>
              <a:t> to balance the distribution of survivors and non-survivors in the training data. </a:t>
            </a:r>
          </a:p>
          <a:p>
            <a:pPr>
              <a:buFont typeface="Wingdings" pitchFamily="2" charset="2"/>
              <a:buChar char="Ø"/>
            </a:pPr>
            <a:r>
              <a:rPr lang="en-US" b="1" dirty="0">
                <a:latin typeface="Aptos" panose="020B0004020202020204" pitchFamily="34" charset="0"/>
              </a:rPr>
              <a:t>Synthetic Data Generation</a:t>
            </a:r>
            <a:r>
              <a:rPr lang="en-US" dirty="0">
                <a:latin typeface="Aptos" panose="020B0004020202020204" pitchFamily="34" charset="0"/>
              </a:rPr>
              <a:t>: Use SMOTE (Synthetic Minority Over-sampling Technique) or similar methods to create synthetic data points for the minority </a:t>
            </a:r>
            <a:r>
              <a:rPr lang="en-US" dirty="0" err="1">
                <a:latin typeface="Aptos" panose="020B0004020202020204" pitchFamily="34" charset="0"/>
              </a:rPr>
              <a:t>clas</a:t>
            </a:r>
            <a:endParaRPr lang="en-US" dirty="0">
              <a:latin typeface="Aptos" panose="020B0004020202020204" pitchFamily="34" charset="0"/>
            </a:endParaRPr>
          </a:p>
          <a:p>
            <a:pPr>
              <a:buFont typeface="Wingdings" pitchFamily="2" charset="2"/>
              <a:buChar char="Ø"/>
            </a:pPr>
            <a:endParaRPr lang="en-US" dirty="0">
              <a:latin typeface="Aptos" panose="020B00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22362"/>
            <a:ext cx="11197883" cy="4801314"/>
          </a:xfrm>
          <a:prstGeom prst="rect">
            <a:avLst/>
          </a:prstGeom>
          <a:noFill/>
        </p:spPr>
        <p:txBody>
          <a:bodyPr wrap="square" rtlCol="0">
            <a:spAutoFit/>
          </a:bodyPr>
          <a:lstStyle/>
          <a:p>
            <a:pPr>
              <a:buFont typeface="Wingdings" pitchFamily="2" charset="2"/>
              <a:buChar char="q"/>
            </a:pPr>
            <a:r>
              <a:rPr lang="en-US" b="1" dirty="0">
                <a:latin typeface="Aptos" panose="020B0004020202020204" pitchFamily="34" charset="0"/>
              </a:rPr>
              <a:t>Kaggle Titanic Dataset</a:t>
            </a:r>
            <a:r>
              <a:rPr lang="en-US" dirty="0">
                <a:latin typeface="Aptos" panose="020B0004020202020204" pitchFamily="34" charset="0"/>
              </a:rPr>
              <a:t>: The Kaggle Titanic competition is a popular source for the dataset, offering a downloadable CSV file with passenger data along with a comprehensive guide to get started. </a:t>
            </a:r>
          </a:p>
          <a:p>
            <a:pPr>
              <a:buFont typeface="Wingdings" pitchFamily="2" charset="2"/>
              <a:buChar char="q"/>
            </a:pPr>
            <a:r>
              <a:rPr lang="en-US" dirty="0">
                <a:latin typeface="Aptos" panose="020B0004020202020204" pitchFamily="34" charset="0"/>
              </a:rPr>
              <a:t> </a:t>
            </a:r>
            <a:r>
              <a:rPr lang="en-US" b="1" dirty="0">
                <a:latin typeface="Aptos" panose="020B0004020202020204" pitchFamily="34" charset="0"/>
              </a:rPr>
              <a:t>RMS Titanic</a:t>
            </a:r>
            <a:r>
              <a:rPr lang="en-US" dirty="0">
                <a:latin typeface="Aptos" panose="020B0004020202020204" pitchFamily="34" charset="0"/>
              </a:rPr>
              <a:t>: Provides historical context about the Titanic disaster, with information about the ship's construction, voyage, and sinking. </a:t>
            </a:r>
          </a:p>
          <a:p>
            <a:pPr>
              <a:buFont typeface="Wingdings" pitchFamily="2" charset="2"/>
              <a:buChar char="q"/>
            </a:pPr>
            <a:r>
              <a:rPr lang="en-IN" b="1" dirty="0">
                <a:latin typeface="Aptos" panose="020B0004020202020204" pitchFamily="34" charset="0"/>
              </a:rPr>
              <a:t>Scikit-learn Documentation</a:t>
            </a:r>
            <a:r>
              <a:rPr lang="en-IN" dirty="0">
                <a:latin typeface="Aptos" panose="020B0004020202020204" pitchFamily="34" charset="0"/>
              </a:rPr>
              <a:t>: Scikit-learn is a widely used machine learning library in Python, with comprehensive documentation and examples for various algorithms. </a:t>
            </a:r>
          </a:p>
          <a:p>
            <a:pPr>
              <a:buFont typeface="Wingdings" pitchFamily="2" charset="2"/>
              <a:buChar char="q"/>
            </a:pPr>
            <a:r>
              <a:rPr lang="en-IN" b="1" dirty="0">
                <a:latin typeface="Aptos" panose="020B0004020202020204" pitchFamily="34" charset="0"/>
              </a:rPr>
              <a:t>TensorFlow and </a:t>
            </a:r>
            <a:r>
              <a:rPr lang="en-IN" b="1" dirty="0" err="1">
                <a:latin typeface="Aptos" panose="020B0004020202020204" pitchFamily="34" charset="0"/>
              </a:rPr>
              <a:t>Keras</a:t>
            </a:r>
            <a:r>
              <a:rPr lang="en-IN" b="1" dirty="0">
                <a:latin typeface="Aptos" panose="020B0004020202020204" pitchFamily="34" charset="0"/>
              </a:rPr>
              <a:t> Documentation</a:t>
            </a:r>
            <a:r>
              <a:rPr lang="en-IN" dirty="0">
                <a:latin typeface="Aptos" panose="020B0004020202020204" pitchFamily="34" charset="0"/>
              </a:rPr>
              <a:t>: TensorFlow and </a:t>
            </a:r>
            <a:r>
              <a:rPr lang="en-IN" dirty="0" err="1">
                <a:latin typeface="Aptos" panose="020B0004020202020204" pitchFamily="34" charset="0"/>
              </a:rPr>
              <a:t>Keras</a:t>
            </a:r>
            <a:r>
              <a:rPr lang="en-IN" dirty="0">
                <a:latin typeface="Aptos" panose="020B0004020202020204" pitchFamily="34" charset="0"/>
              </a:rPr>
              <a:t> are popular deep learning libraries. They provide documentation and tutorials on building machine learning models. </a:t>
            </a:r>
          </a:p>
          <a:p>
            <a:pPr>
              <a:buFont typeface="Wingdings" pitchFamily="2" charset="2"/>
              <a:buChar char="q"/>
            </a:pPr>
            <a:r>
              <a:rPr lang="en-IN" b="1" dirty="0">
                <a:latin typeface="Aptos" panose="020B0004020202020204" pitchFamily="34" charset="0"/>
              </a:rPr>
              <a:t>Python Data Science Handbook</a:t>
            </a:r>
            <a:r>
              <a:rPr lang="en-IN" dirty="0">
                <a:latin typeface="Aptos" panose="020B0004020202020204" pitchFamily="34" charset="0"/>
              </a:rPr>
              <a:t>: This handbook by Jake </a:t>
            </a:r>
            <a:r>
              <a:rPr lang="en-IN" dirty="0" err="1">
                <a:latin typeface="Aptos" panose="020B0004020202020204" pitchFamily="34" charset="0"/>
              </a:rPr>
              <a:t>VanderPlas</a:t>
            </a:r>
            <a:r>
              <a:rPr lang="en-IN" dirty="0">
                <a:latin typeface="Aptos" panose="020B0004020202020204" pitchFamily="34" charset="0"/>
              </a:rPr>
              <a:t> offers a comprehensive guide to data science in Python, covering libraries like Pandas, NumPy, Matplotlib, and Scikit-learn. </a:t>
            </a:r>
          </a:p>
          <a:p>
            <a:pPr>
              <a:buFont typeface="Wingdings" pitchFamily="2" charset="2"/>
              <a:buChar char="q"/>
            </a:pPr>
            <a:r>
              <a:rPr lang="en-US" b="1" dirty="0">
                <a:latin typeface="Aptos" panose="020B0004020202020204" pitchFamily="34" charset="0"/>
              </a:rPr>
              <a:t>Data Science from Scratch</a:t>
            </a:r>
            <a:r>
              <a:rPr lang="en-US" dirty="0">
                <a:latin typeface="Aptos" panose="020B0004020202020204" pitchFamily="34" charset="0"/>
              </a:rPr>
              <a:t>: A book by Joel Grus that introduces the fundamentals of data science and machine learning concepts. </a:t>
            </a:r>
          </a:p>
          <a:p>
            <a:pPr>
              <a:buFont typeface="Wingdings" pitchFamily="2" charset="2"/>
              <a:buChar char="q"/>
            </a:pPr>
            <a:r>
              <a:rPr lang="en-US" b="1" dirty="0">
                <a:latin typeface="Aptos" panose="020B0004020202020204" pitchFamily="34" charset="0"/>
              </a:rPr>
              <a:t>Coursera Data Science Courses</a:t>
            </a:r>
            <a:r>
              <a:rPr lang="en-US" dirty="0">
                <a:latin typeface="Aptos" panose="020B0004020202020204" pitchFamily="34" charset="0"/>
              </a:rPr>
              <a:t>: Coursera offers a variety of data science courses, some focusing on the Titanic dataset for practical examples. </a:t>
            </a:r>
          </a:p>
          <a:p>
            <a:pPr>
              <a:buFont typeface="Wingdings" pitchFamily="2" charset="2"/>
              <a:buChar char="q"/>
            </a:pPr>
            <a:r>
              <a:rPr lang="en-US" b="1" dirty="0">
                <a:latin typeface="Aptos" panose="020B0004020202020204" pitchFamily="34" charset="0"/>
              </a:rPr>
              <a:t>Towards Data Science</a:t>
            </a:r>
            <a:r>
              <a:rPr lang="en-US" dirty="0">
                <a:latin typeface="Aptos" panose="020B0004020202020204" pitchFamily="34" charset="0"/>
              </a:rPr>
              <a:t>: A Medium publication with a wealth of articles on data science, machine learning, and related topics. It often features tutorials and insights into popular datasets like the Titanic. </a:t>
            </a:r>
            <a:endParaRPr lang="en-IN" dirty="0">
              <a:latin typeface="Aptos" panose="020B0004020202020204" pitchFamily="34" charset="0"/>
            </a:endParaRPr>
          </a:p>
          <a:p>
            <a:pPr>
              <a:buFont typeface="Wingdings" pitchFamily="2" charset="2"/>
              <a:buChar char="q"/>
            </a:pPr>
            <a:endParaRPr lang="en-US" dirty="0">
              <a:latin typeface="Aptos" panose="020B00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TextBox 6"/>
          <p:cNvSpPr txBox="1"/>
          <p:nvPr/>
        </p:nvSpPr>
        <p:spPr>
          <a:xfrm>
            <a:off x="534571" y="1434908"/>
            <a:ext cx="11296357" cy="4479175"/>
          </a:xfrm>
          <a:prstGeom prst="rect">
            <a:avLst/>
          </a:prstGeom>
          <a:noFill/>
        </p:spPr>
        <p:txBody>
          <a:bodyPr wrap="square" rtlCol="0">
            <a:spAutoFit/>
          </a:bodyPr>
          <a:lstStyle/>
          <a:p>
            <a:pPr marL="457200" indent="-457200" algn="just">
              <a:lnSpc>
                <a:spcPct val="150000"/>
              </a:lnSpc>
              <a:buAutoNum type="arabicPeriod"/>
            </a:pPr>
            <a:r>
              <a:rPr lang="en-US" sz="1600" b="1" dirty="0">
                <a:latin typeface="Aptos" panose="020B0004020202020204" pitchFamily="34" charset="0"/>
              </a:rPr>
              <a:t>Survival </a:t>
            </a:r>
            <a:r>
              <a:rPr lang="en-US" sz="1600" b="1" dirty="0" err="1">
                <a:latin typeface="Aptos" panose="020B0004020202020204" pitchFamily="34" charset="0"/>
              </a:rPr>
              <a:t>Prediction</a:t>
            </a:r>
            <a:r>
              <a:rPr lang="en-US" sz="1600" dirty="0" err="1">
                <a:latin typeface="Aptos" panose="020B0004020202020204" pitchFamily="34" charset="0"/>
              </a:rPr>
              <a:t>:Using</a:t>
            </a:r>
            <a:r>
              <a:rPr lang="en-US" sz="1600" dirty="0">
                <a:latin typeface="Aptos" panose="020B0004020202020204" pitchFamily="34" charset="0"/>
              </a:rPr>
              <a:t> the dataset, develop a machine learning model to predict whether a passenger survived the Titanic disaster based on various features. </a:t>
            </a:r>
          </a:p>
          <a:p>
            <a:pPr marL="457200" indent="-457200" algn="just">
              <a:lnSpc>
                <a:spcPct val="150000"/>
              </a:lnSpc>
              <a:buAutoNum type="arabicPeriod"/>
            </a:pPr>
            <a:r>
              <a:rPr lang="en-US" sz="1600" b="1" dirty="0">
                <a:latin typeface="Aptos" panose="020B0004020202020204" pitchFamily="34" charset="0"/>
              </a:rPr>
              <a:t>Feature Importance</a:t>
            </a:r>
            <a:r>
              <a:rPr lang="en-US" sz="1600" dirty="0">
                <a:latin typeface="Aptos" panose="020B0004020202020204" pitchFamily="34" charset="0"/>
              </a:rPr>
              <a:t>: Determine which features are most important for predicting survival on the Titanic. This can involve feature engineering, data exploration, and various machine learning techniques. </a:t>
            </a:r>
          </a:p>
          <a:p>
            <a:pPr marL="457200" indent="-457200" algn="just">
              <a:lnSpc>
                <a:spcPct val="150000"/>
              </a:lnSpc>
              <a:buAutoNum type="arabicPeriod"/>
            </a:pPr>
            <a:r>
              <a:rPr lang="en-US" sz="1600" b="1" dirty="0">
                <a:latin typeface="Aptos" panose="020B0004020202020204" pitchFamily="34" charset="0"/>
              </a:rPr>
              <a:t>Exploratory Data Analysis (EDA</a:t>
            </a:r>
            <a:r>
              <a:rPr lang="en-US" sz="1600" dirty="0">
                <a:latin typeface="Aptos" panose="020B0004020202020204" pitchFamily="34" charset="0"/>
              </a:rPr>
              <a:t>): Conduct an exploratory data analysis to understand the distribution of different features and the relationships between them. For example, exploring survival rates by gender, class, age, etc.</a:t>
            </a:r>
          </a:p>
          <a:p>
            <a:pPr marL="457200" indent="-457200" algn="just">
              <a:lnSpc>
                <a:spcPct val="150000"/>
              </a:lnSpc>
              <a:buAutoNum type="arabicPeriod"/>
            </a:pPr>
            <a:r>
              <a:rPr lang="en-US" sz="1600" b="1" dirty="0">
                <a:latin typeface="Aptos" panose="020B0004020202020204" pitchFamily="34" charset="0"/>
              </a:rPr>
              <a:t>Data Visualization</a:t>
            </a:r>
            <a:r>
              <a:rPr lang="en-US" sz="1600" dirty="0">
                <a:latin typeface="Aptos" panose="020B0004020202020204" pitchFamily="34" charset="0"/>
              </a:rPr>
              <a:t>: Create visualizations to better understand the dataset. This can involve histograms, scatter plots, box plots, heatmaps, and other visualization techniques to uncover trends and insights.</a:t>
            </a:r>
          </a:p>
          <a:p>
            <a:pPr marL="457200" indent="-457200" algn="just">
              <a:lnSpc>
                <a:spcPct val="150000"/>
              </a:lnSpc>
              <a:buAutoNum type="arabicPeriod"/>
            </a:pPr>
            <a:r>
              <a:rPr lang="en-US" sz="1600" b="1" dirty="0">
                <a:latin typeface="Aptos" panose="020B0004020202020204" pitchFamily="34" charset="0"/>
              </a:rPr>
              <a:t>Comparison with Other Datasets</a:t>
            </a:r>
            <a:r>
              <a:rPr lang="en-US" sz="1600" dirty="0">
                <a:latin typeface="Aptos" panose="020B0004020202020204" pitchFamily="34" charset="0"/>
              </a:rPr>
              <a:t>: Compare the Titanic dataset with other datasets that involve similar contexts, such as other maritime disasters or transportation datasets, to identify commonalities and differences. </a:t>
            </a:r>
          </a:p>
          <a:p>
            <a:pPr marL="457200" indent="-457200" algn="just">
              <a:lnSpc>
                <a:spcPct val="150000"/>
              </a:lnSpc>
              <a:buAutoNum type="arabicPeriod"/>
            </a:pPr>
            <a:r>
              <a:rPr lang="en-US" sz="1600" b="1" dirty="0">
                <a:latin typeface="Aptos" panose="020B0004020202020204" pitchFamily="34" charset="0"/>
              </a:rPr>
              <a:t>Ethical Considerations</a:t>
            </a:r>
            <a:r>
              <a:rPr lang="en-US" sz="1600" dirty="0">
                <a:latin typeface="Aptos" panose="020B0004020202020204" pitchFamily="34" charset="0"/>
              </a:rPr>
              <a:t>: Explore the ethical implications of the Titanic dataset, such as gender and class disparities in survival rates, and discuss how these disparities might relate to broader social issues.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195750"/>
            <a:ext cx="11577711" cy="4524315"/>
          </a:xfrm>
          <a:prstGeom prst="rect">
            <a:avLst/>
          </a:prstGeom>
          <a:noFill/>
        </p:spPr>
        <p:txBody>
          <a:bodyPr wrap="square" rtlCol="0">
            <a:spAutoFit/>
          </a:bodyPr>
          <a:lstStyle/>
          <a:p>
            <a:pPr marL="342900" indent="-342900" algn="l">
              <a:buAutoNum type="arabicPeriod"/>
            </a:pPr>
            <a:r>
              <a:rPr lang="en-US" dirty="0">
                <a:latin typeface="Aptos" panose="020B0004020202020204" pitchFamily="34" charset="0"/>
              </a:rPr>
              <a:t>Define a specific problem related to the Titanic dataset. </a:t>
            </a:r>
          </a:p>
          <a:p>
            <a:pPr marL="342900" indent="-342900" algn="l">
              <a:buAutoNum type="arabicPeriod"/>
            </a:pPr>
            <a:r>
              <a:rPr lang="en-US" b="1" dirty="0">
                <a:latin typeface="Aptos" panose="020B0004020202020204" pitchFamily="34" charset="0"/>
              </a:rPr>
              <a:t>This involves</a:t>
            </a:r>
            <a:r>
              <a:rPr lang="en-US" dirty="0">
                <a:latin typeface="Aptos" panose="020B0004020202020204" pitchFamily="34" charset="0"/>
              </a:rPr>
              <a:t>: Handling Missing Values: Fill or drop rows/columns with missing data. The Titanic dataset has missing values in "Age," "Cabin," and "Embarked." Strategies like imputation (e.g., mean, median, or mode) or dropping incomplete rows are common. Encoding Categorical Variables: Convert categorical data into numerical format. This might involve one-hot encoding for "Sex," "Embarked," etc. </a:t>
            </a:r>
          </a:p>
          <a:p>
            <a:pPr marL="342900" indent="-342900" algn="l">
              <a:buAutoNum type="arabicPeriod"/>
            </a:pPr>
            <a:r>
              <a:rPr lang="en-US" b="1" dirty="0">
                <a:latin typeface="Aptos" panose="020B0004020202020204" pitchFamily="34" charset="0"/>
              </a:rPr>
              <a:t>Feature Scaling/Normalization</a:t>
            </a:r>
            <a:r>
              <a:rPr lang="en-US" dirty="0">
                <a:latin typeface="Aptos" panose="020B0004020202020204" pitchFamily="34" charset="0"/>
              </a:rPr>
              <a:t>: Normalize numerical features like "Fare" to ensure consistent scaling across features. Exploratory Data Analysis (EDA) Analyze the dataset to understand its structure and relationships.</a:t>
            </a:r>
          </a:p>
          <a:p>
            <a:pPr marL="342900" indent="-342900" algn="l">
              <a:buAutoNum type="arabicPeriod"/>
            </a:pPr>
            <a:r>
              <a:rPr lang="en-US" b="1" dirty="0">
                <a:latin typeface="Aptos" panose="020B0004020202020204" pitchFamily="34" charset="0"/>
              </a:rPr>
              <a:t>Analyzing Correlations</a:t>
            </a:r>
            <a:r>
              <a:rPr lang="en-US" dirty="0">
                <a:latin typeface="Aptos" panose="020B0004020202020204" pitchFamily="34" charset="0"/>
              </a:rPr>
              <a:t>: Determine relationships between variables. Correlation matrices and pair plots can reveal significant correlations. </a:t>
            </a:r>
          </a:p>
          <a:p>
            <a:pPr marL="342900" indent="-342900" algn="l">
              <a:buAutoNum type="arabicPeriod"/>
            </a:pPr>
            <a:r>
              <a:rPr lang="en-US" b="1" dirty="0">
                <a:latin typeface="Aptos" panose="020B0004020202020204" pitchFamily="34" charset="0"/>
              </a:rPr>
              <a:t>Understanding Class Imbalances</a:t>
            </a:r>
            <a:r>
              <a:rPr lang="en-US" dirty="0">
                <a:latin typeface="Aptos" panose="020B0004020202020204" pitchFamily="34" charset="0"/>
              </a:rPr>
              <a:t>: Check for imbalances in the "Survived" variable, which might influence model </a:t>
            </a:r>
            <a:r>
              <a:rPr lang="en-US" dirty="0" err="1">
                <a:latin typeface="Aptos" panose="020B0004020202020204" pitchFamily="34" charset="0"/>
              </a:rPr>
              <a:t>trainingBinning</a:t>
            </a:r>
            <a:r>
              <a:rPr lang="en-US" dirty="0">
                <a:latin typeface="Aptos" panose="020B0004020202020204" pitchFamily="34" charset="0"/>
              </a:rPr>
              <a:t> Numerical Features: Convert continuous data like "Age" into discrete categories or age groups. Interacting Features: Create interaction terms (e.g., between "</a:t>
            </a:r>
            <a:r>
              <a:rPr lang="en-US" dirty="0" err="1">
                <a:latin typeface="Aptos" panose="020B0004020202020204" pitchFamily="34" charset="0"/>
              </a:rPr>
              <a:t>Pclass</a:t>
            </a:r>
            <a:r>
              <a:rPr lang="en-US" dirty="0">
                <a:latin typeface="Aptos" panose="020B0004020202020204" pitchFamily="34" charset="0"/>
              </a:rPr>
              <a:t>" and "Sex"). Model Selection and Training Choose a machine learning model for survival prediction. </a:t>
            </a:r>
          </a:p>
          <a:p>
            <a:pPr marL="342900" indent="-342900" algn="l">
              <a:buAutoNum type="arabicPeriod"/>
            </a:pPr>
            <a:r>
              <a:rPr lang="en-US" b="1" dirty="0">
                <a:latin typeface="Aptos" panose="020B0004020202020204" pitchFamily="34" charset="0"/>
              </a:rPr>
              <a:t>Consider</a:t>
            </a:r>
            <a:r>
              <a:rPr lang="en-US" dirty="0">
                <a:latin typeface="Aptos" panose="020B0004020202020204" pitchFamily="34" charset="0"/>
              </a:rPr>
              <a:t>: Model Selection: Options include logistic regression, decision trees, random forests, gradient boosting, and others. </a:t>
            </a:r>
          </a:p>
          <a:p>
            <a:pPr marL="342900" indent="-342900" algn="l">
              <a:buAutoNum type="arabicPeriod"/>
            </a:pPr>
            <a:r>
              <a:rPr lang="en-US" b="1" dirty="0">
                <a:latin typeface="Aptos" panose="020B0004020202020204" pitchFamily="34" charset="0"/>
              </a:rPr>
              <a:t>Training and Validation</a:t>
            </a:r>
            <a:r>
              <a:rPr lang="en-US" dirty="0">
                <a:latin typeface="Aptos" panose="020B0004020202020204" pitchFamily="34" charset="0"/>
              </a:rPr>
              <a:t>: Split the dataset into training and testing sets to evaluate model performance.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2719" y="55003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589111" y="1080327"/>
            <a:ext cx="11516750" cy="5016758"/>
          </a:xfrm>
          <a:prstGeom prst="rect">
            <a:avLst/>
          </a:prstGeom>
          <a:noFill/>
        </p:spPr>
        <p:txBody>
          <a:bodyPr wrap="square" rtlCol="0">
            <a:spAutoFit/>
          </a:bodyPr>
          <a:lstStyle/>
          <a:p>
            <a:pPr>
              <a:buFont typeface="Wingdings" pitchFamily="2" charset="2"/>
              <a:buChar char="q"/>
            </a:pPr>
            <a:r>
              <a:rPr lang="en-US" sz="2000" dirty="0">
                <a:latin typeface="Aptos" panose="020B0004020202020204" pitchFamily="34" charset="0"/>
              </a:rPr>
              <a:t> Survival Prediction: Determining the likelihood of survival based on passenger attributes. Feature Analysis: Understanding the impact of various factors on survival, such as gender, class, age, etc.</a:t>
            </a:r>
          </a:p>
          <a:p>
            <a:pPr>
              <a:buFont typeface="Wingdings" pitchFamily="2" charset="2"/>
              <a:buChar char="q"/>
            </a:pPr>
            <a:r>
              <a:rPr lang="en-US" sz="2000" dirty="0">
                <a:latin typeface="Aptos" panose="020B0004020202020204" pitchFamily="34" charset="0"/>
              </a:rPr>
              <a:t>Data Acquisition and Understanding Obtain the Titanic dataset and gain a basic understanding of its structure and contents. </a:t>
            </a:r>
          </a:p>
          <a:p>
            <a:pPr>
              <a:buFont typeface="Wingdings" pitchFamily="2" charset="2"/>
              <a:buChar char="q"/>
            </a:pPr>
            <a:r>
              <a:rPr lang="en-US" sz="2000" dirty="0">
                <a:latin typeface="Aptos" panose="020B0004020202020204" pitchFamily="34" charset="0"/>
              </a:rPr>
              <a:t>Dataset Inspection: Review the dataset's columns, data types, and a sample of records. Contextual Understanding: Learn about the Titanic disaster's historical context to better interpret the data.</a:t>
            </a:r>
          </a:p>
          <a:p>
            <a:pPr>
              <a:buFont typeface="Wingdings" pitchFamily="2" charset="2"/>
              <a:buChar char="q"/>
            </a:pPr>
            <a:r>
              <a:rPr lang="en-US" sz="2000" dirty="0">
                <a:latin typeface="Aptos" panose="020B0004020202020204" pitchFamily="34" charset="0"/>
              </a:rPr>
              <a:t>Data Preprocessing Prepare the data for analysis and modeling. </a:t>
            </a:r>
          </a:p>
          <a:p>
            <a:pPr>
              <a:buFont typeface="Wingdings" pitchFamily="2" charset="2"/>
              <a:buChar char="q"/>
            </a:pPr>
            <a:r>
              <a:rPr lang="en-US" sz="2000" dirty="0">
                <a:latin typeface="Aptos" panose="020B0004020202020204" pitchFamily="34" charset="0"/>
              </a:rPr>
              <a:t>Decide how to manage missing values in "Age," "Cabin," and "Embarked." Strategies might include imputation, removal, or creating a special category for missing data.</a:t>
            </a:r>
          </a:p>
          <a:p>
            <a:pPr>
              <a:buFont typeface="Wingdings" pitchFamily="2" charset="2"/>
              <a:buChar char="q"/>
            </a:pPr>
            <a:r>
              <a:rPr lang="en-US" sz="2000" dirty="0">
                <a:latin typeface="Aptos" panose="020B0004020202020204" pitchFamily="34" charset="0"/>
              </a:rPr>
              <a:t> Encoding Categorical Data: Convert categorical variables like "Sex" and "Embarked" into numerical formats, usually with one-hot encoding or label encoding. </a:t>
            </a:r>
          </a:p>
          <a:p>
            <a:pPr>
              <a:buFont typeface="Wingdings" pitchFamily="2" charset="2"/>
              <a:buChar char="q"/>
            </a:pPr>
            <a:r>
              <a:rPr lang="en-US" sz="2000" dirty="0">
                <a:latin typeface="Aptos" panose="020B0004020202020204" pitchFamily="34" charset="0"/>
              </a:rPr>
              <a:t>Normalize or standardize numerical features like "Fare" and "Age" to ensure consistent scaling.</a:t>
            </a:r>
          </a:p>
          <a:p>
            <a:pPr>
              <a:buFont typeface="Wingdings" pitchFamily="2" charset="2"/>
              <a:buChar char="q"/>
            </a:pPr>
            <a:r>
              <a:rPr lang="en-US" sz="2000" dirty="0">
                <a:latin typeface="Aptos" panose="020B0004020202020204" pitchFamily="34" charset="0"/>
              </a:rPr>
              <a:t>Exploratory Data Analysis (EDA) Explore the dataset to understand its distributions, relationships, and potential insights</a:t>
            </a:r>
          </a:p>
          <a:p>
            <a:pPr>
              <a:buFont typeface="Wingdings" pitchFamily="2" charset="2"/>
              <a:buChar char="q"/>
            </a:pPr>
            <a:r>
              <a:rPr lang="en-US" sz="2000" dirty="0">
                <a:latin typeface="Aptos" panose="020B0004020202020204" pitchFamily="34" charset="0"/>
              </a:rPr>
              <a:t>Feature Engineering Generate new features or transform existing ones to improve model performance Create new features based on existing data, such as family size (combining "</a:t>
            </a:r>
            <a:r>
              <a:rPr lang="en-US" sz="2000" dirty="0" err="1">
                <a:latin typeface="Aptos" panose="020B0004020202020204" pitchFamily="34" charset="0"/>
              </a:rPr>
              <a:t>SibSp</a:t>
            </a:r>
            <a:r>
              <a:rPr lang="en-US" sz="2000" dirty="0">
                <a:latin typeface="Aptos" panose="020B0004020202020204" pitchFamily="34" charset="0"/>
              </a:rPr>
              <a:t>" and "Parch").</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681671" y="1343701"/>
            <a:ext cx="9988062" cy="4955203"/>
          </a:xfrm>
          <a:prstGeom prst="rect">
            <a:avLst/>
          </a:prstGeom>
          <a:noFill/>
        </p:spPr>
        <p:txBody>
          <a:bodyPr wrap="square" rtlCol="0">
            <a:spAutoFit/>
          </a:bodyPr>
          <a:lstStyle/>
          <a:p>
            <a:pPr algn="ctr"/>
            <a:r>
              <a:rPr lang="en-US" sz="2800" dirty="0">
                <a:latin typeface="Aptos" panose="020B0004020202020204" pitchFamily="34" charset="0"/>
              </a:rPr>
              <a:t>Algorithm Development </a:t>
            </a:r>
          </a:p>
          <a:p>
            <a:pPr algn="ctr"/>
            <a:endParaRPr lang="en-US" sz="1600" dirty="0">
              <a:latin typeface="Aptos" panose="020B0004020202020204" pitchFamily="34" charset="0"/>
            </a:endParaRPr>
          </a:p>
          <a:p>
            <a:pPr>
              <a:buFont typeface="Wingdings" pitchFamily="2" charset="2"/>
              <a:buChar char="v"/>
            </a:pPr>
            <a:r>
              <a:rPr lang="en-US" sz="1600" b="1" dirty="0">
                <a:latin typeface="Aptos" panose="020B0004020202020204" pitchFamily="34" charset="0"/>
              </a:rPr>
              <a:t>Step 1</a:t>
            </a:r>
            <a:r>
              <a:rPr lang="en-US" sz="1600" dirty="0">
                <a:latin typeface="Aptos" panose="020B0004020202020204" pitchFamily="34" charset="0"/>
              </a:rPr>
              <a:t>: Define the Problem Identify the task at hand. In this case, the problem is to predict whether a passenger survived the Titanic disaster based on their attributes.</a:t>
            </a:r>
          </a:p>
          <a:p>
            <a:pPr>
              <a:buFont typeface="Wingdings" pitchFamily="2" charset="2"/>
              <a:buChar char="v"/>
            </a:pPr>
            <a:r>
              <a:rPr lang="en-US" sz="1600" b="1" dirty="0">
                <a:latin typeface="Aptos" panose="020B0004020202020204" pitchFamily="34" charset="0"/>
              </a:rPr>
              <a:t> Step 2</a:t>
            </a:r>
            <a:r>
              <a:rPr lang="en-US" sz="1600" dirty="0">
                <a:latin typeface="Aptos" panose="020B0004020202020204" pitchFamily="34" charset="0"/>
              </a:rPr>
              <a:t>: Load and Inspect the Data Load the Titanic dataset into a data frame or a similar data structure. Inspect the data to understand its structure, including the data types of each column and the presence of missing values. </a:t>
            </a:r>
          </a:p>
          <a:p>
            <a:pPr>
              <a:buFont typeface="Wingdings" pitchFamily="2" charset="2"/>
              <a:buChar char="v"/>
            </a:pPr>
            <a:r>
              <a:rPr lang="en-US" sz="1600" b="1" dirty="0">
                <a:latin typeface="Aptos" panose="020B0004020202020204" pitchFamily="34" charset="0"/>
              </a:rPr>
              <a:t>Step 3</a:t>
            </a:r>
            <a:r>
              <a:rPr lang="en-US" sz="1600" dirty="0">
                <a:latin typeface="Aptos" panose="020B0004020202020204" pitchFamily="34" charset="0"/>
              </a:rPr>
              <a:t>: Data Preprocessing Handling Missing Data: Deal with missing values in columns like "Age," "Cabin," and "Embarked." Common approaches include: Imputing with mean, median, mode, or using predictive techniques. Dropping rows/columns with excessive missing data. Encoding Categorical Variables: Convert categorical columns into numerical formats, often using one-hot encoding or label encoding. Feature Scaling/Normalization: Normalize numerical data (e.g., "Fare") to maintain uniformity among features. </a:t>
            </a:r>
          </a:p>
          <a:p>
            <a:pPr>
              <a:buFont typeface="Wingdings" pitchFamily="2" charset="2"/>
              <a:buChar char="v"/>
            </a:pPr>
            <a:r>
              <a:rPr lang="en-US" sz="1600" b="1" dirty="0">
                <a:latin typeface="Aptos" panose="020B0004020202020204" pitchFamily="34" charset="0"/>
              </a:rPr>
              <a:t>Step 4</a:t>
            </a:r>
            <a:r>
              <a:rPr lang="en-US" sz="1600" dirty="0">
                <a:latin typeface="Aptos" panose="020B0004020202020204" pitchFamily="34" charset="0"/>
              </a:rPr>
              <a:t>: Exploratory Data Analysis (EDA) Descriptive Statistics: Calculate summary statistics like mean, median, and standard deviation. Data Visualization: Create plots to visualize distributions and relationships between features. Common plots include histograms, scatter plots, box plots, and heatmaps. Correlation Analysis: Identify correlations among features, especially in relation to survival. </a:t>
            </a:r>
          </a:p>
          <a:p>
            <a:pPr>
              <a:buFont typeface="Wingdings" pitchFamily="2" charset="2"/>
              <a:buChar char="v"/>
            </a:pPr>
            <a:r>
              <a:rPr lang="en-US" sz="1600" b="1" dirty="0">
                <a:latin typeface="Aptos" panose="020B0004020202020204" pitchFamily="34" charset="0"/>
              </a:rPr>
              <a:t>Step 5</a:t>
            </a:r>
            <a:r>
              <a:rPr lang="en-US" sz="1600" dirty="0">
                <a:latin typeface="Aptos" panose="020B0004020202020204" pitchFamily="34" charset="0"/>
              </a:rPr>
              <a:t>: Feature Engineering Derived Features: Create new features from existing ones, like "</a:t>
            </a:r>
            <a:r>
              <a:rPr lang="en-US" sz="1600" dirty="0" err="1">
                <a:latin typeface="Aptos" panose="020B0004020202020204" pitchFamily="34" charset="0"/>
              </a:rPr>
              <a:t>FamilySize</a:t>
            </a:r>
            <a:r>
              <a:rPr lang="en-US" sz="1600" dirty="0">
                <a:latin typeface="Aptos" panose="020B0004020202020204" pitchFamily="34" charset="0"/>
              </a:rPr>
              <a:t>" from "</a:t>
            </a:r>
            <a:r>
              <a:rPr lang="en-US" sz="1600" dirty="0" err="1">
                <a:latin typeface="Aptos" panose="020B0004020202020204" pitchFamily="34" charset="0"/>
              </a:rPr>
              <a:t>SibSp</a:t>
            </a:r>
            <a:r>
              <a:rPr lang="en-US" sz="1600" dirty="0">
                <a:latin typeface="Aptos" panose="020B0004020202020204" pitchFamily="34" charset="0"/>
              </a:rPr>
              <a:t>" and "Parch." Binning: Convert continuous features like "Age" into discrete bins or age groups. Feature Interaction: Generate new features by combining or interacting existing ones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B1646-4703-834F-2B67-C18497790EFA}"/>
              </a:ext>
            </a:extLst>
          </p:cNvPr>
          <p:cNvSpPr txBox="1"/>
          <p:nvPr/>
        </p:nvSpPr>
        <p:spPr>
          <a:xfrm>
            <a:off x="805070" y="528579"/>
            <a:ext cx="10793895" cy="5970865"/>
          </a:xfrm>
          <a:prstGeom prst="rect">
            <a:avLst/>
          </a:prstGeom>
          <a:noFill/>
        </p:spPr>
        <p:txBody>
          <a:bodyPr wrap="square">
            <a:spAutoFit/>
          </a:bodyPr>
          <a:lstStyle/>
          <a:p>
            <a:r>
              <a:rPr lang="en-US" sz="2800" b="1" dirty="0"/>
              <a:t>                                            Deployment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sz="1600" dirty="0">
                <a:latin typeface="Aptos" panose="020B0004020202020204" pitchFamily="34" charset="0"/>
              </a:rPr>
              <a:t>Finalize the Model Ensure the model is stable, accurate, and meets your requirements. This involves: Model Evaluation: Validate the model's performance using testing data and various metrics like accuracy, precision, recall, F1-score, and ROC-AUC. Model Optimization: Perform hyperparameter tuning and feature selection to enhance performance. Cross-Validation: Use k-fold cross-validation or similar methods to ensure robustness and avoid overfitting.</a:t>
            </a:r>
          </a:p>
          <a:p>
            <a:pPr marL="285750" indent="-285750">
              <a:buFont typeface="Wingdings" panose="05000000000000000000" pitchFamily="2" charset="2"/>
              <a:buChar char="v"/>
            </a:pPr>
            <a:r>
              <a:rPr lang="en-US" sz="1600" dirty="0">
                <a:latin typeface="Aptos" panose="020B0004020202020204" pitchFamily="34" charset="0"/>
              </a:rPr>
              <a:t>Prepare the Deployment Environment Set up the infrastructure to deploy the model. This can include: Hardware Setup: Determine the hardware requirements for the model's deployment. Cloud-based platforms are popular for their scalability and flexibility. Software Setup: Install necessary software, frameworks, and libraries for the model to run. Commonly used frameworks for machine learning deployment include TensorFlow, </a:t>
            </a:r>
            <a:r>
              <a:rPr lang="en-US" sz="1600" dirty="0" err="1">
                <a:latin typeface="Aptos" panose="020B0004020202020204" pitchFamily="34" charset="0"/>
              </a:rPr>
              <a:t>PyTorch</a:t>
            </a:r>
            <a:r>
              <a:rPr lang="en-US" sz="1600" dirty="0">
                <a:latin typeface="Aptos" panose="020B0004020202020204" pitchFamily="34" charset="0"/>
              </a:rPr>
              <a:t>, and Scikit-learn. Containerization: Consider using Docker or similar containerization tools to package the model and its dependencies, ensuring consistency across environments. </a:t>
            </a:r>
          </a:p>
          <a:p>
            <a:pPr marL="285750" indent="-285750">
              <a:buFont typeface="Wingdings" panose="05000000000000000000" pitchFamily="2" charset="2"/>
              <a:buChar char="v"/>
            </a:pPr>
            <a:r>
              <a:rPr lang="en-US" sz="1600" dirty="0">
                <a:latin typeface="Aptos" panose="020B0004020202020204" pitchFamily="34" charset="0"/>
              </a:rPr>
              <a:t>Integrate with Existing Systems If applicable, integrate the model with other systems or applications. This might involve: APIs and Microservices: Create APIs to interface with the model, allowing other applications to interact with it. RESTful APIs are common for this purpose. Database Integration: Connect the deployment environment to a database to fetch input data and store results. User Interface: If required, build a user interface or dashboard to interact with the model, allowing users to input data and view results.</a:t>
            </a:r>
          </a:p>
          <a:p>
            <a:pPr marL="285750" indent="-285750">
              <a:buFont typeface="Wingdings" panose="05000000000000000000" pitchFamily="2" charset="2"/>
              <a:buChar char="v"/>
            </a:pPr>
            <a:r>
              <a:rPr lang="en-US" sz="1600" dirty="0">
                <a:latin typeface="Aptos" panose="020B0004020202020204" pitchFamily="34" charset="0"/>
              </a:rPr>
              <a:t>Test the Deployment Before full-scale deployment, test the model in the target environment to ensure it functions as expected. This step includes: Functional Testing: Confirm that the model produces expected outputs given specific inputs. Performance Testing: Measure the model's performance under different loads to ensure it can handle </a:t>
            </a:r>
            <a:r>
              <a:rPr lang="en-US" sz="1600" dirty="0" err="1">
                <a:latin typeface="Aptos" panose="020B0004020202020204" pitchFamily="34" charset="0"/>
              </a:rPr>
              <a:t>realworld</a:t>
            </a:r>
            <a:r>
              <a:rPr lang="en-US" sz="1600" dirty="0">
                <a:latin typeface="Aptos" panose="020B0004020202020204" pitchFamily="34" charset="0"/>
              </a:rPr>
              <a:t> use. Security Testing: Check for vulnerabilities and ensure data security, especially when dealing with sensitive information.</a:t>
            </a:r>
            <a:endParaRPr lang="en-IN" sz="1600" dirty="0">
              <a:latin typeface="Aptos" panose="020B0004020202020204" pitchFamily="34" charset="0"/>
            </a:endParaRPr>
          </a:p>
        </p:txBody>
      </p:sp>
    </p:spTree>
    <p:extLst>
      <p:ext uri="{BB962C8B-B14F-4D97-AF65-F5344CB8AC3E}">
        <p14:creationId xmlns:p14="http://schemas.microsoft.com/office/powerpoint/2010/main" val="6425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A98A8647-2E60-B9DD-1CEB-3D3D9F50E329}"/>
              </a:ext>
            </a:extLst>
          </p:cNvPr>
          <p:cNvPicPr>
            <a:picLocks noGrp="1" noChangeAspect="1"/>
          </p:cNvPicPr>
          <p:nvPr>
            <p:ph idx="1"/>
          </p:nvPr>
        </p:nvPicPr>
        <p:blipFill>
          <a:blip r:embed="rId3"/>
          <a:stretch>
            <a:fillRect/>
          </a:stretch>
        </p:blipFill>
        <p:spPr>
          <a:xfrm>
            <a:off x="730279" y="1331567"/>
            <a:ext cx="4715651" cy="2525821"/>
          </a:xfrm>
        </p:spPr>
      </p:pic>
      <p:pic>
        <p:nvPicPr>
          <p:cNvPr id="8" name="Picture 7">
            <a:extLst>
              <a:ext uri="{FF2B5EF4-FFF2-40B4-BE49-F238E27FC236}">
                <a16:creationId xmlns:a16="http://schemas.microsoft.com/office/drawing/2014/main" id="{52BB724D-1BC1-1F59-D8D0-77A354EA0712}"/>
              </a:ext>
            </a:extLst>
          </p:cNvPr>
          <p:cNvPicPr>
            <a:picLocks noChangeAspect="1"/>
          </p:cNvPicPr>
          <p:nvPr/>
        </p:nvPicPr>
        <p:blipFill>
          <a:blip r:embed="rId4"/>
          <a:stretch>
            <a:fillRect/>
          </a:stretch>
        </p:blipFill>
        <p:spPr>
          <a:xfrm>
            <a:off x="6895157" y="1331568"/>
            <a:ext cx="4715651" cy="2525821"/>
          </a:xfrm>
          <a:prstGeom prst="rect">
            <a:avLst/>
          </a:prstGeom>
        </p:spPr>
      </p:pic>
      <p:pic>
        <p:nvPicPr>
          <p:cNvPr id="10" name="Picture 9">
            <a:extLst>
              <a:ext uri="{FF2B5EF4-FFF2-40B4-BE49-F238E27FC236}">
                <a16:creationId xmlns:a16="http://schemas.microsoft.com/office/drawing/2014/main" id="{64D9D427-5FAA-0BCF-A70C-F32BCD1213B6}"/>
              </a:ext>
            </a:extLst>
          </p:cNvPr>
          <p:cNvPicPr>
            <a:picLocks noChangeAspect="1"/>
          </p:cNvPicPr>
          <p:nvPr/>
        </p:nvPicPr>
        <p:blipFill>
          <a:blip r:embed="rId5"/>
          <a:stretch>
            <a:fillRect/>
          </a:stretch>
        </p:blipFill>
        <p:spPr>
          <a:xfrm>
            <a:off x="730279" y="4075045"/>
            <a:ext cx="4768926" cy="2554356"/>
          </a:xfrm>
          <a:prstGeom prst="rect">
            <a:avLst/>
          </a:prstGeom>
        </p:spPr>
      </p:pic>
      <p:pic>
        <p:nvPicPr>
          <p:cNvPr id="13" name="Picture 12">
            <a:extLst>
              <a:ext uri="{FF2B5EF4-FFF2-40B4-BE49-F238E27FC236}">
                <a16:creationId xmlns:a16="http://schemas.microsoft.com/office/drawing/2014/main" id="{48F1C22F-6895-2FAA-AC80-594437DDE69A}"/>
              </a:ext>
            </a:extLst>
          </p:cNvPr>
          <p:cNvPicPr>
            <a:picLocks noChangeAspect="1"/>
          </p:cNvPicPr>
          <p:nvPr/>
        </p:nvPicPr>
        <p:blipFill>
          <a:blip r:embed="rId6"/>
          <a:stretch>
            <a:fillRect/>
          </a:stretch>
        </p:blipFill>
        <p:spPr>
          <a:xfrm>
            <a:off x="6895157" y="4075045"/>
            <a:ext cx="4715652" cy="252582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D91C36-1107-3B50-EF23-75182A6BF1F2}"/>
              </a:ext>
            </a:extLst>
          </p:cNvPr>
          <p:cNvPicPr>
            <a:picLocks noGrp="1" noChangeAspect="1"/>
          </p:cNvPicPr>
          <p:nvPr>
            <p:ph idx="1"/>
          </p:nvPr>
        </p:nvPicPr>
        <p:blipFill>
          <a:blip r:embed="rId3"/>
          <a:stretch>
            <a:fillRect/>
          </a:stretch>
        </p:blipFill>
        <p:spPr>
          <a:xfrm>
            <a:off x="441160" y="993637"/>
            <a:ext cx="4945850" cy="2649121"/>
          </a:xfrm>
        </p:spPr>
      </p:pic>
      <p:pic>
        <p:nvPicPr>
          <p:cNvPr id="7" name="Picture 6">
            <a:extLst>
              <a:ext uri="{FF2B5EF4-FFF2-40B4-BE49-F238E27FC236}">
                <a16:creationId xmlns:a16="http://schemas.microsoft.com/office/drawing/2014/main" id="{28DE223E-B085-84D3-663C-F1A6D5F62417}"/>
              </a:ext>
            </a:extLst>
          </p:cNvPr>
          <p:cNvPicPr>
            <a:picLocks noChangeAspect="1"/>
          </p:cNvPicPr>
          <p:nvPr/>
        </p:nvPicPr>
        <p:blipFill>
          <a:blip r:embed="rId4"/>
          <a:stretch>
            <a:fillRect/>
          </a:stretch>
        </p:blipFill>
        <p:spPr>
          <a:xfrm>
            <a:off x="6804989" y="993637"/>
            <a:ext cx="4945851" cy="2649121"/>
          </a:xfrm>
          <a:prstGeom prst="rect">
            <a:avLst/>
          </a:prstGeom>
        </p:spPr>
      </p:pic>
      <p:pic>
        <p:nvPicPr>
          <p:cNvPr id="9" name="Picture 8">
            <a:extLst>
              <a:ext uri="{FF2B5EF4-FFF2-40B4-BE49-F238E27FC236}">
                <a16:creationId xmlns:a16="http://schemas.microsoft.com/office/drawing/2014/main" id="{BBAB17C2-AFC6-A0FD-5398-8EF656667ADD}"/>
              </a:ext>
            </a:extLst>
          </p:cNvPr>
          <p:cNvPicPr>
            <a:picLocks noChangeAspect="1"/>
          </p:cNvPicPr>
          <p:nvPr/>
        </p:nvPicPr>
        <p:blipFill>
          <a:blip r:embed="rId5"/>
          <a:stretch>
            <a:fillRect/>
          </a:stretch>
        </p:blipFill>
        <p:spPr>
          <a:xfrm>
            <a:off x="441160" y="3881064"/>
            <a:ext cx="4945850" cy="2649121"/>
          </a:xfrm>
          <a:prstGeom prst="rect">
            <a:avLst/>
          </a:prstGeom>
        </p:spPr>
      </p:pic>
      <p:pic>
        <p:nvPicPr>
          <p:cNvPr id="11" name="Picture 10">
            <a:extLst>
              <a:ext uri="{FF2B5EF4-FFF2-40B4-BE49-F238E27FC236}">
                <a16:creationId xmlns:a16="http://schemas.microsoft.com/office/drawing/2014/main" id="{513245E0-F980-2C0F-ADB1-80E169C1FDD7}"/>
              </a:ext>
            </a:extLst>
          </p:cNvPr>
          <p:cNvPicPr>
            <a:picLocks noChangeAspect="1"/>
          </p:cNvPicPr>
          <p:nvPr/>
        </p:nvPicPr>
        <p:blipFill>
          <a:blip r:embed="rId6"/>
          <a:stretch>
            <a:fillRect/>
          </a:stretch>
        </p:blipFill>
        <p:spPr>
          <a:xfrm>
            <a:off x="6804989" y="3881064"/>
            <a:ext cx="4945850" cy="26491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266</TotalTime>
  <Words>1955</Words>
  <Application>Microsoft Office PowerPoint</Application>
  <PresentationFormat>Widescreen</PresentationFormat>
  <Paragraphs>84</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Calibri Light</vt:lpstr>
      <vt:lpstr>Franklin Gothic Book</vt:lpstr>
      <vt:lpstr>Franklin Gothic Demi</vt:lpstr>
      <vt:lpstr>Wingdings</vt:lpstr>
      <vt:lpstr>Wingdings 2</vt:lpstr>
      <vt:lpstr>DividendVTI</vt:lpstr>
      <vt:lpstr>Titanic Dataset</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MUTHU SIVA S</cp:lastModifiedBy>
  <cp:revision>44</cp:revision>
  <dcterms:created xsi:type="dcterms:W3CDTF">2021-05-26T16:50:10Z</dcterms:created>
  <dcterms:modified xsi:type="dcterms:W3CDTF">2024-04-21T17:38:53Z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