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75d2c6ce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75d2c6ce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75c08a2c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75c08a2c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75c08a2c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975c08a2c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75c08a2c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75c08a2c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75c08a2c0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75c08a2c0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75c08a2c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75c08a2c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75c08a2c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75c08a2c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75c08a2c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75c08a2c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75d2c6c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75d2c6c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75c08a2c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75c08a2c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75c08a2c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75c08a2c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75d2c6c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75d2c6c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75d2c6ce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75d2c6ce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75d2c6c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75d2c6c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75d2c6ce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75d2c6ce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75d2c6ce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75d2c6ce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NER for acknowledgments</a:t>
            </a:r>
            <a:endParaRPr/>
          </a:p>
        </p:txBody>
      </p:sp>
      <p:sp>
        <p:nvSpPr>
          <p:cNvPr id="87" name="Google Shape;87;p13"/>
          <p:cNvSpPr txBox="1"/>
          <p:nvPr>
            <p:ph idx="1" type="subTitle"/>
          </p:nvPr>
        </p:nvSpPr>
        <p:spPr>
          <a:xfrm>
            <a:off x="729625" y="3172900"/>
            <a:ext cx="7688100" cy="191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Sebastian Deręgowski</a:t>
            </a:r>
            <a:endParaRPr/>
          </a:p>
          <a:p>
            <a:pPr indent="0" lvl="0" marL="0" rtl="0" algn="l">
              <a:spcBef>
                <a:spcPts val="0"/>
              </a:spcBef>
              <a:spcAft>
                <a:spcPts val="0"/>
              </a:spcAft>
              <a:buNone/>
            </a:pPr>
            <a:r>
              <a:rPr lang="pl"/>
              <a:t>Klaudia Gruszkowska</a:t>
            </a:r>
            <a:endParaRPr/>
          </a:p>
          <a:p>
            <a:pPr indent="0" lvl="0" marL="0" rtl="0" algn="l">
              <a:spcBef>
                <a:spcPts val="0"/>
              </a:spcBef>
              <a:spcAft>
                <a:spcPts val="0"/>
              </a:spcAft>
              <a:buNone/>
            </a:pPr>
            <a:r>
              <a:rPr lang="pl"/>
              <a:t>Dawid Janus</a:t>
            </a:r>
            <a:endParaRPr/>
          </a:p>
          <a:p>
            <a:pPr indent="0" lvl="0" marL="0" rtl="0" algn="l">
              <a:spcBef>
                <a:spcPts val="0"/>
              </a:spcBef>
              <a:spcAft>
                <a:spcPts val="0"/>
              </a:spcAft>
              <a:buNone/>
            </a:pPr>
            <a:r>
              <a:rPr lang="pl"/>
              <a:t>Bartosz Jamroży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Datasets</a:t>
            </a:r>
            <a:endParaRPr/>
          </a:p>
        </p:txBody>
      </p:sp>
      <p:sp>
        <p:nvSpPr>
          <p:cNvPr id="171" name="Google Shape;17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l"/>
              <a:t>4 corpora</a:t>
            </a:r>
            <a:endParaRPr/>
          </a:p>
          <a:p>
            <a:pPr indent="-311150" lvl="0" marL="457200" rtl="0" algn="l">
              <a:spcBef>
                <a:spcPts val="0"/>
              </a:spcBef>
              <a:spcAft>
                <a:spcPts val="0"/>
              </a:spcAft>
              <a:buSzPts val="1300"/>
              <a:buChar char="●"/>
            </a:pPr>
            <a:r>
              <a:rPr lang="pl"/>
              <a:t>dev, train, test</a:t>
            </a:r>
            <a:endParaRPr/>
          </a:p>
          <a:p>
            <a:pPr indent="0" lvl="0" marL="0" rtl="0" algn="l">
              <a:spcBef>
                <a:spcPts val="1200"/>
              </a:spcBef>
              <a:spcAft>
                <a:spcPts val="1200"/>
              </a:spcAft>
              <a:buNone/>
            </a:pPr>
            <a:r>
              <a:t/>
            </a:r>
            <a:endParaRPr/>
          </a:p>
        </p:txBody>
      </p:sp>
      <p:pic>
        <p:nvPicPr>
          <p:cNvPr id="172" name="Google Shape;172;p22"/>
          <p:cNvPicPr preferRelativeResize="0"/>
          <p:nvPr/>
        </p:nvPicPr>
        <p:blipFill>
          <a:blip r:embed="rId3">
            <a:alphaModFix/>
          </a:blip>
          <a:stretch>
            <a:fillRect/>
          </a:stretch>
        </p:blipFill>
        <p:spPr>
          <a:xfrm>
            <a:off x="5012400" y="961650"/>
            <a:ext cx="1869650" cy="334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161975" y="4318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sz="2500">
                <a:highlight>
                  <a:srgbClr val="FFFFFF"/>
                </a:highlight>
              </a:rPr>
              <a:t>Flair Embeddings</a:t>
            </a:r>
            <a:endParaRPr sz="2500"/>
          </a:p>
        </p:txBody>
      </p:sp>
      <p:sp>
        <p:nvSpPr>
          <p:cNvPr id="178" name="Google Shape;178;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pl" sz="1700"/>
              <a:t> </a:t>
            </a:r>
            <a:r>
              <a:rPr lang="pl" sz="1500"/>
              <a:t>NER model with Flair Embeddings is a method which create contextual word embeddings for text data . </a:t>
            </a:r>
            <a:endParaRPr sz="1500"/>
          </a:p>
          <a:p>
            <a:pPr indent="-323850" lvl="0" marL="457200" rtl="0" algn="l">
              <a:spcBef>
                <a:spcPts val="0"/>
              </a:spcBef>
              <a:spcAft>
                <a:spcPts val="0"/>
              </a:spcAft>
              <a:buSzPts val="1500"/>
              <a:buChar char="●"/>
            </a:pPr>
            <a:r>
              <a:rPr lang="pl" sz="1500"/>
              <a:t>consider the surrounding words and the context in which a word appears.</a:t>
            </a:r>
            <a:endParaRPr sz="1500"/>
          </a:p>
          <a:p>
            <a:pPr indent="-323850" lvl="0" marL="457200" rtl="0" algn="l">
              <a:spcBef>
                <a:spcPts val="0"/>
              </a:spcBef>
              <a:spcAft>
                <a:spcPts val="0"/>
              </a:spcAft>
              <a:buSzPts val="1500"/>
              <a:buChar char="●"/>
            </a:pPr>
            <a:r>
              <a:rPr lang="pl" sz="1500"/>
              <a:t> gives different embeddings for the same word depending on its surrounding text</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161975" y="4318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sz="2500">
                <a:highlight>
                  <a:srgbClr val="FFFFFF"/>
                </a:highlight>
              </a:rPr>
              <a:t>Flair Transformers</a:t>
            </a:r>
            <a:endParaRPr sz="2500"/>
          </a:p>
        </p:txBody>
      </p:sp>
      <p:sp>
        <p:nvSpPr>
          <p:cNvPr id="184" name="Google Shape;184;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l" sz="1400"/>
              <a:t>Transformers  models  is an advanced approach to entity recognition in natural language processing (NLP) using transformer-based models</a:t>
            </a:r>
            <a:endParaRPr sz="1400"/>
          </a:p>
          <a:p>
            <a:pPr indent="-317500" lvl="0" marL="457200" rtl="0" algn="l">
              <a:spcBef>
                <a:spcPts val="0"/>
              </a:spcBef>
              <a:spcAft>
                <a:spcPts val="0"/>
              </a:spcAft>
              <a:buSzPts val="1400"/>
              <a:buChar char="●"/>
            </a:pPr>
            <a:r>
              <a:rPr lang="pl" sz="1400"/>
              <a:t>Using a transformers model is adapting pretrained transformer model, such as XLM-RoBERTa, as a base model and fine-tuning it on NER dataset.</a:t>
            </a:r>
            <a:endParaRPr sz="1400"/>
          </a:p>
          <a:p>
            <a:pPr indent="-317500" lvl="0" marL="457200" rtl="0" algn="l">
              <a:spcBef>
                <a:spcPts val="0"/>
              </a:spcBef>
              <a:spcAft>
                <a:spcPts val="0"/>
              </a:spcAft>
              <a:buSzPts val="1400"/>
              <a:buChar char="●"/>
            </a:pPr>
            <a:r>
              <a:rPr lang="pl" sz="1400"/>
              <a:t>During fine-tuning, it adapt to recognize entities by updating the model's weights with labeled data.</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161975" y="4318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sz="2500">
                <a:highlight>
                  <a:srgbClr val="FFFFFF"/>
                </a:highlight>
              </a:rPr>
              <a:t>TARS(Task-Aware Representation of Sentences) </a:t>
            </a:r>
            <a:endParaRPr sz="2500"/>
          </a:p>
        </p:txBody>
      </p:sp>
      <p:sp>
        <p:nvSpPr>
          <p:cNvPr id="190" name="Google Shape;190;p25"/>
          <p:cNvSpPr txBox="1"/>
          <p:nvPr>
            <p:ph idx="1" type="body"/>
          </p:nvPr>
        </p:nvSpPr>
        <p:spPr>
          <a:xfrm>
            <a:off x="344475" y="13126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l"/>
              <a:t>Transformer-based model</a:t>
            </a:r>
            <a:endParaRPr/>
          </a:p>
          <a:p>
            <a:pPr indent="-311150" lvl="0" marL="457200" rtl="0" algn="l">
              <a:spcBef>
                <a:spcPts val="0"/>
              </a:spcBef>
              <a:spcAft>
                <a:spcPts val="0"/>
              </a:spcAft>
              <a:buSzPts val="1300"/>
              <a:buChar char="●"/>
            </a:pPr>
            <a:r>
              <a:rPr lang="pl"/>
              <a:t>Enables training with limited data: Zero-shot and Few-shot learning</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pl"/>
              <a:t>	</a:t>
            </a:r>
            <a:endParaRPr/>
          </a:p>
        </p:txBody>
      </p:sp>
      <p:pic>
        <p:nvPicPr>
          <p:cNvPr id="191" name="Google Shape;191;p25"/>
          <p:cNvPicPr preferRelativeResize="0"/>
          <p:nvPr/>
        </p:nvPicPr>
        <p:blipFill>
          <a:blip r:embed="rId3">
            <a:alphaModFix/>
          </a:blip>
          <a:stretch>
            <a:fillRect/>
          </a:stretch>
        </p:blipFill>
        <p:spPr>
          <a:xfrm>
            <a:off x="2200625" y="2078900"/>
            <a:ext cx="4087399" cy="2468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161975" y="4318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sz="2500">
                <a:highlight>
                  <a:srgbClr val="FFFFFF"/>
                </a:highlight>
              </a:rPr>
              <a:t>TARS(Task-Aware Representation of Sentences) </a:t>
            </a:r>
            <a:endParaRPr sz="2500"/>
          </a:p>
        </p:txBody>
      </p:sp>
      <p:sp>
        <p:nvSpPr>
          <p:cNvPr id="197" name="Google Shape;197;p26"/>
          <p:cNvSpPr txBox="1"/>
          <p:nvPr>
            <p:ph idx="1" type="body"/>
          </p:nvPr>
        </p:nvSpPr>
        <p:spPr>
          <a:xfrm>
            <a:off x="344475" y="13126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pl"/>
              <a:t>Transformer-based model</a:t>
            </a:r>
            <a:endParaRPr/>
          </a:p>
          <a:p>
            <a:pPr indent="-311150" lvl="0" marL="457200" rtl="0" algn="l">
              <a:spcBef>
                <a:spcPts val="0"/>
              </a:spcBef>
              <a:spcAft>
                <a:spcPts val="0"/>
              </a:spcAft>
              <a:buSzPts val="1300"/>
              <a:buChar char="●"/>
            </a:pPr>
            <a:r>
              <a:rPr lang="pl"/>
              <a:t>Enables training with limited data: Zero-shot and Few-shot learning</a:t>
            </a:r>
            <a:endParaRPr/>
          </a:p>
          <a:p>
            <a:pPr indent="-311150" lvl="0" marL="457200" rtl="0" algn="l">
              <a:spcBef>
                <a:spcPts val="0"/>
              </a:spcBef>
              <a:spcAft>
                <a:spcPts val="0"/>
              </a:spcAft>
              <a:buSzPts val="1300"/>
              <a:buChar char="●"/>
            </a:pPr>
            <a:r>
              <a:rPr lang="pl"/>
              <a:t>Considers semantic information in class labels</a:t>
            </a:r>
            <a:endParaRPr/>
          </a:p>
          <a:p>
            <a:pPr indent="-311150" lvl="0" marL="457200" rtl="0" algn="l">
              <a:spcBef>
                <a:spcPts val="0"/>
              </a:spcBef>
              <a:spcAft>
                <a:spcPts val="0"/>
              </a:spcAft>
              <a:buSzPts val="1300"/>
              <a:buChar char="●"/>
            </a:pPr>
            <a:r>
              <a:rPr lang="pl"/>
              <a:t>Requires labels to be defined in a natural language</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pl"/>
              <a:t>	</a:t>
            </a:r>
            <a:endParaRPr/>
          </a:p>
        </p:txBody>
      </p:sp>
      <p:pic>
        <p:nvPicPr>
          <p:cNvPr id="198" name="Google Shape;198;p26"/>
          <p:cNvPicPr preferRelativeResize="0"/>
          <p:nvPr/>
        </p:nvPicPr>
        <p:blipFill>
          <a:blip r:embed="rId3">
            <a:alphaModFix/>
          </a:blip>
          <a:stretch>
            <a:fillRect/>
          </a:stretch>
        </p:blipFill>
        <p:spPr>
          <a:xfrm>
            <a:off x="1561575" y="2927200"/>
            <a:ext cx="1531966" cy="325375"/>
          </a:xfrm>
          <a:prstGeom prst="rect">
            <a:avLst/>
          </a:prstGeom>
          <a:noFill/>
          <a:ln>
            <a:noFill/>
          </a:ln>
        </p:spPr>
      </p:pic>
      <p:pic>
        <p:nvPicPr>
          <p:cNvPr id="199" name="Google Shape;199;p26"/>
          <p:cNvPicPr preferRelativeResize="0"/>
          <p:nvPr/>
        </p:nvPicPr>
        <p:blipFill>
          <a:blip r:embed="rId4">
            <a:alphaModFix/>
          </a:blip>
          <a:stretch>
            <a:fillRect/>
          </a:stretch>
        </p:blipFill>
        <p:spPr>
          <a:xfrm>
            <a:off x="3723800" y="2927200"/>
            <a:ext cx="1858400" cy="325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161975" y="43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CycleNER - unsupervised approach</a:t>
            </a:r>
            <a:endParaRPr/>
          </a:p>
        </p:txBody>
      </p:sp>
      <p:pic>
        <p:nvPicPr>
          <p:cNvPr id="205" name="Google Shape;205;p27"/>
          <p:cNvPicPr preferRelativeResize="0"/>
          <p:nvPr/>
        </p:nvPicPr>
        <p:blipFill>
          <a:blip r:embed="rId3">
            <a:alphaModFix/>
          </a:blip>
          <a:stretch>
            <a:fillRect/>
          </a:stretch>
        </p:blipFill>
        <p:spPr>
          <a:xfrm>
            <a:off x="941200" y="1329225"/>
            <a:ext cx="7473676" cy="3393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219200" y="42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References </a:t>
            </a:r>
            <a:endParaRPr/>
          </a:p>
        </p:txBody>
      </p:sp>
      <p:sp>
        <p:nvSpPr>
          <p:cNvPr id="211" name="Google Shape;211;p28"/>
          <p:cNvSpPr txBox="1"/>
          <p:nvPr>
            <p:ph idx="1" type="body"/>
          </p:nvPr>
        </p:nvSpPr>
        <p:spPr>
          <a:xfrm>
            <a:off x="290200" y="1332550"/>
            <a:ext cx="8449500" cy="3478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pl" sz="1200"/>
              <a:t>Smirnova, N., Mayr, P. Embedding models for supervised automatic extraction and classification of named entities in scientific acknowledgements. Scientometrics (2023)</a:t>
            </a:r>
            <a:endParaRPr sz="1200"/>
          </a:p>
          <a:p>
            <a:pPr indent="-304800" lvl="0" marL="457200" rtl="0" algn="l">
              <a:spcBef>
                <a:spcPts val="0"/>
              </a:spcBef>
              <a:spcAft>
                <a:spcPts val="0"/>
              </a:spcAft>
              <a:buSzPts val="1200"/>
              <a:buChar char="●"/>
            </a:pPr>
            <a:r>
              <a:rPr lang="pl" sz="1200"/>
              <a:t>Lovine, A., Anjie, F., Fetahu, B., Rokhlenko, O., Malmasi, S. CycleNER: An unsupervised training approach for named entity recognition. In Proceedings of the ACM Web Conference 2022 (WWW ’22). Association for Computing Machinery, New York, NY, USA, 2916-2924</a:t>
            </a:r>
            <a:endParaRPr sz="1200"/>
          </a:p>
          <a:p>
            <a:pPr indent="-304800" lvl="0" marL="457200" rtl="0" algn="l">
              <a:spcBef>
                <a:spcPts val="0"/>
              </a:spcBef>
              <a:spcAft>
                <a:spcPts val="0"/>
              </a:spcAft>
              <a:buSzPts val="1200"/>
              <a:buChar char="●"/>
            </a:pPr>
            <a:r>
              <a:rPr lang="pl" sz="1200"/>
              <a:t>Borst, T., Mielck, J., Nannt, M., Riese, W. (2022) Extracting Funder Information from Scientific Papers - Experiences with Question Answering. In G. Silvello, O. Corcho, P. Manghi, G. M. Di Nunzio, K. Golub, N. Ferro, A. Poggi (Eds.), Linking Theory and Practice of Digital Libraries (Vol. 13541, pp. 289–296). Springer International Publishing</a:t>
            </a:r>
            <a:endParaRPr sz="1200"/>
          </a:p>
          <a:p>
            <a:pPr indent="-304800" lvl="0" marL="457200" rtl="0" algn="l">
              <a:spcBef>
                <a:spcPts val="0"/>
              </a:spcBef>
              <a:spcAft>
                <a:spcPts val="0"/>
              </a:spcAft>
              <a:buSzPts val="1200"/>
              <a:buChar char="●"/>
            </a:pPr>
            <a:r>
              <a:rPr lang="pl" sz="1200"/>
              <a:t>Schweter, S., Akbik, A. (2020). FLERT: Document-level features for named entity recognition. ArXiv. 10.48550/arXiv.2011.06993</a:t>
            </a:r>
            <a:endParaRPr sz="1200"/>
          </a:p>
          <a:p>
            <a:pPr indent="-304800" lvl="0" marL="457200" rtl="0" algn="l">
              <a:spcBef>
                <a:spcPts val="0"/>
              </a:spcBef>
              <a:spcAft>
                <a:spcPts val="0"/>
              </a:spcAft>
              <a:buSzPts val="1200"/>
              <a:buChar char="●"/>
            </a:pPr>
            <a:r>
              <a:rPr lang="pl" sz="1200"/>
              <a:t>Akbik, A., Blythe, D., Vollgraf, R. (2018). Contextual string embeddings for sequence labeling. In 2018, 27th International Conference on Computational Linguistics (pp. 1638–1649)</a:t>
            </a:r>
            <a:endParaRPr sz="1200"/>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75425" y="3634350"/>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pl"/>
              <a:t>Thank you for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NER</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l" sz="1500"/>
              <a:t>NER stands for </a:t>
            </a:r>
            <a:r>
              <a:rPr b="1" lang="pl" sz="1500"/>
              <a:t>Named Entity Recognition</a:t>
            </a:r>
            <a:r>
              <a:rPr lang="pl" sz="1500"/>
              <a:t>, which is a subtask of natural language processing (NLP). It is a technique that aims to identify and classify entities within text into predefined categories such as names of persons, organizations, locations, dates, percentages, and more. In other words, NER is used to extract structured information from unstructured text by identifying and tagging words or phrases that represent specific entities or concepts.</a:t>
            </a:r>
            <a:endParaRPr sz="1600"/>
          </a:p>
        </p:txBody>
      </p:sp>
      <p:pic>
        <p:nvPicPr>
          <p:cNvPr id="94" name="Google Shape;94;p14"/>
          <p:cNvPicPr preferRelativeResize="0"/>
          <p:nvPr/>
        </p:nvPicPr>
        <p:blipFill>
          <a:blip r:embed="rId3">
            <a:alphaModFix/>
          </a:blip>
          <a:stretch>
            <a:fillRect/>
          </a:stretch>
        </p:blipFill>
        <p:spPr>
          <a:xfrm>
            <a:off x="1059126" y="3995350"/>
            <a:ext cx="7029351" cy="782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Acknowledgments</a:t>
            </a:r>
            <a:endParaRPr/>
          </a:p>
        </p:txBody>
      </p:sp>
      <p:sp>
        <p:nvSpPr>
          <p:cNvPr id="100" name="Google Shape;100;p15"/>
          <p:cNvSpPr txBox="1"/>
          <p:nvPr/>
        </p:nvSpPr>
        <p:spPr>
          <a:xfrm>
            <a:off x="729450" y="1916600"/>
            <a:ext cx="78258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l" sz="1600">
                <a:solidFill>
                  <a:schemeClr val="accent1"/>
                </a:solidFill>
                <a:latin typeface="Lato"/>
                <a:ea typeface="Lato"/>
                <a:cs typeface="Lato"/>
                <a:sym typeface="Lato"/>
              </a:rPr>
              <a:t>In a research paper, an </a:t>
            </a:r>
            <a:r>
              <a:rPr b="1" lang="pl" sz="1600">
                <a:solidFill>
                  <a:schemeClr val="accent1"/>
                </a:solidFill>
                <a:latin typeface="Lato"/>
                <a:ea typeface="Lato"/>
                <a:cs typeface="Lato"/>
                <a:sym typeface="Lato"/>
              </a:rPr>
              <a:t>acknowledgement section</a:t>
            </a:r>
            <a:r>
              <a:rPr lang="pl" sz="1600">
                <a:solidFill>
                  <a:schemeClr val="accent1"/>
                </a:solidFill>
                <a:latin typeface="Lato"/>
                <a:ea typeface="Lato"/>
                <a:cs typeface="Lato"/>
                <a:sym typeface="Lato"/>
              </a:rPr>
              <a:t> is a brief portion at the beginning or end of the paper where authors express their </a:t>
            </a:r>
            <a:r>
              <a:rPr i="1" lang="pl" sz="1600">
                <a:solidFill>
                  <a:schemeClr val="accent1"/>
                </a:solidFill>
                <a:latin typeface="Lato"/>
                <a:ea typeface="Lato"/>
                <a:cs typeface="Lato"/>
                <a:sym typeface="Lato"/>
              </a:rPr>
              <a:t>gratitude and appreciation to individuals, organizations, or institutions</a:t>
            </a:r>
            <a:r>
              <a:rPr lang="pl" sz="1600">
                <a:solidFill>
                  <a:schemeClr val="accent1"/>
                </a:solidFill>
                <a:latin typeface="Lato"/>
                <a:ea typeface="Lato"/>
                <a:cs typeface="Lato"/>
                <a:sym typeface="Lato"/>
              </a:rPr>
              <a:t> that have provided support, assistance, or resources during the research process but are not considered co-authors of the paper. </a:t>
            </a:r>
            <a:endParaRPr sz="1600">
              <a:solidFill>
                <a:schemeClr val="accent1"/>
              </a:solidFill>
              <a:latin typeface="Lato"/>
              <a:ea typeface="Lato"/>
              <a:cs typeface="Lato"/>
              <a:sym typeface="Lato"/>
            </a:endParaRPr>
          </a:p>
          <a:p>
            <a:pPr indent="0" lvl="0" marL="0" rtl="0" algn="just">
              <a:spcBef>
                <a:spcPts val="0"/>
              </a:spcBef>
              <a:spcAft>
                <a:spcPts val="0"/>
              </a:spcAft>
              <a:buNone/>
            </a:pPr>
            <a:r>
              <a:t/>
            </a:r>
            <a:endParaRPr sz="1600">
              <a:solidFill>
                <a:schemeClr val="accent1"/>
              </a:solidFill>
              <a:latin typeface="Lato"/>
              <a:ea typeface="Lato"/>
              <a:cs typeface="Lato"/>
              <a:sym typeface="Lato"/>
            </a:endParaRPr>
          </a:p>
          <a:p>
            <a:pPr indent="0" lvl="0" marL="0" rtl="0" algn="just">
              <a:spcBef>
                <a:spcPts val="0"/>
              </a:spcBef>
              <a:spcAft>
                <a:spcPts val="0"/>
              </a:spcAft>
              <a:buNone/>
            </a:pPr>
            <a:r>
              <a:rPr lang="pl" sz="1600">
                <a:solidFill>
                  <a:schemeClr val="accent1"/>
                </a:solidFill>
                <a:latin typeface="Lato"/>
                <a:ea typeface="Lato"/>
                <a:cs typeface="Lato"/>
                <a:sym typeface="Lato"/>
              </a:rPr>
              <a:t>This section is a way for the authors to recognize those who have contributed in various ways that do not warrant authorship credit but are still significant to the research project.</a:t>
            </a:r>
            <a:endParaRPr sz="1600">
              <a:solidFill>
                <a:schemeClr val="accent1"/>
              </a:solidFill>
              <a:latin typeface="Lato"/>
              <a:ea typeface="Lato"/>
              <a:cs typeface="Lato"/>
              <a:sym typeface="Lato"/>
            </a:endParaRPr>
          </a:p>
          <a:p>
            <a:pPr indent="0" lvl="0" marL="0" rtl="0" algn="just">
              <a:spcBef>
                <a:spcPts val="0"/>
              </a:spcBef>
              <a:spcAft>
                <a:spcPts val="0"/>
              </a:spcAft>
              <a:buNone/>
            </a:pPr>
            <a:r>
              <a:t/>
            </a:r>
            <a:endParaRPr sz="16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Entity types</a:t>
            </a:r>
            <a:endParaRPr/>
          </a:p>
        </p:txBody>
      </p:sp>
      <p:pic>
        <p:nvPicPr>
          <p:cNvPr id="106" name="Google Shape;106;p16"/>
          <p:cNvPicPr preferRelativeResize="0"/>
          <p:nvPr/>
        </p:nvPicPr>
        <p:blipFill>
          <a:blip r:embed="rId3">
            <a:alphaModFix/>
          </a:blip>
          <a:stretch>
            <a:fillRect/>
          </a:stretch>
        </p:blipFill>
        <p:spPr>
          <a:xfrm>
            <a:off x="1122238" y="1853850"/>
            <a:ext cx="6899517" cy="298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sz="2500">
                <a:highlight>
                  <a:srgbClr val="FFFFFF"/>
                </a:highlight>
              </a:rPr>
              <a:t>Goal of the project</a:t>
            </a:r>
            <a:endParaRPr sz="2500"/>
          </a:p>
        </p:txBody>
      </p:sp>
      <p:sp>
        <p:nvSpPr>
          <p:cNvPr id="112" name="Google Shape;112;p17"/>
          <p:cNvSpPr txBox="1"/>
          <p:nvPr>
            <p:ph idx="1" type="body"/>
          </p:nvPr>
        </p:nvSpPr>
        <p:spPr>
          <a:xfrm>
            <a:off x="727650" y="2072250"/>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l" sz="1600">
                <a:highlight>
                  <a:srgbClr val="FFFFFF"/>
                </a:highlight>
                <a:latin typeface="Arial"/>
                <a:ea typeface="Arial"/>
                <a:cs typeface="Arial"/>
                <a:sym typeface="Arial"/>
              </a:rPr>
              <a:t>The aim of our project is to develop and evaluate named entity recognition (NER) models for identifying and classifying entities in </a:t>
            </a:r>
            <a:r>
              <a:rPr lang="pl" sz="1600">
                <a:highlight>
                  <a:srgbClr val="FFFFFF"/>
                </a:highlight>
                <a:latin typeface="Arial"/>
                <a:ea typeface="Arial"/>
                <a:cs typeface="Arial"/>
                <a:sym typeface="Arial"/>
              </a:rPr>
              <a:t>acknowledgements</a:t>
            </a:r>
            <a:r>
              <a:rPr lang="pl" sz="1600">
                <a:highlight>
                  <a:srgbClr val="FFFFFF"/>
                </a:highlight>
                <a:latin typeface="Arial"/>
                <a:ea typeface="Arial"/>
                <a:cs typeface="Arial"/>
                <a:sym typeface="Arial"/>
              </a:rPr>
              <a:t>. We plan to build our work on the foundations of the paper written by Smirnova N., Mayr P. </a:t>
            </a:r>
            <a:r>
              <a:rPr i="1" lang="pl" sz="1600">
                <a:highlight>
                  <a:srgbClr val="FFFFFF"/>
                </a:highlight>
                <a:latin typeface="Arial"/>
                <a:ea typeface="Arial"/>
                <a:cs typeface="Arial"/>
                <a:sym typeface="Arial"/>
              </a:rPr>
              <a:t>“Embedding models for supervised automatic extraction and classification of named entities in scientific acknowledgements”</a:t>
            </a:r>
            <a:r>
              <a:rPr lang="pl" sz="1600">
                <a:highlight>
                  <a:srgbClr val="FFFFFF"/>
                </a:highlight>
                <a:latin typeface="Arial"/>
                <a:ea typeface="Arial"/>
                <a:cs typeface="Arial"/>
                <a:sym typeface="Arial"/>
              </a:rPr>
              <a:t> by training the models presented in the paper on the </a:t>
            </a:r>
            <a:r>
              <a:rPr lang="pl" sz="1600">
                <a:highlight>
                  <a:srgbClr val="FFFFFF"/>
                </a:highlight>
                <a:latin typeface="Arial"/>
                <a:ea typeface="Arial"/>
                <a:cs typeface="Arial"/>
                <a:sym typeface="Arial"/>
              </a:rPr>
              <a:t>provided</a:t>
            </a:r>
            <a:r>
              <a:rPr lang="pl" sz="1600">
                <a:highlight>
                  <a:srgbClr val="FFFFFF"/>
                </a:highlight>
                <a:latin typeface="Arial"/>
                <a:ea typeface="Arial"/>
                <a:cs typeface="Arial"/>
                <a:sym typeface="Arial"/>
              </a:rPr>
              <a:t> data and conducting their own evaluation.</a:t>
            </a:r>
            <a:endParaRPr sz="1600">
              <a:highlight>
                <a:srgbClr val="FFFFFF"/>
              </a:highlight>
              <a:latin typeface="Arial"/>
              <a:ea typeface="Arial"/>
              <a:cs typeface="Arial"/>
              <a:sym typeface="Arial"/>
            </a:endParaRPr>
          </a:p>
          <a:p>
            <a:pPr indent="0" lvl="0" marL="0" rtl="0" algn="l">
              <a:spcBef>
                <a:spcPts val="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sz="2500">
                <a:highlight>
                  <a:srgbClr val="FFFFFF"/>
                </a:highlight>
              </a:rPr>
              <a:t>Significance of the project</a:t>
            </a:r>
            <a:endParaRPr sz="2500"/>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l" sz="1600"/>
              <a:t>We focus on the identification and classification of entities in scientific acknowledgements, which is a significant challenge in the field of natural language processing. With the growth of scientific data, understanding the implicit relationships and collaborations of scientists in acknowledgements becomes particularly important. By identifying key individuals in scientific acknowledgements and analysing their interrelationships, our findings may facilitate the understanding of key figures in the field of science. </a:t>
            </a:r>
            <a:endParaRPr sz="1600"/>
          </a:p>
          <a:p>
            <a:pPr indent="0" lvl="0" marL="0" rtl="0" algn="just">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sz="2500">
                <a:highlight>
                  <a:srgbClr val="FFFFFF"/>
                </a:highlight>
              </a:rPr>
              <a:t>Research questions</a:t>
            </a:r>
            <a:endParaRPr sz="2500"/>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pl" sz="1600"/>
              <a:t>What techniques and models in the field of NLP are most effective for recognising named individuals in a specific area?</a:t>
            </a:r>
            <a:endParaRPr sz="1600"/>
          </a:p>
          <a:p>
            <a:pPr indent="-330200" lvl="0" marL="457200" rtl="0" algn="just">
              <a:spcBef>
                <a:spcPts val="0"/>
              </a:spcBef>
              <a:spcAft>
                <a:spcPts val="0"/>
              </a:spcAft>
              <a:buSzPts val="1600"/>
              <a:buChar char="●"/>
            </a:pPr>
            <a:r>
              <a:rPr lang="pl" sz="1600"/>
              <a:t>How does the performance of NER models change with amounts of training data?</a:t>
            </a:r>
            <a:endParaRPr sz="1600"/>
          </a:p>
          <a:p>
            <a:pPr indent="-330200" lvl="0" marL="457200" rtl="0" algn="just">
              <a:spcBef>
                <a:spcPts val="0"/>
              </a:spcBef>
              <a:spcAft>
                <a:spcPts val="0"/>
              </a:spcAft>
              <a:buSzPts val="1600"/>
              <a:buChar char="●"/>
            </a:pPr>
            <a:r>
              <a:rPr lang="pl" sz="1600"/>
              <a:t>Can the use of different text normalisation techniques, such as </a:t>
            </a:r>
            <a:r>
              <a:rPr lang="pl" sz="1600"/>
              <a:t>lemmatization</a:t>
            </a:r>
            <a:r>
              <a:rPr lang="pl" sz="1600"/>
              <a:t> or stop word removal, improve the effectiveness of NER models in identifying entities in scientific acknowledgement texts?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Text normalization</a:t>
            </a:r>
            <a:endParaRPr/>
          </a:p>
        </p:txBody>
      </p:sp>
      <p:sp>
        <p:nvSpPr>
          <p:cNvPr id="130" name="Google Shape;130;p20"/>
          <p:cNvSpPr txBox="1"/>
          <p:nvPr>
            <p:ph idx="1" type="body"/>
          </p:nvPr>
        </p:nvSpPr>
        <p:spPr>
          <a:xfrm>
            <a:off x="729450" y="2078875"/>
            <a:ext cx="4414200" cy="2261100"/>
          </a:xfrm>
          <a:prstGeom prst="rect">
            <a:avLst/>
          </a:prstGeom>
          <a:noFill/>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pl" sz="1600">
                <a:latin typeface="Roboto"/>
                <a:ea typeface="Roboto"/>
                <a:cs typeface="Roboto"/>
                <a:sym typeface="Roboto"/>
              </a:rPr>
              <a:t>Lemmatization</a:t>
            </a:r>
            <a:r>
              <a:rPr lang="pl" sz="1600">
                <a:latin typeface="Roboto"/>
                <a:ea typeface="Roboto"/>
                <a:cs typeface="Roboto"/>
                <a:sym typeface="Roboto"/>
              </a:rPr>
              <a:t> is the process of analyzing words to determine their base or root form. It's a technique used in computational linguistics and natural language processing to reduce words to their lemma, which is the canonical form of the word.</a:t>
            </a:r>
            <a:endParaRPr sz="1600">
              <a:latin typeface="Roboto"/>
              <a:ea typeface="Roboto"/>
              <a:cs typeface="Roboto"/>
              <a:sym typeface="Roboto"/>
            </a:endParaRPr>
          </a:p>
          <a:p>
            <a:pPr indent="0" lvl="0" marL="0" rtl="0" algn="just">
              <a:lnSpc>
                <a:spcPct val="95000"/>
              </a:lnSpc>
              <a:spcBef>
                <a:spcPts val="1200"/>
              </a:spcBef>
              <a:spcAft>
                <a:spcPts val="0"/>
              </a:spcAft>
              <a:buNone/>
            </a:pPr>
            <a:r>
              <a:t/>
            </a:r>
            <a:endParaRPr sz="1600">
              <a:latin typeface="Roboto"/>
              <a:ea typeface="Roboto"/>
              <a:cs typeface="Roboto"/>
              <a:sym typeface="Roboto"/>
            </a:endParaRPr>
          </a:p>
          <a:p>
            <a:pPr indent="0" lvl="0" marL="0" rtl="0" algn="just">
              <a:lnSpc>
                <a:spcPct val="95000"/>
              </a:lnSpc>
              <a:spcBef>
                <a:spcPts val="1200"/>
              </a:spcBef>
              <a:spcAft>
                <a:spcPts val="0"/>
              </a:spcAft>
              <a:buNone/>
            </a:pPr>
            <a:r>
              <a:t/>
            </a:r>
            <a:endParaRPr sz="1600">
              <a:latin typeface="Roboto"/>
              <a:ea typeface="Roboto"/>
              <a:cs typeface="Roboto"/>
              <a:sym typeface="Roboto"/>
            </a:endParaRPr>
          </a:p>
          <a:p>
            <a:pPr indent="0" lvl="0" marL="0" rtl="0" algn="just">
              <a:lnSpc>
                <a:spcPct val="95000"/>
              </a:lnSpc>
              <a:spcBef>
                <a:spcPts val="1200"/>
              </a:spcBef>
              <a:spcAft>
                <a:spcPts val="1200"/>
              </a:spcAft>
              <a:buNone/>
            </a:pPr>
            <a:r>
              <a:t/>
            </a:r>
            <a:endParaRPr sz="1600">
              <a:latin typeface="Roboto"/>
              <a:ea typeface="Roboto"/>
              <a:cs typeface="Roboto"/>
              <a:sym typeface="Roboto"/>
            </a:endParaRPr>
          </a:p>
        </p:txBody>
      </p:sp>
      <p:pic>
        <p:nvPicPr>
          <p:cNvPr id="131" name="Google Shape;131;p20"/>
          <p:cNvPicPr preferRelativeResize="0"/>
          <p:nvPr/>
        </p:nvPicPr>
        <p:blipFill>
          <a:blip r:embed="rId3">
            <a:alphaModFix/>
          </a:blip>
          <a:stretch>
            <a:fillRect/>
          </a:stretch>
        </p:blipFill>
        <p:spPr>
          <a:xfrm>
            <a:off x="5383525" y="1163700"/>
            <a:ext cx="2643575" cy="264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Work plan</a:t>
            </a:r>
            <a:endParaRPr/>
          </a:p>
        </p:txBody>
      </p:sp>
      <p:sp>
        <p:nvSpPr>
          <p:cNvPr id="137" name="Google Shape;137;p21"/>
          <p:cNvSpPr/>
          <p:nvPr/>
        </p:nvSpPr>
        <p:spPr>
          <a:xfrm>
            <a:off x="1723913" y="22514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21"/>
          <p:cNvGrpSpPr/>
          <p:nvPr/>
        </p:nvGrpSpPr>
        <p:grpSpPr>
          <a:xfrm>
            <a:off x="369675" y="1960450"/>
            <a:ext cx="1578300" cy="2403775"/>
            <a:chOff x="369675" y="1960450"/>
            <a:chExt cx="1578300" cy="2403775"/>
          </a:xfrm>
        </p:grpSpPr>
        <p:sp>
          <p:nvSpPr>
            <p:cNvPr id="139" name="Google Shape;139;p21"/>
            <p:cNvSpPr/>
            <p:nvPr/>
          </p:nvSpPr>
          <p:spPr>
            <a:xfrm>
              <a:off x="861672" y="19604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40" name="Google Shape;140;p21"/>
            <p:cNvSpPr txBox="1"/>
            <p:nvPr/>
          </p:nvSpPr>
          <p:spPr>
            <a:xfrm>
              <a:off x="861676" y="2035025"/>
              <a:ext cx="5943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l" sz="1200">
                  <a:solidFill>
                    <a:srgbClr val="A72A1E"/>
                  </a:solidFill>
                  <a:latin typeface="Roboto"/>
                  <a:ea typeface="Roboto"/>
                  <a:cs typeface="Roboto"/>
                  <a:sym typeface="Roboto"/>
                </a:rPr>
                <a:t>Week 0</a:t>
              </a:r>
              <a:endParaRPr b="1" sz="1200">
                <a:solidFill>
                  <a:srgbClr val="A72A1E"/>
                </a:solidFill>
                <a:latin typeface="Roboto"/>
                <a:ea typeface="Roboto"/>
                <a:cs typeface="Roboto"/>
                <a:sym typeface="Roboto"/>
              </a:endParaRPr>
            </a:p>
          </p:txBody>
        </p:sp>
        <p:sp>
          <p:nvSpPr>
            <p:cNvPr id="141" name="Google Shape;141;p21"/>
            <p:cNvSpPr txBox="1"/>
            <p:nvPr/>
          </p:nvSpPr>
          <p:spPr>
            <a:xfrm>
              <a:off x="369675" y="2664225"/>
              <a:ext cx="15783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l" sz="1300">
                  <a:solidFill>
                    <a:srgbClr val="A72A1E"/>
                  </a:solidFill>
                  <a:latin typeface="Roboto"/>
                  <a:ea typeface="Roboto"/>
                  <a:cs typeface="Roboto"/>
                  <a:sym typeface="Roboto"/>
                </a:rPr>
                <a:t>Choosing a topic</a:t>
              </a:r>
              <a:endParaRPr b="1" sz="1300">
                <a:solidFill>
                  <a:srgbClr val="A72A1E"/>
                </a:solidFill>
                <a:latin typeface="Roboto"/>
                <a:ea typeface="Roboto"/>
                <a:cs typeface="Roboto"/>
                <a:sym typeface="Roboto"/>
              </a:endParaRPr>
            </a:p>
          </p:txBody>
        </p:sp>
        <p:sp>
          <p:nvSpPr>
            <p:cNvPr id="142" name="Google Shape;142;p21"/>
            <p:cNvSpPr txBox="1"/>
            <p:nvPr/>
          </p:nvSpPr>
          <p:spPr>
            <a:xfrm>
              <a:off x="369675" y="3121025"/>
              <a:ext cx="1578300" cy="124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pl" sz="1200">
                  <a:solidFill>
                    <a:srgbClr val="A72A1E"/>
                  </a:solidFill>
                  <a:latin typeface="Roboto"/>
                  <a:ea typeface="Roboto"/>
                  <a:cs typeface="Roboto"/>
                  <a:sym typeface="Roboto"/>
                </a:rPr>
                <a:t>Introduction to the domain</a:t>
              </a:r>
              <a:endParaRPr sz="1200">
                <a:solidFill>
                  <a:srgbClr val="A72A1E"/>
                </a:solidFill>
                <a:latin typeface="Roboto"/>
                <a:ea typeface="Roboto"/>
                <a:cs typeface="Roboto"/>
                <a:sym typeface="Roboto"/>
              </a:endParaRPr>
            </a:p>
            <a:p>
              <a:pPr indent="0" lvl="0" marL="0" rtl="0" algn="ctr">
                <a:lnSpc>
                  <a:spcPct val="115000"/>
                </a:lnSpc>
                <a:spcBef>
                  <a:spcPts val="1600"/>
                </a:spcBef>
                <a:spcAft>
                  <a:spcPts val="1600"/>
                </a:spcAft>
                <a:buNone/>
              </a:pPr>
              <a:r>
                <a:rPr lang="pl" sz="1200">
                  <a:solidFill>
                    <a:srgbClr val="A72A1E"/>
                  </a:solidFill>
                  <a:latin typeface="Roboto"/>
                  <a:ea typeface="Roboto"/>
                  <a:cs typeface="Roboto"/>
                  <a:sym typeface="Roboto"/>
                </a:rPr>
                <a:t>Exploring solutions</a:t>
              </a:r>
              <a:endParaRPr sz="1200">
                <a:solidFill>
                  <a:srgbClr val="A72A1E"/>
                </a:solidFill>
                <a:latin typeface="Roboto"/>
                <a:ea typeface="Roboto"/>
                <a:cs typeface="Roboto"/>
                <a:sym typeface="Roboto"/>
              </a:endParaRPr>
            </a:p>
          </p:txBody>
        </p:sp>
      </p:grpSp>
      <p:grpSp>
        <p:nvGrpSpPr>
          <p:cNvPr id="143" name="Google Shape;143;p21"/>
          <p:cNvGrpSpPr/>
          <p:nvPr/>
        </p:nvGrpSpPr>
        <p:grpSpPr>
          <a:xfrm>
            <a:off x="2114699" y="1960450"/>
            <a:ext cx="1660800" cy="1897975"/>
            <a:chOff x="2114699" y="1960450"/>
            <a:chExt cx="1660800" cy="1897975"/>
          </a:xfrm>
        </p:grpSpPr>
        <p:sp>
          <p:nvSpPr>
            <p:cNvPr id="144" name="Google Shape;144;p21"/>
            <p:cNvSpPr/>
            <p:nvPr/>
          </p:nvSpPr>
          <p:spPr>
            <a:xfrm>
              <a:off x="2586168" y="19604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nvSpPr>
          <p:spPr>
            <a:xfrm>
              <a:off x="2114699" y="2664225"/>
              <a:ext cx="16608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l" sz="1300">
                  <a:solidFill>
                    <a:srgbClr val="A72A1E"/>
                  </a:solidFill>
                  <a:latin typeface="Roboto"/>
                  <a:ea typeface="Roboto"/>
                  <a:cs typeface="Roboto"/>
                  <a:sym typeface="Roboto"/>
                </a:rPr>
                <a:t>Literature review</a:t>
              </a:r>
              <a:endParaRPr b="1" sz="1300">
                <a:solidFill>
                  <a:srgbClr val="A72A1E"/>
                </a:solidFill>
                <a:latin typeface="Roboto"/>
                <a:ea typeface="Roboto"/>
                <a:cs typeface="Roboto"/>
                <a:sym typeface="Roboto"/>
              </a:endParaRPr>
            </a:p>
          </p:txBody>
        </p:sp>
        <p:sp>
          <p:nvSpPr>
            <p:cNvPr id="146" name="Google Shape;146;p21"/>
            <p:cNvSpPr txBox="1"/>
            <p:nvPr/>
          </p:nvSpPr>
          <p:spPr>
            <a:xfrm>
              <a:off x="2114718" y="3121025"/>
              <a:ext cx="15372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pl" sz="1200">
                  <a:solidFill>
                    <a:srgbClr val="A72A1E"/>
                  </a:solidFill>
                  <a:latin typeface="Roboto"/>
                  <a:ea typeface="Roboto"/>
                  <a:cs typeface="Roboto"/>
                  <a:sym typeface="Roboto"/>
                </a:rPr>
                <a:t>Reading papers</a:t>
              </a:r>
              <a:endParaRPr sz="1200">
                <a:solidFill>
                  <a:srgbClr val="A72A1E"/>
                </a:solidFill>
                <a:latin typeface="Roboto"/>
                <a:ea typeface="Roboto"/>
                <a:cs typeface="Roboto"/>
                <a:sym typeface="Roboto"/>
              </a:endParaRPr>
            </a:p>
            <a:p>
              <a:pPr indent="0" lvl="0" marL="0" rtl="0" algn="ctr">
                <a:lnSpc>
                  <a:spcPct val="115000"/>
                </a:lnSpc>
                <a:spcBef>
                  <a:spcPts val="1600"/>
                </a:spcBef>
                <a:spcAft>
                  <a:spcPts val="0"/>
                </a:spcAft>
                <a:buNone/>
              </a:pPr>
              <a:r>
                <a:rPr lang="pl" sz="1200">
                  <a:solidFill>
                    <a:srgbClr val="A72A1E"/>
                  </a:solidFill>
                  <a:latin typeface="Roboto"/>
                  <a:ea typeface="Roboto"/>
                  <a:cs typeface="Roboto"/>
                  <a:sym typeface="Roboto"/>
                </a:rPr>
                <a:t>Posing hypotheses and questions</a:t>
              </a:r>
              <a:endParaRPr sz="1200">
                <a:solidFill>
                  <a:srgbClr val="A72A1E"/>
                </a:solidFill>
                <a:latin typeface="Roboto"/>
                <a:ea typeface="Roboto"/>
                <a:cs typeface="Roboto"/>
                <a:sym typeface="Roboto"/>
              </a:endParaRPr>
            </a:p>
            <a:p>
              <a:pPr indent="0" lvl="0" marL="0" rtl="0" algn="ctr">
                <a:lnSpc>
                  <a:spcPct val="115000"/>
                </a:lnSpc>
                <a:spcBef>
                  <a:spcPts val="1600"/>
                </a:spcBef>
                <a:spcAft>
                  <a:spcPts val="1600"/>
                </a:spcAft>
                <a:buNone/>
              </a:pPr>
              <a:r>
                <a:rPr lang="pl" sz="1200">
                  <a:solidFill>
                    <a:srgbClr val="A72A1E"/>
                  </a:solidFill>
                  <a:latin typeface="Roboto"/>
                  <a:ea typeface="Roboto"/>
                  <a:cs typeface="Roboto"/>
                  <a:sym typeface="Roboto"/>
                </a:rPr>
                <a:t>Defining scope of the project, SOTA</a:t>
              </a:r>
              <a:endParaRPr sz="1200">
                <a:solidFill>
                  <a:srgbClr val="A72A1E"/>
                </a:solidFill>
                <a:latin typeface="Roboto"/>
                <a:ea typeface="Roboto"/>
                <a:cs typeface="Roboto"/>
                <a:sym typeface="Roboto"/>
              </a:endParaRPr>
            </a:p>
          </p:txBody>
        </p:sp>
        <p:sp>
          <p:nvSpPr>
            <p:cNvPr id="147" name="Google Shape;147;p21"/>
            <p:cNvSpPr txBox="1"/>
            <p:nvPr/>
          </p:nvSpPr>
          <p:spPr>
            <a:xfrm>
              <a:off x="2581028" y="2043700"/>
              <a:ext cx="594300" cy="29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l" sz="1200">
                  <a:solidFill>
                    <a:srgbClr val="A72A1E"/>
                  </a:solidFill>
                  <a:latin typeface="Roboto"/>
                  <a:ea typeface="Roboto"/>
                  <a:cs typeface="Roboto"/>
                  <a:sym typeface="Roboto"/>
                </a:rPr>
                <a:t>Week 2</a:t>
              </a:r>
              <a:endParaRPr b="1" sz="1200">
                <a:solidFill>
                  <a:srgbClr val="A72A1E"/>
                </a:solidFill>
                <a:latin typeface="Roboto"/>
                <a:ea typeface="Roboto"/>
                <a:cs typeface="Roboto"/>
                <a:sym typeface="Roboto"/>
              </a:endParaRPr>
            </a:p>
          </p:txBody>
        </p:sp>
      </p:grpSp>
      <p:grpSp>
        <p:nvGrpSpPr>
          <p:cNvPr id="148" name="Google Shape;148;p21"/>
          <p:cNvGrpSpPr/>
          <p:nvPr/>
        </p:nvGrpSpPr>
        <p:grpSpPr>
          <a:xfrm>
            <a:off x="3818650" y="1960450"/>
            <a:ext cx="1537202" cy="1897973"/>
            <a:chOff x="3818650" y="1960450"/>
            <a:chExt cx="1537202" cy="1897973"/>
          </a:xfrm>
        </p:grpSpPr>
        <p:sp>
          <p:nvSpPr>
            <p:cNvPr id="149" name="Google Shape;149;p21"/>
            <p:cNvSpPr/>
            <p:nvPr/>
          </p:nvSpPr>
          <p:spPr>
            <a:xfrm>
              <a:off x="4290102"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txBox="1"/>
            <p:nvPr/>
          </p:nvSpPr>
          <p:spPr>
            <a:xfrm>
              <a:off x="3818650"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l" sz="1300">
                  <a:solidFill>
                    <a:srgbClr val="858585"/>
                  </a:solidFill>
                  <a:latin typeface="Roboto"/>
                  <a:ea typeface="Roboto"/>
                  <a:cs typeface="Roboto"/>
                  <a:sym typeface="Roboto"/>
                </a:rPr>
                <a:t>Proof of Concept</a:t>
              </a:r>
              <a:endParaRPr b="1" sz="1300">
                <a:solidFill>
                  <a:srgbClr val="858585"/>
                </a:solidFill>
                <a:latin typeface="Roboto"/>
                <a:ea typeface="Roboto"/>
                <a:cs typeface="Roboto"/>
                <a:sym typeface="Roboto"/>
              </a:endParaRPr>
            </a:p>
          </p:txBody>
        </p:sp>
        <p:sp>
          <p:nvSpPr>
            <p:cNvPr id="151" name="Google Shape;151;p21"/>
            <p:cNvSpPr txBox="1"/>
            <p:nvPr/>
          </p:nvSpPr>
          <p:spPr>
            <a:xfrm>
              <a:off x="3818652" y="3121023"/>
              <a:ext cx="15372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pl" sz="1200">
                  <a:solidFill>
                    <a:srgbClr val="858585"/>
                  </a:solidFill>
                  <a:latin typeface="Roboto"/>
                  <a:ea typeface="Roboto"/>
                  <a:cs typeface="Roboto"/>
                  <a:sym typeface="Roboto"/>
                </a:rPr>
                <a:t>Data analysis</a:t>
              </a:r>
              <a:endParaRPr sz="1200">
                <a:solidFill>
                  <a:srgbClr val="858585"/>
                </a:solidFill>
                <a:latin typeface="Roboto"/>
                <a:ea typeface="Roboto"/>
                <a:cs typeface="Roboto"/>
                <a:sym typeface="Roboto"/>
              </a:endParaRPr>
            </a:p>
            <a:p>
              <a:pPr indent="0" lvl="0" marL="0" rtl="0" algn="ctr">
                <a:lnSpc>
                  <a:spcPct val="115000"/>
                </a:lnSpc>
                <a:spcBef>
                  <a:spcPts val="1600"/>
                </a:spcBef>
                <a:spcAft>
                  <a:spcPts val="0"/>
                </a:spcAft>
                <a:buNone/>
              </a:pPr>
              <a:r>
                <a:rPr lang="pl" sz="1200">
                  <a:solidFill>
                    <a:srgbClr val="858585"/>
                  </a:solidFill>
                  <a:latin typeface="Roboto"/>
                  <a:ea typeface="Roboto"/>
                  <a:cs typeface="Roboto"/>
                  <a:sym typeface="Roboto"/>
                </a:rPr>
                <a:t>Data preprocessing</a:t>
              </a:r>
              <a:endParaRPr sz="1200">
                <a:solidFill>
                  <a:srgbClr val="858585"/>
                </a:solidFill>
                <a:latin typeface="Roboto"/>
                <a:ea typeface="Roboto"/>
                <a:cs typeface="Roboto"/>
                <a:sym typeface="Roboto"/>
              </a:endParaRPr>
            </a:p>
            <a:p>
              <a:pPr indent="0" lvl="0" marL="0" rtl="0" algn="ctr">
                <a:lnSpc>
                  <a:spcPct val="115000"/>
                </a:lnSpc>
                <a:spcBef>
                  <a:spcPts val="1600"/>
                </a:spcBef>
                <a:spcAft>
                  <a:spcPts val="1600"/>
                </a:spcAft>
                <a:buNone/>
              </a:pPr>
              <a:r>
                <a:rPr lang="pl" sz="1200">
                  <a:solidFill>
                    <a:srgbClr val="858585"/>
                  </a:solidFill>
                  <a:latin typeface="Roboto"/>
                  <a:ea typeface="Roboto"/>
                  <a:cs typeface="Roboto"/>
                  <a:sym typeface="Roboto"/>
                </a:rPr>
                <a:t>Initial modeling, methods/techniques testing</a:t>
              </a:r>
              <a:endParaRPr sz="1200">
                <a:solidFill>
                  <a:srgbClr val="858585"/>
                </a:solidFill>
                <a:latin typeface="Roboto"/>
                <a:ea typeface="Roboto"/>
                <a:cs typeface="Roboto"/>
                <a:sym typeface="Roboto"/>
              </a:endParaRPr>
            </a:p>
          </p:txBody>
        </p:sp>
        <p:sp>
          <p:nvSpPr>
            <p:cNvPr id="152" name="Google Shape;152;p21"/>
            <p:cNvSpPr txBox="1"/>
            <p:nvPr/>
          </p:nvSpPr>
          <p:spPr>
            <a:xfrm>
              <a:off x="4260650" y="2017700"/>
              <a:ext cx="6585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l" sz="1200">
                  <a:solidFill>
                    <a:srgbClr val="858585"/>
                  </a:solidFill>
                  <a:latin typeface="Roboto"/>
                  <a:ea typeface="Roboto"/>
                  <a:cs typeface="Roboto"/>
                  <a:sym typeface="Roboto"/>
                </a:rPr>
                <a:t>Week 4</a:t>
              </a:r>
              <a:endParaRPr b="1" sz="1200">
                <a:solidFill>
                  <a:srgbClr val="858585"/>
                </a:solidFill>
                <a:latin typeface="Roboto"/>
                <a:ea typeface="Roboto"/>
                <a:cs typeface="Roboto"/>
                <a:sym typeface="Roboto"/>
              </a:endParaRPr>
            </a:p>
          </p:txBody>
        </p:sp>
      </p:grpSp>
      <p:grpSp>
        <p:nvGrpSpPr>
          <p:cNvPr id="153" name="Google Shape;153;p21"/>
          <p:cNvGrpSpPr/>
          <p:nvPr/>
        </p:nvGrpSpPr>
        <p:grpSpPr>
          <a:xfrm>
            <a:off x="5527887" y="1960450"/>
            <a:ext cx="1537203" cy="1897975"/>
            <a:chOff x="5527887" y="1960450"/>
            <a:chExt cx="1537203" cy="1897975"/>
          </a:xfrm>
        </p:grpSpPr>
        <p:sp>
          <p:nvSpPr>
            <p:cNvPr id="154" name="Google Shape;154;p21"/>
            <p:cNvSpPr/>
            <p:nvPr/>
          </p:nvSpPr>
          <p:spPr>
            <a:xfrm>
              <a:off x="5999340"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txBox="1"/>
            <p:nvPr/>
          </p:nvSpPr>
          <p:spPr>
            <a:xfrm>
              <a:off x="5527887"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l" sz="1300">
                  <a:solidFill>
                    <a:srgbClr val="858585"/>
                  </a:solidFill>
                  <a:latin typeface="Roboto"/>
                  <a:ea typeface="Roboto"/>
                  <a:cs typeface="Roboto"/>
                  <a:sym typeface="Roboto"/>
                </a:rPr>
                <a:t>Solution</a:t>
              </a:r>
              <a:endParaRPr b="1" sz="1300">
                <a:solidFill>
                  <a:srgbClr val="858585"/>
                </a:solidFill>
                <a:latin typeface="Roboto"/>
                <a:ea typeface="Roboto"/>
                <a:cs typeface="Roboto"/>
                <a:sym typeface="Roboto"/>
              </a:endParaRPr>
            </a:p>
          </p:txBody>
        </p:sp>
        <p:sp>
          <p:nvSpPr>
            <p:cNvPr id="156" name="Google Shape;156;p21"/>
            <p:cNvSpPr txBox="1"/>
            <p:nvPr/>
          </p:nvSpPr>
          <p:spPr>
            <a:xfrm>
              <a:off x="5527890" y="3121025"/>
              <a:ext cx="15372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pl" sz="1200">
                  <a:solidFill>
                    <a:srgbClr val="858585"/>
                  </a:solidFill>
                  <a:latin typeface="Roboto"/>
                  <a:ea typeface="Roboto"/>
                  <a:cs typeface="Roboto"/>
                  <a:sym typeface="Roboto"/>
                </a:rPr>
                <a:t>Finishing modelling</a:t>
              </a:r>
              <a:endParaRPr sz="1200">
                <a:solidFill>
                  <a:srgbClr val="858585"/>
                </a:solidFill>
                <a:latin typeface="Roboto"/>
                <a:ea typeface="Roboto"/>
                <a:cs typeface="Roboto"/>
                <a:sym typeface="Roboto"/>
              </a:endParaRPr>
            </a:p>
            <a:p>
              <a:pPr indent="0" lvl="0" marL="0" rtl="0" algn="ctr">
                <a:lnSpc>
                  <a:spcPct val="115000"/>
                </a:lnSpc>
                <a:spcBef>
                  <a:spcPts val="1600"/>
                </a:spcBef>
                <a:spcAft>
                  <a:spcPts val="0"/>
                </a:spcAft>
                <a:buNone/>
              </a:pPr>
              <a:r>
                <a:rPr lang="pl" sz="1200">
                  <a:solidFill>
                    <a:srgbClr val="858585"/>
                  </a:solidFill>
                  <a:latin typeface="Roboto"/>
                  <a:ea typeface="Roboto"/>
                  <a:cs typeface="Roboto"/>
                  <a:sym typeface="Roboto"/>
                </a:rPr>
                <a:t>Evaluation of the results</a:t>
              </a:r>
              <a:endParaRPr sz="1200">
                <a:solidFill>
                  <a:srgbClr val="858585"/>
                </a:solidFill>
                <a:latin typeface="Roboto"/>
                <a:ea typeface="Roboto"/>
                <a:cs typeface="Roboto"/>
                <a:sym typeface="Roboto"/>
              </a:endParaRPr>
            </a:p>
            <a:p>
              <a:pPr indent="0" lvl="0" marL="0" rtl="0" algn="ctr">
                <a:lnSpc>
                  <a:spcPct val="115000"/>
                </a:lnSpc>
                <a:spcBef>
                  <a:spcPts val="1600"/>
                </a:spcBef>
                <a:spcAft>
                  <a:spcPts val="1600"/>
                </a:spcAft>
                <a:buNone/>
              </a:pPr>
              <a:r>
                <a:rPr lang="pl" sz="1200">
                  <a:solidFill>
                    <a:srgbClr val="858585"/>
                  </a:solidFill>
                  <a:latin typeface="Roboto"/>
                  <a:ea typeface="Roboto"/>
                  <a:cs typeface="Roboto"/>
                  <a:sym typeface="Roboto"/>
                </a:rPr>
                <a:t>Delivering a working solution</a:t>
              </a:r>
              <a:endParaRPr sz="1200">
                <a:solidFill>
                  <a:srgbClr val="858585"/>
                </a:solidFill>
                <a:latin typeface="Roboto"/>
                <a:ea typeface="Roboto"/>
                <a:cs typeface="Roboto"/>
                <a:sym typeface="Roboto"/>
              </a:endParaRPr>
            </a:p>
          </p:txBody>
        </p:sp>
        <p:sp>
          <p:nvSpPr>
            <p:cNvPr id="157" name="Google Shape;157;p21"/>
            <p:cNvSpPr txBox="1"/>
            <p:nvPr/>
          </p:nvSpPr>
          <p:spPr>
            <a:xfrm>
              <a:off x="6019029" y="2020613"/>
              <a:ext cx="5943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l" sz="1200">
                  <a:solidFill>
                    <a:srgbClr val="858585"/>
                  </a:solidFill>
                  <a:latin typeface="Roboto"/>
                  <a:ea typeface="Roboto"/>
                  <a:cs typeface="Roboto"/>
                  <a:sym typeface="Roboto"/>
                </a:rPr>
                <a:t>Week 7</a:t>
              </a:r>
              <a:endParaRPr b="1" sz="1200">
                <a:solidFill>
                  <a:srgbClr val="858585"/>
                </a:solidFill>
                <a:latin typeface="Roboto"/>
                <a:ea typeface="Roboto"/>
                <a:cs typeface="Roboto"/>
                <a:sym typeface="Roboto"/>
              </a:endParaRPr>
            </a:p>
          </p:txBody>
        </p:sp>
      </p:grpSp>
      <p:grpSp>
        <p:nvGrpSpPr>
          <p:cNvPr id="158" name="Google Shape;158;p21"/>
          <p:cNvGrpSpPr/>
          <p:nvPr/>
        </p:nvGrpSpPr>
        <p:grpSpPr>
          <a:xfrm>
            <a:off x="7237137" y="1960450"/>
            <a:ext cx="1537206" cy="1897975"/>
            <a:chOff x="7237137" y="1960450"/>
            <a:chExt cx="1537206" cy="1897975"/>
          </a:xfrm>
        </p:grpSpPr>
        <p:sp>
          <p:nvSpPr>
            <p:cNvPr id="159" name="Google Shape;159;p21"/>
            <p:cNvSpPr/>
            <p:nvPr/>
          </p:nvSpPr>
          <p:spPr>
            <a:xfrm>
              <a:off x="7708593"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txBox="1"/>
            <p:nvPr/>
          </p:nvSpPr>
          <p:spPr>
            <a:xfrm>
              <a:off x="7237137"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l" sz="1300">
                  <a:solidFill>
                    <a:srgbClr val="858585"/>
                  </a:solidFill>
                  <a:latin typeface="Roboto"/>
                  <a:ea typeface="Roboto"/>
                  <a:cs typeface="Roboto"/>
                  <a:sym typeface="Roboto"/>
                </a:rPr>
                <a:t>Report</a:t>
              </a:r>
              <a:endParaRPr b="1" sz="1300">
                <a:solidFill>
                  <a:srgbClr val="858585"/>
                </a:solidFill>
                <a:latin typeface="Roboto"/>
                <a:ea typeface="Roboto"/>
                <a:cs typeface="Roboto"/>
                <a:sym typeface="Roboto"/>
              </a:endParaRPr>
            </a:p>
          </p:txBody>
        </p:sp>
        <p:sp>
          <p:nvSpPr>
            <p:cNvPr id="161" name="Google Shape;161;p21"/>
            <p:cNvSpPr txBox="1"/>
            <p:nvPr/>
          </p:nvSpPr>
          <p:spPr>
            <a:xfrm>
              <a:off x="7237143" y="3121025"/>
              <a:ext cx="15372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pl" sz="1200">
                  <a:solidFill>
                    <a:srgbClr val="858585"/>
                  </a:solidFill>
                  <a:latin typeface="Roboto"/>
                  <a:ea typeface="Roboto"/>
                  <a:cs typeface="Roboto"/>
                  <a:sym typeface="Roboto"/>
                </a:rPr>
                <a:t>Summarizing all work</a:t>
              </a:r>
              <a:endParaRPr sz="1200">
                <a:solidFill>
                  <a:srgbClr val="858585"/>
                </a:solidFill>
                <a:latin typeface="Roboto"/>
                <a:ea typeface="Roboto"/>
                <a:cs typeface="Roboto"/>
                <a:sym typeface="Roboto"/>
              </a:endParaRPr>
            </a:p>
            <a:p>
              <a:pPr indent="0" lvl="0" marL="0" rtl="0" algn="ctr">
                <a:lnSpc>
                  <a:spcPct val="115000"/>
                </a:lnSpc>
                <a:spcBef>
                  <a:spcPts val="1600"/>
                </a:spcBef>
                <a:spcAft>
                  <a:spcPts val="0"/>
                </a:spcAft>
                <a:buNone/>
              </a:pPr>
              <a:r>
                <a:rPr lang="pl" sz="1200">
                  <a:solidFill>
                    <a:srgbClr val="858585"/>
                  </a:solidFill>
                  <a:latin typeface="Roboto"/>
                  <a:ea typeface="Roboto"/>
                  <a:cs typeface="Roboto"/>
                  <a:sym typeface="Roboto"/>
                </a:rPr>
                <a:t>Making conclusions</a:t>
              </a:r>
              <a:endParaRPr sz="1200">
                <a:solidFill>
                  <a:srgbClr val="858585"/>
                </a:solidFill>
                <a:latin typeface="Roboto"/>
                <a:ea typeface="Roboto"/>
                <a:cs typeface="Roboto"/>
                <a:sym typeface="Roboto"/>
              </a:endParaRPr>
            </a:p>
            <a:p>
              <a:pPr indent="0" lvl="0" marL="0" rtl="0" algn="ctr">
                <a:lnSpc>
                  <a:spcPct val="115000"/>
                </a:lnSpc>
                <a:spcBef>
                  <a:spcPts val="1600"/>
                </a:spcBef>
                <a:spcAft>
                  <a:spcPts val="1600"/>
                </a:spcAft>
                <a:buNone/>
              </a:pPr>
              <a:r>
                <a:rPr lang="pl" sz="1200">
                  <a:solidFill>
                    <a:srgbClr val="858585"/>
                  </a:solidFill>
                  <a:latin typeface="Roboto"/>
                  <a:ea typeface="Roboto"/>
                  <a:cs typeface="Roboto"/>
                  <a:sym typeface="Roboto"/>
                </a:rPr>
                <a:t>Delivering a report</a:t>
              </a:r>
              <a:endParaRPr sz="1200">
                <a:solidFill>
                  <a:srgbClr val="858585"/>
                </a:solidFill>
                <a:latin typeface="Roboto"/>
                <a:ea typeface="Roboto"/>
                <a:cs typeface="Roboto"/>
                <a:sym typeface="Roboto"/>
              </a:endParaRPr>
            </a:p>
          </p:txBody>
        </p:sp>
        <p:sp>
          <p:nvSpPr>
            <p:cNvPr id="162" name="Google Shape;162;p21"/>
            <p:cNvSpPr txBox="1"/>
            <p:nvPr/>
          </p:nvSpPr>
          <p:spPr>
            <a:xfrm>
              <a:off x="7690278" y="2043725"/>
              <a:ext cx="6309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l" sz="1200">
                  <a:solidFill>
                    <a:srgbClr val="858585"/>
                  </a:solidFill>
                  <a:latin typeface="Roboto"/>
                  <a:ea typeface="Roboto"/>
                  <a:cs typeface="Roboto"/>
                  <a:sym typeface="Roboto"/>
                </a:rPr>
                <a:t>Week 8</a:t>
              </a:r>
              <a:endParaRPr b="1" sz="1200">
                <a:solidFill>
                  <a:srgbClr val="858585"/>
                </a:solidFill>
                <a:latin typeface="Roboto"/>
                <a:ea typeface="Roboto"/>
                <a:cs typeface="Roboto"/>
                <a:sym typeface="Roboto"/>
              </a:endParaRPr>
            </a:p>
          </p:txBody>
        </p:sp>
      </p:grpSp>
      <p:sp>
        <p:nvSpPr>
          <p:cNvPr id="163" name="Google Shape;163;p21"/>
          <p:cNvSpPr/>
          <p:nvPr/>
        </p:nvSpPr>
        <p:spPr>
          <a:xfrm>
            <a:off x="3438138" y="22514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5184088" y="22514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6853963" y="22514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