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7" r:id="rId6"/>
    <p:sldId id="261" r:id="rId7"/>
    <p:sldId id="262" r:id="rId8"/>
    <p:sldId id="263" r:id="rId9"/>
    <p:sldId id="264" r:id="rId10"/>
    <p:sldId id="268" r:id="rId11"/>
    <p:sldId id="269" r:id="rId12"/>
    <p:sldId id="270" r:id="rId13"/>
    <p:sldId id="271" r:id="rId14"/>
    <p:sldId id="272" r:id="rId15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2" roundtripDataSignature="AMtx7mgZZABVuYV0kWWDJ77bXyEyKU5A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0FA6006-9892-4F6D-95AA-530075F87037}">
  <a:tblStyle styleId="{E0FA6006-9892-4F6D-95AA-530075F8703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tcBdr/>
        <a:fill>
          <a:solidFill>
            <a:srgbClr val="D0DEEF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D0DEEF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1871817A-792F-4DAF-A347-35F2E1A2DDC9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042" y="5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2a6120d6e3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3" name="Google Shape;203;g32a6120d6e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27ce5d92f1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27ce5d92f1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1" name="Google Shape;22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4" name="Google Shape;23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3" name="Google Shape;24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" name="Google Shape;18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7" name="Google Shape;1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6" name="Google Shape;13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5" name="Google Shape;15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18" descr="A picture containing sky, outdoor, real estate, architecture&#10;&#10;Description automatically generated"/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192506" y="187642"/>
            <a:ext cx="8758988" cy="476821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8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5" name="Google Shape;15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28-04-2025</a:t>
            </a:r>
            <a:endParaRPr/>
          </a:p>
        </p:txBody>
      </p:sp>
      <p:sp>
        <p:nvSpPr>
          <p:cNvPr id="16" name="Google Shape;16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it-IT"/>
              <a:t>Dept. AD – Phase 2 VIVA VOCE</a:t>
            </a:r>
            <a:endParaRPr/>
          </a:p>
        </p:txBody>
      </p:sp>
      <p:sp>
        <p:nvSpPr>
          <p:cNvPr id="17" name="Google Shape;17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" name="Google Shape;1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4360" y="375284"/>
            <a:ext cx="4233680" cy="1040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Vertical Text" type="vertTx">
  <p:cSld name="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7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2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28-04-2025</a:t>
            </a:r>
            <a:endParaRPr/>
          </a:p>
        </p:txBody>
      </p:sp>
      <p:sp>
        <p:nvSpPr>
          <p:cNvPr id="74" name="Google Shape;74;p2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it-IT"/>
              <a:t>Dept. AD – Phase 2 VIVA VOCE</a:t>
            </a:r>
            <a:endParaRPr/>
          </a:p>
        </p:txBody>
      </p:sp>
      <p:sp>
        <p:nvSpPr>
          <p:cNvPr id="75" name="Google Shape;75;p2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8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8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2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28-04-2025</a:t>
            </a:r>
            <a:endParaRPr/>
          </a:p>
        </p:txBody>
      </p:sp>
      <p:sp>
        <p:nvSpPr>
          <p:cNvPr id="80" name="Google Shape;80;p2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it-IT"/>
              <a:t>Dept. AD – Phase 2 VIVA VOCE</a:t>
            </a:r>
            <a:endParaRPr/>
          </a:p>
        </p:txBody>
      </p:sp>
      <p:sp>
        <p:nvSpPr>
          <p:cNvPr id="81" name="Google Shape;81;p2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6751" y="349884"/>
            <a:ext cx="1593850" cy="391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28-04-2025</a:t>
            </a:r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it-IT"/>
              <a:t>Dept. AD – Phase 2 VIVA VOCE</a:t>
            </a:r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0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0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28-04-2025</a:t>
            </a:r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it-IT"/>
              <a:t>Dept. AD – Phase 2 VIVA VOCE</a:t>
            </a:r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28-04-2025</a:t>
            </a:r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it-IT"/>
              <a:t>Dept. AD – Phase 2 VIVA VOCE</a:t>
            </a:r>
            <a:endParaRPr/>
          </a:p>
        </p:txBody>
      </p:sp>
      <p:sp>
        <p:nvSpPr>
          <p:cNvPr id="37" name="Google Shape;37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2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1" name="Google Shape;41;p22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28-04-2025</a:t>
            </a:r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it-IT"/>
              <a:t>Dept. AD – Phase 2 VIVA VOCE</a:t>
            </a:r>
            <a:endParaRPr/>
          </a:p>
        </p:txBody>
      </p:sp>
      <p:sp>
        <p:nvSpPr>
          <p:cNvPr id="46" name="Google Shape;4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28-04-2025</a:t>
            </a:r>
            <a:endParaRPr/>
          </a:p>
        </p:txBody>
      </p:sp>
      <p:sp>
        <p:nvSpPr>
          <p:cNvPr id="50" name="Google Shape;50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it-IT"/>
              <a:t>Dept. AD – Phase 2 VIVA VOCE</a:t>
            </a:r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28-04-2025</a:t>
            </a:r>
            <a:endParaRPr/>
          </a:p>
        </p:txBody>
      </p:sp>
      <p:sp>
        <p:nvSpPr>
          <p:cNvPr id="54" name="Google Shape;54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it-IT"/>
              <a:t>Dept. AD – Phase 2 VIVA VOCE</a:t>
            </a:r>
            <a:endParaRPr/>
          </a:p>
        </p:txBody>
      </p:sp>
      <p:sp>
        <p:nvSpPr>
          <p:cNvPr id="55" name="Google Shape;55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5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5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59" name="Google Shape;59;p25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28-04-2025</a:t>
            </a:r>
            <a:endParaRPr/>
          </a:p>
        </p:txBody>
      </p:sp>
      <p:sp>
        <p:nvSpPr>
          <p:cNvPr id="61" name="Google Shape;61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it-IT"/>
              <a:t>Dept. AD – Phase 2 VIVA VOCE</a:t>
            </a:r>
            <a:endParaRPr/>
          </a:p>
        </p:txBody>
      </p:sp>
      <p:sp>
        <p:nvSpPr>
          <p:cNvPr id="62" name="Google Shape;62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6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6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6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7" name="Google Shape;67;p2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28-04-2025</a:t>
            </a:r>
            <a:endParaRPr/>
          </a:p>
        </p:txBody>
      </p:sp>
      <p:sp>
        <p:nvSpPr>
          <p:cNvPr id="68" name="Google Shape;68;p2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it-IT"/>
              <a:t>Dept. AD – Phase 2 VIVA VOCE</a:t>
            </a:r>
            <a:endParaRPr/>
          </a:p>
        </p:txBody>
      </p:sp>
      <p:sp>
        <p:nvSpPr>
          <p:cNvPr id="69" name="Google Shape;69;p2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28-04-2025</a:t>
            </a:r>
            <a:endParaRPr/>
          </a:p>
        </p:txBody>
      </p:sp>
      <p:sp>
        <p:nvSpPr>
          <p:cNvPr id="9" name="Google Shape;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it-IT"/>
              <a:t>Dept. AD – Phase 2 VIVA VOCE</a:t>
            </a:r>
            <a:endParaRPr/>
          </a:p>
        </p:txBody>
      </p:sp>
      <p:sp>
        <p:nvSpPr>
          <p:cNvPr id="10" name="Google Shape;1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://drive.google.com/file/d/1MtjHl4Wm9glEih6MEHk-xZNxEOlldoz9/view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rineng.2023.101107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x.doi.org/10.1051/matecconf/201823201052" TargetMode="External"/><Relationship Id="rId5" Type="http://schemas.openxmlformats.org/officeDocument/2006/relationships/hyperlink" Target="https://www.ijert.org/research/image-caption-generating-deep-learning-model-IJERTV10IS090120.pdf" TargetMode="External"/><Relationship Id="rId4" Type="http://schemas.openxmlformats.org/officeDocument/2006/relationships/hyperlink" Target="https://doi.org/10.1186/s40537-023-00693-9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10000"/>
          </a:blip>
          <a:stretch>
            <a:fillRect/>
          </a:stretch>
        </a:blip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/>
          <p:cNvSpPr/>
          <p:nvPr/>
        </p:nvSpPr>
        <p:spPr>
          <a:xfrm>
            <a:off x="322414" y="1471353"/>
            <a:ext cx="8499170" cy="3216392"/>
          </a:xfrm>
          <a:prstGeom prst="rect">
            <a:avLst/>
          </a:prstGeom>
          <a:solidFill>
            <a:srgbClr val="D8D8D8">
              <a:alpha val="34117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1536469" y="2114845"/>
            <a:ext cx="6402150" cy="1061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30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Times New Roman"/>
              </a:rPr>
              <a:t>TITLE</a:t>
            </a:r>
            <a:endParaRPr sz="3000" b="1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441169" y="3176644"/>
            <a:ext cx="3713175" cy="761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 b="1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Team details</a:t>
            </a: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 b="1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Mr. </a:t>
            </a:r>
            <a:r>
              <a:rPr lang="en" sz="15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xyz,...</a:t>
            </a:r>
            <a:endParaRPr sz="1500" b="1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5320744" y="3176644"/>
            <a:ext cx="3610575" cy="530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 b="1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Supervisor details</a:t>
            </a: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28-04-2025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it-IT"/>
              <a:t>Dept. AD – Phase 2 VIVA VOCE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2a6120d6e3_0_5"/>
          <p:cNvSpPr txBox="1">
            <a:spLocks noGrp="1"/>
          </p:cNvSpPr>
          <p:nvPr>
            <p:ph type="title"/>
          </p:nvPr>
        </p:nvSpPr>
        <p:spPr>
          <a:xfrm>
            <a:off x="351624" y="437804"/>
            <a:ext cx="83421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lang="en" sz="3000">
                <a:latin typeface="Century Gothic"/>
                <a:ea typeface="Century Gothic"/>
                <a:cs typeface="Century Gothic"/>
                <a:sym typeface="Century Gothic"/>
              </a:rPr>
              <a:t>FINAL OUTCOME</a:t>
            </a:r>
            <a:endParaRPr sz="3000"/>
          </a:p>
        </p:txBody>
      </p:sp>
      <p:sp>
        <p:nvSpPr>
          <p:cNvPr id="206" name="Google Shape;206;g32a6120d6e3_0_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-IT"/>
              <a:t>Dept. AD – Phase 2 VIVA VOCE</a:t>
            </a:r>
            <a:endParaRPr/>
          </a:p>
        </p:txBody>
      </p:sp>
      <p:sp>
        <p:nvSpPr>
          <p:cNvPr id="207" name="Google Shape;207;g32a6120d6e3_0_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28-04-2025</a:t>
            </a:r>
            <a:endParaRPr/>
          </a:p>
        </p:txBody>
      </p:sp>
      <p:pic>
        <p:nvPicPr>
          <p:cNvPr id="208" name="Google Shape;208;g32a6120d6e3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5925" y="1226988"/>
            <a:ext cx="6335725" cy="268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g32a6120d6e3_0_5" title="0f2aa4727bd64d7fa68febc69eeeb86a0ee67f0e1f5a51d4f930340e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35925" y="4113287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g327ce5d92f1_1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775" y="964175"/>
            <a:ext cx="6510173" cy="356592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g327ce5d92f1_1_5"/>
          <p:cNvSpPr txBox="1">
            <a:spLocks noGrp="1"/>
          </p:cNvSpPr>
          <p:nvPr>
            <p:ph type="title"/>
          </p:nvPr>
        </p:nvSpPr>
        <p:spPr>
          <a:xfrm>
            <a:off x="628650" y="185169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entury Gothic"/>
              <a:buNone/>
            </a:pPr>
            <a:r>
              <a:rPr lang="en" sz="3000">
                <a:latin typeface="Century Gothic"/>
                <a:ea typeface="Century Gothic"/>
                <a:cs typeface="Century Gothic"/>
                <a:sym typeface="Century Gothic"/>
              </a:rPr>
              <a:t>Comparison</a:t>
            </a:r>
            <a:endParaRPr/>
          </a:p>
        </p:txBody>
      </p:sp>
      <p:sp>
        <p:nvSpPr>
          <p:cNvPr id="216" name="Google Shape;216;g327ce5d92f1_1_5"/>
          <p:cNvSpPr txBox="1">
            <a:spLocks noGrp="1"/>
          </p:cNvSpPr>
          <p:nvPr>
            <p:ph type="body" idx="1"/>
          </p:nvPr>
        </p:nvSpPr>
        <p:spPr>
          <a:xfrm>
            <a:off x="628650" y="1369223"/>
            <a:ext cx="7886700" cy="3528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SCORE</a:t>
            </a:r>
            <a:endParaRPr b="1" dirty="0"/>
          </a:p>
        </p:txBody>
      </p:sp>
      <p:sp>
        <p:nvSpPr>
          <p:cNvPr id="218" name="Google Shape;218;g327ce5d92f1_1_5"/>
          <p:cNvSpPr txBox="1"/>
          <p:nvPr/>
        </p:nvSpPr>
        <p:spPr>
          <a:xfrm>
            <a:off x="609600" y="4753960"/>
            <a:ext cx="30000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22-01-2025</a:t>
            </a:r>
            <a:endParaRPr sz="900">
              <a:solidFill>
                <a:srgbClr val="88888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28-04-2025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>
          <a:xfrm>
            <a:off x="3028950" y="4719954"/>
            <a:ext cx="3086100" cy="273844"/>
          </a:xfrm>
        </p:spPr>
        <p:txBody>
          <a:bodyPr/>
          <a:lstStyle/>
          <a:p>
            <a:r>
              <a:rPr lang="it-IT" dirty="0"/>
              <a:t>Dept. AD – Phase 2 VIVA VOCE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3"/>
          <p:cNvSpPr txBox="1">
            <a:spLocks noGrp="1"/>
          </p:cNvSpPr>
          <p:nvPr>
            <p:ph type="title"/>
          </p:nvPr>
        </p:nvSpPr>
        <p:spPr>
          <a:xfrm>
            <a:off x="351624" y="437804"/>
            <a:ext cx="83421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lvl="0">
              <a:buSzPts val="1800"/>
            </a:pPr>
            <a:r>
              <a:rPr lang="en-IN" sz="3000" dirty="0">
                <a:latin typeface="Century Gothic"/>
                <a:ea typeface="Century Gothic"/>
                <a:cs typeface="Century Gothic"/>
                <a:sym typeface="Century Gothic"/>
              </a:rPr>
              <a:t>Publication details</a:t>
            </a:r>
            <a:endParaRPr sz="3000" dirty="0"/>
          </a:p>
        </p:txBody>
      </p:sp>
      <p:sp>
        <p:nvSpPr>
          <p:cNvPr id="224" name="Google Shape;224;p13"/>
          <p:cNvSpPr/>
          <p:nvPr/>
        </p:nvSpPr>
        <p:spPr>
          <a:xfrm>
            <a:off x="552796" y="1284085"/>
            <a:ext cx="8169332" cy="484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6" name="Google Shape;226;p13"/>
          <p:cNvSpPr/>
          <p:nvPr/>
        </p:nvSpPr>
        <p:spPr>
          <a:xfrm>
            <a:off x="573000" y="1600041"/>
            <a:ext cx="7998000" cy="8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entury Gothic"/>
              <a:buChar char="●"/>
            </a:pPr>
            <a:r>
              <a:rPr lang="en" sz="17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Points </a:t>
            </a:r>
            <a:endParaRPr sz="17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0" name="Google Shape;230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-IT"/>
              <a:t>Dept. AD – Phase 2 VIVA VOCE</a:t>
            </a:r>
            <a:endParaRPr/>
          </a:p>
        </p:txBody>
      </p:sp>
      <p:sp>
        <p:nvSpPr>
          <p:cNvPr id="231" name="Google Shape;231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28-04-2025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4"/>
          <p:cNvSpPr txBox="1">
            <a:spLocks noGrp="1"/>
          </p:cNvSpPr>
          <p:nvPr>
            <p:ph type="title"/>
          </p:nvPr>
        </p:nvSpPr>
        <p:spPr>
          <a:xfrm>
            <a:off x="351624" y="437804"/>
            <a:ext cx="83421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Century Gothic"/>
              <a:buNone/>
            </a:pPr>
            <a:r>
              <a:rPr lang="en" sz="3000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REFERENCE</a:t>
            </a:r>
            <a:endParaRPr sz="3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7" name="Google Shape;237;p14"/>
          <p:cNvSpPr/>
          <p:nvPr/>
        </p:nvSpPr>
        <p:spPr>
          <a:xfrm>
            <a:off x="325236" y="847761"/>
            <a:ext cx="7997883" cy="4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8" name="Google Shape;238;p14"/>
          <p:cNvSpPr txBox="1">
            <a:spLocks noGrp="1"/>
          </p:cNvSpPr>
          <p:nvPr>
            <p:ph type="body" idx="1"/>
          </p:nvPr>
        </p:nvSpPr>
        <p:spPr>
          <a:xfrm>
            <a:off x="334075" y="1005800"/>
            <a:ext cx="8342100" cy="2539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lvl="0" indent="-254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entury Gothic"/>
              <a:buAutoNum type="arabicPeriod"/>
            </a:pPr>
            <a:r>
              <a:rPr lang="en" sz="1400" dirty="0">
                <a:latin typeface="Century Gothic"/>
                <a:ea typeface="Century Gothic"/>
                <a:cs typeface="Century Gothic"/>
                <a:sym typeface="Century Gothic"/>
              </a:rPr>
              <a:t>Antonio M. Rinaldi , Cristiano Russo, Cristian Tommasino [2023]. Automatic image captioning combining natural language processing and deep neural networks Elsevier., </a:t>
            </a:r>
            <a:r>
              <a:rPr lang="en" sz="1400" u="sng" dirty="0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/>
              </a:rPr>
              <a:t>https://doi.org/10.1016/j.rineng.2023.101107</a:t>
            </a:r>
            <a:endParaRPr sz="14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lvl="0" indent="-254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entury Gothic"/>
              <a:buAutoNum type="arabicPeriod"/>
            </a:pPr>
            <a:r>
              <a:rPr lang="en" sz="1400" dirty="0">
                <a:latin typeface="Century Gothic"/>
                <a:ea typeface="Century Gothic"/>
                <a:cs typeface="Century Gothic"/>
                <a:sym typeface="Century Gothic"/>
              </a:rPr>
              <a:t>Reshmi Sasibhooshan, Suresh Kumaraswamy and Santhosh kumar Sasidharan [2023]. Image caption generation using Visual Attention Prediction and Contextual Spatial Relation Extraction, Springer, Journal of Big Data, </a:t>
            </a:r>
            <a:r>
              <a:rPr lang="en" sz="1400" u="sng" dirty="0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/>
              </a:rPr>
              <a:t>https://doi.org/10.1186/s40537-023-00693-9</a:t>
            </a:r>
            <a:endParaRPr sz="14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lvl="0" indent="-254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entury Gothic"/>
              <a:buAutoNum type="arabicPeriod"/>
            </a:pPr>
            <a:r>
              <a:rPr lang="en" sz="1400" dirty="0">
                <a:latin typeface="Century Gothic"/>
                <a:ea typeface="Century Gothic"/>
                <a:cs typeface="Century Gothic"/>
                <a:sym typeface="Century Gothic"/>
              </a:rPr>
              <a:t>Aishwarya Maroju, Sneha Sri Doma, Lahari Chandarlapati, [2021]. Image Caption Generating Deep Learning Model, IJERT, Vol. No. 10, </a:t>
            </a:r>
            <a:r>
              <a:rPr lang="en" sz="1400" u="sng" dirty="0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5"/>
              </a:rPr>
              <a:t>https://www.ijert.org/research/image-caption-generating-deep-learning-model-IJERTV10IS090120.pdf</a:t>
            </a:r>
            <a:endParaRPr sz="14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lvl="0" indent="-254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entury Gothic"/>
              <a:buAutoNum type="arabicPeriod"/>
            </a:pPr>
            <a:r>
              <a:rPr lang="en" sz="1400" dirty="0">
                <a:latin typeface="Century Gothic"/>
                <a:ea typeface="Century Gothic"/>
                <a:cs typeface="Century Gothic"/>
                <a:sym typeface="Century Gothic"/>
              </a:rPr>
              <a:t>Shuang Liu, Liang Bai, Yanli Hu and Haoran Wang, [2018]. Image Captioning Based on Deep Neural Networks, EDP Sciences, </a:t>
            </a:r>
            <a:r>
              <a:rPr lang="en" sz="1400" u="sng" dirty="0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6"/>
              </a:rPr>
              <a:t>http://dx.doi.org/10.1051/matecconf/201823201052</a:t>
            </a:r>
            <a:endParaRPr sz="14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lvl="0" indent="-254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entury Gothic"/>
              <a:buAutoNum type="arabicPeriod"/>
            </a:pPr>
            <a:r>
              <a:rPr lang="en" sz="1400" dirty="0">
                <a:latin typeface="Century Gothic"/>
                <a:ea typeface="Century Gothic"/>
                <a:cs typeface="Century Gothic"/>
                <a:sym typeface="Century Gothic"/>
              </a:rPr>
              <a:t>Jiuxiang Gu, Jianfei Cai, Gang Wang and Tsuhan Chen [2018]. Stack-Captioning: Coarse-to-Fine Learning for </a:t>
            </a:r>
            <a:r>
              <a:rPr lang="en" sz="1400">
                <a:latin typeface="Century Gothic"/>
                <a:ea typeface="Century Gothic"/>
                <a:cs typeface="Century Gothic"/>
                <a:sym typeface="Century Gothic"/>
              </a:rPr>
              <a:t>Image Captioning</a:t>
            </a:r>
            <a:endParaRPr sz="14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9" name="Google Shape;239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-IT"/>
              <a:t>Dept. AD – Phase 2 VIVA VOCE</a:t>
            </a:r>
            <a:endParaRPr/>
          </a:p>
        </p:txBody>
      </p:sp>
      <p:sp>
        <p:nvSpPr>
          <p:cNvPr id="240" name="Google Shape;240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28-04-2025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6"/>
          <p:cNvSpPr txBox="1">
            <a:spLocks noGrp="1"/>
          </p:cNvSpPr>
          <p:nvPr>
            <p:ph type="title"/>
          </p:nvPr>
        </p:nvSpPr>
        <p:spPr>
          <a:xfrm>
            <a:off x="199224" y="361604"/>
            <a:ext cx="83421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lang="en" sz="1800">
                <a:latin typeface="Century Gothic"/>
                <a:ea typeface="Century Gothic"/>
                <a:cs typeface="Century Gothic"/>
                <a:sym typeface="Century Gothic"/>
              </a:rPr>
              <a:t>Dept. of Artificial Intelligence and Data Science</a:t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6" name="Google Shape;246;p16"/>
          <p:cNvPicPr preferRelativeResize="0"/>
          <p:nvPr/>
        </p:nvPicPr>
        <p:blipFill rotWithShape="1">
          <a:blip r:embed="rId3">
            <a:alphaModFix/>
          </a:blip>
          <a:srcRect t="22922"/>
          <a:stretch/>
        </p:blipFill>
        <p:spPr>
          <a:xfrm>
            <a:off x="461355" y="1059872"/>
            <a:ext cx="8398156" cy="3640974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-IT"/>
              <a:t>Dept. AD – Phase 2 VIVA VOCE</a:t>
            </a:r>
            <a:endParaRPr/>
          </a:p>
        </p:txBody>
      </p:sp>
      <p:sp>
        <p:nvSpPr>
          <p:cNvPr id="248" name="Google Shape;248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28-04-2025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453461" y="11361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entury Gothic"/>
              <a:buNone/>
            </a:pPr>
            <a:r>
              <a:rPr lang="en" sz="3000" dirty="0">
                <a:latin typeface="Century Gothic"/>
                <a:ea typeface="Century Gothic"/>
                <a:cs typeface="Century Gothic"/>
                <a:sym typeface="Century Gothic"/>
              </a:rPr>
              <a:t>Abstract</a:t>
            </a:r>
            <a:endParaRPr sz="30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558147" y="1221804"/>
            <a:ext cx="7886700" cy="326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3335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1500"/>
              <a:buChar char="•"/>
            </a:pPr>
            <a:r>
              <a:rPr lang="en-US" sz="2000" dirty="0">
                <a:latin typeface="Century Gothic"/>
                <a:ea typeface="Century Gothic"/>
                <a:cs typeface="Century Gothic"/>
                <a:sym typeface="Century Gothic"/>
              </a:rPr>
              <a:t>Clear points </a:t>
            </a:r>
            <a:endParaRPr sz="20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77800" lvl="0" indent="0" algn="l" rtl="0">
              <a:lnSpc>
                <a:spcPct val="100000"/>
              </a:lnSpc>
              <a:spcBef>
                <a:spcPts val="900"/>
              </a:spcBef>
              <a:spcAft>
                <a:spcPts val="800"/>
              </a:spcAft>
              <a:buSzPts val="2100"/>
              <a:buNone/>
            </a:pPr>
            <a:endParaRPr sz="15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8" name="Google Shape;98;p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28-04-2025</a:t>
            </a:r>
            <a:endParaRPr dirty="0"/>
          </a:p>
        </p:txBody>
      </p:sp>
      <p:sp>
        <p:nvSpPr>
          <p:cNvPr id="99" name="Google Shape;99;p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-IT"/>
              <a:t>Dept. AD – Phase 2 VIVA VOCE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>
            <a:spLocks noGrp="1"/>
          </p:cNvSpPr>
          <p:nvPr>
            <p:ph type="title"/>
          </p:nvPr>
        </p:nvSpPr>
        <p:spPr>
          <a:xfrm>
            <a:off x="438718" y="11575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rPr lang="en" sz="3000">
                <a:latin typeface="Century Gothic"/>
                <a:ea typeface="Century Gothic"/>
                <a:cs typeface="Century Gothic"/>
                <a:sym typeface="Century Gothic"/>
              </a:rPr>
              <a:t>Objective</a:t>
            </a:r>
            <a:endParaRPr sz="3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5" name="Google Shape;105;p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sz="20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77800" lvl="0" indent="-1651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Century Gothic"/>
              <a:buChar char="•"/>
            </a:pPr>
            <a:r>
              <a:rPr lang="en" sz="2000" dirty="0">
                <a:latin typeface="Century Gothic"/>
                <a:ea typeface="Century Gothic"/>
                <a:cs typeface="Century Gothic"/>
                <a:sym typeface="Century Gothic"/>
              </a:rPr>
              <a:t> To…..</a:t>
            </a:r>
          </a:p>
          <a:p>
            <a:pPr marL="177800" lvl="0" indent="-1651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Century Gothic"/>
              <a:buChar char="•"/>
            </a:pPr>
            <a:r>
              <a:rPr lang="en" sz="2000" dirty="0">
                <a:latin typeface="Century Gothic"/>
                <a:ea typeface="Century Gothic"/>
                <a:cs typeface="Century Gothic"/>
                <a:sym typeface="Century Gothic"/>
              </a:rPr>
              <a:t> main three objectives </a:t>
            </a:r>
            <a:endParaRPr sz="20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p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-IT"/>
              <a:t>Dept. AD – Phase 2 VIVA VOCE</a:t>
            </a:r>
            <a:endParaRPr/>
          </a:p>
        </p:txBody>
      </p:sp>
      <p:sp>
        <p:nvSpPr>
          <p:cNvPr id="107" name="Google Shape;107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28-04-2025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>
            <a:spLocks noGrp="1"/>
          </p:cNvSpPr>
          <p:nvPr>
            <p:ph type="title"/>
          </p:nvPr>
        </p:nvSpPr>
        <p:spPr>
          <a:xfrm>
            <a:off x="427824" y="14565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entury Gothic"/>
              <a:buNone/>
            </a:pPr>
            <a:r>
              <a:rPr lang="en" sz="3000" dirty="0">
                <a:latin typeface="Century Gothic"/>
                <a:ea typeface="Century Gothic"/>
                <a:cs typeface="Century Gothic"/>
                <a:sym typeface="Century Gothic"/>
              </a:rPr>
              <a:t>Literature Review</a:t>
            </a:r>
            <a:endParaRPr sz="30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p4"/>
          <p:cNvSpPr txBox="1"/>
          <p:nvPr/>
        </p:nvSpPr>
        <p:spPr>
          <a:xfrm>
            <a:off x="452909" y="4098728"/>
            <a:ext cx="5654475" cy="276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114" name="Google Shape;114;p4"/>
          <p:cNvGraphicFramePr/>
          <p:nvPr>
            <p:extLst>
              <p:ext uri="{D42A27DB-BD31-4B8C-83A1-F6EECF244321}">
                <p14:modId xmlns:p14="http://schemas.microsoft.com/office/powerpoint/2010/main" val="2750126441"/>
              </p:ext>
            </p:extLst>
          </p:nvPr>
        </p:nvGraphicFramePr>
        <p:xfrm>
          <a:off x="403353" y="1028238"/>
          <a:ext cx="8207775" cy="3670700"/>
        </p:xfrm>
        <a:graphic>
          <a:graphicData uri="http://schemas.openxmlformats.org/drawingml/2006/table">
            <a:tbl>
              <a:tblPr firstRow="1" bandRow="1">
                <a:noFill/>
                <a:tableStyleId>{E0FA6006-9892-4F6D-95AA-530075F87037}</a:tableStyleId>
              </a:tblPr>
              <a:tblGrid>
                <a:gridCol w="493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5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6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8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59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0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S.No</a:t>
                      </a:r>
                      <a:endParaRPr sz="10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0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Paper Title and Year of Publication</a:t>
                      </a:r>
                      <a:endParaRPr sz="10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0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Author Names </a:t>
                      </a:r>
                      <a:endParaRPr sz="10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0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Merit</a:t>
                      </a:r>
                      <a:endParaRPr sz="10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entury Gothic"/>
                        <a:buNone/>
                      </a:pPr>
                      <a:r>
                        <a:rPr lang="en" sz="10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Demerit</a:t>
                      </a:r>
                      <a:endParaRPr sz="10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0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64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000" u="none" strike="noStrike" cap="none" dirty="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 – </a:t>
                      </a:r>
                      <a:r>
                        <a:rPr lang="en" sz="100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Literature </a:t>
                      </a:r>
                      <a:endParaRPr sz="1000" u="none" strike="noStrike" cap="none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10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0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1000" u="none" strike="noStrike" cap="none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73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endParaRPr sz="10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endParaRPr sz="1000" u="none" strike="noStrike" cap="none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000" u="none" strike="noStrike" cap="none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10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35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0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0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0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1000" u="none" strike="noStrike" cap="none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5" name="Google Shape;115;p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-IT"/>
              <a:t>Dept. AD – Phase 2 VIVA VOCE</a:t>
            </a:r>
            <a:endParaRPr/>
          </a:p>
        </p:txBody>
      </p:sp>
      <p:sp>
        <p:nvSpPr>
          <p:cNvPr id="116" name="Google Shape;116;p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28-04-2025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"/>
          <p:cNvSpPr txBox="1">
            <a:spLocks noGrp="1"/>
          </p:cNvSpPr>
          <p:nvPr>
            <p:ph type="title"/>
          </p:nvPr>
        </p:nvSpPr>
        <p:spPr>
          <a:xfrm>
            <a:off x="275424" y="437804"/>
            <a:ext cx="70953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lvl="0">
              <a:buSzPts val="2700"/>
            </a:pPr>
            <a:r>
              <a:rPr lang="en" sz="3000" dirty="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IN" sz="3000" dirty="0">
                <a:latin typeface="Century Gothic"/>
                <a:ea typeface="Century Gothic"/>
                <a:cs typeface="Century Gothic"/>
                <a:sym typeface="Century Gothic"/>
              </a:rPr>
              <a:t>Architecture diagram</a:t>
            </a:r>
            <a:endParaRPr sz="30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12"/>
          <p:cNvSpPr txBox="1"/>
          <p:nvPr/>
        </p:nvSpPr>
        <p:spPr>
          <a:xfrm>
            <a:off x="3235950" y="3321919"/>
            <a:ext cx="26721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9" name="Google Shape;199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-IT"/>
              <a:t>Dept. AD – Phase 2 VIVA VOCE</a:t>
            </a:r>
            <a:endParaRPr dirty="0"/>
          </a:p>
        </p:txBody>
      </p:sp>
      <p:sp>
        <p:nvSpPr>
          <p:cNvPr id="200" name="Google Shape;200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28-04-2025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"/>
          <p:cNvSpPr txBox="1">
            <a:spLocks noGrp="1"/>
          </p:cNvSpPr>
          <p:nvPr>
            <p:ph type="title"/>
          </p:nvPr>
        </p:nvSpPr>
        <p:spPr>
          <a:xfrm>
            <a:off x="427824" y="437804"/>
            <a:ext cx="70953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entury Gothic"/>
              <a:buNone/>
            </a:pPr>
            <a:r>
              <a:rPr lang="en" sz="3000">
                <a:latin typeface="Century Gothic"/>
                <a:ea typeface="Century Gothic"/>
                <a:cs typeface="Century Gothic"/>
                <a:sym typeface="Century Gothic"/>
              </a:rPr>
              <a:t>Methodology - 1</a:t>
            </a:r>
            <a:endParaRPr sz="3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0" name="Google Shape;130;p6"/>
          <p:cNvSpPr txBox="1"/>
          <p:nvPr/>
        </p:nvSpPr>
        <p:spPr>
          <a:xfrm>
            <a:off x="1058092" y="4153988"/>
            <a:ext cx="3277575" cy="276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1" name="Google Shape;131;p6"/>
          <p:cNvSpPr/>
          <p:nvPr/>
        </p:nvSpPr>
        <p:spPr>
          <a:xfrm>
            <a:off x="552785" y="1514098"/>
            <a:ext cx="8169300" cy="20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entury Gothic"/>
              <a:buChar char="•"/>
            </a:pPr>
            <a:r>
              <a:rPr lang="en-US" sz="17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Points</a:t>
            </a:r>
            <a:endParaRPr sz="17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2" name="Google Shape;132;p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-IT"/>
              <a:t>Dept. AD – Phase 2 VIVA VOCE</a:t>
            </a:r>
            <a:endParaRPr/>
          </a:p>
        </p:txBody>
      </p:sp>
      <p:sp>
        <p:nvSpPr>
          <p:cNvPr id="133" name="Google Shape;133;p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28-04-2025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"/>
          <p:cNvSpPr txBox="1">
            <a:spLocks noGrp="1"/>
          </p:cNvSpPr>
          <p:nvPr>
            <p:ph type="title"/>
          </p:nvPr>
        </p:nvSpPr>
        <p:spPr>
          <a:xfrm>
            <a:off x="324976" y="437804"/>
            <a:ext cx="70953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entury Gothic"/>
              <a:buNone/>
            </a:pPr>
            <a:r>
              <a:rPr lang="en" sz="3000">
                <a:latin typeface="Century Gothic"/>
                <a:ea typeface="Century Gothic"/>
                <a:cs typeface="Century Gothic"/>
                <a:sym typeface="Century Gothic"/>
              </a:rPr>
              <a:t> Methodology - 1 Result </a:t>
            </a:r>
            <a:endParaRPr sz="3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9" name="Google Shape;139;p7"/>
          <p:cNvSpPr/>
          <p:nvPr/>
        </p:nvSpPr>
        <p:spPr>
          <a:xfrm>
            <a:off x="533425" y="1384826"/>
            <a:ext cx="7677300" cy="12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entury Gothic"/>
              <a:buChar char="●"/>
            </a:pPr>
            <a:r>
              <a:rPr lang="en-US" sz="17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Points</a:t>
            </a:r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entury Gothic"/>
              <a:buChar char="●"/>
            </a:pPr>
            <a:r>
              <a:rPr lang="en-US" sz="1700" dirty="0">
                <a:latin typeface="Century Gothic"/>
                <a:ea typeface="Century Gothic"/>
                <a:cs typeface="Century Gothic"/>
                <a:sym typeface="Century Gothic"/>
              </a:rPr>
              <a:t>points</a:t>
            </a:r>
            <a:endParaRPr sz="1700" b="0" i="0" u="none" strike="noStrike" cap="none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Google Shape;140;p7"/>
          <p:cNvSpPr txBox="1"/>
          <p:nvPr/>
        </p:nvSpPr>
        <p:spPr>
          <a:xfrm>
            <a:off x="2931150" y="2636125"/>
            <a:ext cx="31602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Expected Screenshot of Result</a:t>
            </a:r>
            <a:endParaRPr sz="14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1" name="Google Shape;141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2326" y="3046453"/>
            <a:ext cx="7148400" cy="107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-IT"/>
              <a:t>Dept. AD – Phase 2 VIVA VOCE</a:t>
            </a:r>
            <a:endParaRPr/>
          </a:p>
        </p:txBody>
      </p:sp>
      <p:sp>
        <p:nvSpPr>
          <p:cNvPr id="143" name="Google Shape;143;p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28-04-2025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>
            <a:spLocks noGrp="1"/>
          </p:cNvSpPr>
          <p:nvPr>
            <p:ph type="title"/>
          </p:nvPr>
        </p:nvSpPr>
        <p:spPr>
          <a:xfrm>
            <a:off x="427824" y="437804"/>
            <a:ext cx="70953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entury Gothic"/>
              <a:buNone/>
            </a:pPr>
            <a:r>
              <a:rPr lang="en" sz="3000">
                <a:latin typeface="Century Gothic"/>
                <a:ea typeface="Century Gothic"/>
                <a:cs typeface="Century Gothic"/>
                <a:sym typeface="Century Gothic"/>
              </a:rPr>
              <a:t>Methodology - 2</a:t>
            </a:r>
            <a:endParaRPr sz="3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8"/>
          <p:cNvSpPr txBox="1"/>
          <p:nvPr/>
        </p:nvSpPr>
        <p:spPr>
          <a:xfrm>
            <a:off x="1058092" y="4153988"/>
            <a:ext cx="32775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Google Shape;150;p8"/>
          <p:cNvSpPr/>
          <p:nvPr/>
        </p:nvSpPr>
        <p:spPr>
          <a:xfrm>
            <a:off x="552785" y="1514098"/>
            <a:ext cx="8169300" cy="20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entury Gothic"/>
              <a:buChar char="•"/>
            </a:pPr>
            <a:r>
              <a:rPr lang="en-US" sz="17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Points</a:t>
            </a:r>
            <a:endParaRPr sz="17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-IT"/>
              <a:t>Dept. AD – Phase 2 VIVA VOCE</a:t>
            </a:r>
            <a:endParaRPr/>
          </a:p>
        </p:txBody>
      </p:sp>
      <p:sp>
        <p:nvSpPr>
          <p:cNvPr id="152" name="Google Shape;152;p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28-04-2025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"/>
          <p:cNvSpPr txBox="1">
            <a:spLocks noGrp="1"/>
          </p:cNvSpPr>
          <p:nvPr>
            <p:ph type="title"/>
          </p:nvPr>
        </p:nvSpPr>
        <p:spPr>
          <a:xfrm>
            <a:off x="324976" y="437804"/>
            <a:ext cx="70953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entury Gothic"/>
              <a:buNone/>
            </a:pPr>
            <a:r>
              <a:rPr lang="en" sz="3000">
                <a:latin typeface="Century Gothic"/>
                <a:ea typeface="Century Gothic"/>
                <a:cs typeface="Century Gothic"/>
                <a:sym typeface="Century Gothic"/>
              </a:rPr>
              <a:t> Methodology - 2 Result </a:t>
            </a:r>
            <a:endParaRPr sz="3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" name="Google Shape;158;p9"/>
          <p:cNvSpPr/>
          <p:nvPr/>
        </p:nvSpPr>
        <p:spPr>
          <a:xfrm>
            <a:off x="533425" y="1384826"/>
            <a:ext cx="7677300" cy="12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entury Gothic"/>
              <a:buChar char="●"/>
            </a:pPr>
            <a:r>
              <a:rPr lang="en-US" sz="17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Points</a:t>
            </a:r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entury Gothic"/>
              <a:buChar char="●"/>
            </a:pPr>
            <a:r>
              <a:rPr lang="en-US" sz="1700" dirty="0">
                <a:latin typeface="Century Gothic"/>
                <a:ea typeface="Century Gothic"/>
                <a:cs typeface="Century Gothic"/>
                <a:sym typeface="Century Gothic"/>
              </a:rPr>
              <a:t>points</a:t>
            </a:r>
            <a:endParaRPr sz="1700" b="0" i="0" u="none" strike="noStrike" cap="none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2791975" y="2287050"/>
            <a:ext cx="31602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Expected Screenshot of Result</a:t>
            </a:r>
            <a:endParaRPr sz="14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0" name="Google Shape;160;p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-IT"/>
              <a:t>Dept. AD – Phase 2 VIVA VOCE</a:t>
            </a:r>
            <a:endParaRPr/>
          </a:p>
        </p:txBody>
      </p:sp>
      <p:sp>
        <p:nvSpPr>
          <p:cNvPr id="161" name="Google Shape;161;p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28-04-2025</a:t>
            </a:r>
            <a:endParaRPr/>
          </a:p>
        </p:txBody>
      </p:sp>
      <p:pic>
        <p:nvPicPr>
          <p:cNvPr id="162" name="Google Shape;16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3425" y="3070450"/>
            <a:ext cx="2277300" cy="164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44663" y="2712316"/>
            <a:ext cx="6654682" cy="20572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409</Words>
  <Application>Microsoft Office PowerPoint</Application>
  <PresentationFormat>On-screen Show (16:9)</PresentationFormat>
  <Paragraphs>85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Century Gothic</vt:lpstr>
      <vt:lpstr>Arial</vt:lpstr>
      <vt:lpstr>Office Theme</vt:lpstr>
      <vt:lpstr>PowerPoint Presentation</vt:lpstr>
      <vt:lpstr>Abstract</vt:lpstr>
      <vt:lpstr>Objective</vt:lpstr>
      <vt:lpstr>Literature Review</vt:lpstr>
      <vt:lpstr> Architecture diagram</vt:lpstr>
      <vt:lpstr>Methodology - 1</vt:lpstr>
      <vt:lpstr> Methodology - 1 Result </vt:lpstr>
      <vt:lpstr>Methodology - 2</vt:lpstr>
      <vt:lpstr> Methodology - 2 Result </vt:lpstr>
      <vt:lpstr>FINAL OUTCOME</vt:lpstr>
      <vt:lpstr>Comparison</vt:lpstr>
      <vt:lpstr>Publication details</vt:lpstr>
      <vt:lpstr>REFERENCE</vt:lpstr>
      <vt:lpstr>Dept. of Artificial Intelligence and Data Science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ARUN S K</cp:lastModifiedBy>
  <cp:revision>6</cp:revision>
  <dcterms:modified xsi:type="dcterms:W3CDTF">2025-08-07T10:52:43Z</dcterms:modified>
</cp:coreProperties>
</file>