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2" r:id="rId1"/>
  </p:sldMasterIdLst>
  <p:sldIdLst>
    <p:sldId id="256" r:id="rId2"/>
    <p:sldId id="263" r:id="rId3"/>
    <p:sldId id="259" r:id="rId4"/>
    <p:sldId id="264" r:id="rId5"/>
    <p:sldId id="265" r:id="rId6"/>
    <p:sldId id="262" r:id="rId7"/>
    <p:sldId id="260" r:id="rId8"/>
    <p:sldId id="257" r:id="rId9"/>
    <p:sldId id="261" r:id="rId10"/>
    <p:sldId id="25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37478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9906999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269350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5253393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5622062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1347787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69849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09622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836780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97446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3/28/2024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89806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3/28/2024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41213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3/28/2024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5786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3/28/2024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3935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3/28/2024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2657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
        <p:nvSpPr>
          <p:cNvPr id="5" name="Date Placeholder 4"/>
          <p:cNvSpPr>
            <a:spLocks noGrp="1"/>
          </p:cNvSpPr>
          <p:nvPr>
            <p:ph type="dt" sz="half" idx="10"/>
          </p:nvPr>
        </p:nvSpPr>
        <p:spPr/>
        <p:txBody>
          <a:bodyPr/>
          <a:lstStyle/>
          <a:p>
            <a:fld id="{C9CAD897-D46E-4AD2-BD9B-49DD3E640873}" type="datetimeFigureOut">
              <a:rPr lang="en-US" smtClean="0"/>
              <a:t>3/28/2024</a:t>
            </a:fld>
            <a:endParaRPr lang="en-US" dirty="0"/>
          </a:p>
        </p:txBody>
      </p:sp>
    </p:spTree>
    <p:extLst>
      <p:ext uri="{BB962C8B-B14F-4D97-AF65-F5344CB8AC3E}">
        <p14:creationId xmlns:p14="http://schemas.microsoft.com/office/powerpoint/2010/main" val="1671859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624D31-43A5-475A-80CF-332C9F6DCF35}" type="datetimeFigureOut">
              <a:rPr lang="en-US" smtClean="0"/>
              <a:t>3/28/2024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9190397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66338-FF61-2359-C35C-61008CB2827B}"/>
              </a:ext>
            </a:extLst>
          </p:cNvPr>
          <p:cNvSpPr>
            <a:spLocks noGrp="1"/>
          </p:cNvSpPr>
          <p:nvPr>
            <p:ph type="ctrTitle"/>
          </p:nvPr>
        </p:nvSpPr>
        <p:spPr/>
        <p:txBody>
          <a:bodyPr/>
          <a:lstStyle/>
          <a:p>
            <a:r>
              <a:rPr lang="en-IN" dirty="0">
                <a:solidFill>
                  <a:schemeClr val="tx1"/>
                </a:solidFill>
              </a:rPr>
              <a:t>PS 2024 </a:t>
            </a:r>
          </a:p>
        </p:txBody>
      </p:sp>
      <p:sp>
        <p:nvSpPr>
          <p:cNvPr id="3" name="Subtitle 2">
            <a:extLst>
              <a:ext uri="{FF2B5EF4-FFF2-40B4-BE49-F238E27FC236}">
                <a16:creationId xmlns:a16="http://schemas.microsoft.com/office/drawing/2014/main" id="{19D0D3E3-E7D7-7BFD-303D-F507473A6D2F}"/>
              </a:ext>
            </a:extLst>
          </p:cNvPr>
          <p:cNvSpPr>
            <a:spLocks noGrp="1"/>
          </p:cNvSpPr>
          <p:nvPr>
            <p:ph type="subTitle" idx="1"/>
          </p:nvPr>
        </p:nvSpPr>
        <p:spPr/>
        <p:txBody>
          <a:bodyPr/>
          <a:lstStyle/>
          <a:p>
            <a:r>
              <a:rPr lang="en-IN" dirty="0"/>
              <a:t>2</a:t>
            </a:r>
            <a:r>
              <a:rPr lang="en-IN" baseline="30000" dirty="0"/>
              <a:t>nd</a:t>
            </a:r>
            <a:r>
              <a:rPr lang="en-IN" dirty="0"/>
              <a:t> Year 2</a:t>
            </a:r>
            <a:r>
              <a:rPr lang="en-IN" baseline="30000" dirty="0"/>
              <a:t>nd</a:t>
            </a:r>
            <a:r>
              <a:rPr lang="en-IN" dirty="0"/>
              <a:t> Sem</a:t>
            </a:r>
          </a:p>
          <a:p>
            <a:r>
              <a:rPr lang="en-IN" dirty="0"/>
              <a:t>Sireesha Puppala</a:t>
            </a:r>
          </a:p>
        </p:txBody>
      </p:sp>
    </p:spTree>
    <p:extLst>
      <p:ext uri="{BB962C8B-B14F-4D97-AF65-F5344CB8AC3E}">
        <p14:creationId xmlns:p14="http://schemas.microsoft.com/office/powerpoint/2010/main" val="2917704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971A6-F116-6FA2-6F14-7A95D0CAC3C8}"/>
              </a:ext>
            </a:extLst>
          </p:cNvPr>
          <p:cNvSpPr>
            <a:spLocks noGrp="1"/>
          </p:cNvSpPr>
          <p:nvPr>
            <p:ph type="title"/>
          </p:nvPr>
        </p:nvSpPr>
        <p:spPr/>
        <p:txBody>
          <a:bodyPr/>
          <a:lstStyle/>
          <a:p>
            <a:r>
              <a:rPr lang="en-US" dirty="0"/>
              <a:t>That is all.</a:t>
            </a:r>
            <a:endParaRPr lang="en-IN" dirty="0"/>
          </a:p>
        </p:txBody>
      </p:sp>
      <p:sp>
        <p:nvSpPr>
          <p:cNvPr id="3" name="Text Placeholder 2">
            <a:extLst>
              <a:ext uri="{FF2B5EF4-FFF2-40B4-BE49-F238E27FC236}">
                <a16:creationId xmlns:a16="http://schemas.microsoft.com/office/drawing/2014/main" id="{D611ABAD-8563-B76C-122D-50868B4258AC}"/>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56743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4722B5-B7DC-75CA-7312-626C76F5C225}"/>
              </a:ext>
            </a:extLst>
          </p:cNvPr>
          <p:cNvSpPr>
            <a:spLocks noGrp="1"/>
          </p:cNvSpPr>
          <p:nvPr>
            <p:ph type="title"/>
          </p:nvPr>
        </p:nvSpPr>
        <p:spPr/>
        <p:txBody>
          <a:bodyPr>
            <a:normAutofit/>
          </a:bodyPr>
          <a:lstStyle/>
          <a:p>
            <a:r>
              <a:rPr lang="en-US" dirty="0">
                <a:latin typeface="Arial" panose="020B0604020202020204" pitchFamily="34" charset="0"/>
              </a:rPr>
              <a:t>Project Title: Lectures Check </a:t>
            </a:r>
            <a:br>
              <a:rPr lang="en-US" dirty="0">
                <a:latin typeface="Arial" panose="020B0604020202020204" pitchFamily="34" charset="0"/>
              </a:rPr>
            </a:br>
            <a:endParaRPr lang="en-IN" dirty="0"/>
          </a:p>
        </p:txBody>
      </p:sp>
      <p:sp>
        <p:nvSpPr>
          <p:cNvPr id="5" name="Text Placeholder 4">
            <a:extLst>
              <a:ext uri="{FF2B5EF4-FFF2-40B4-BE49-F238E27FC236}">
                <a16:creationId xmlns:a16="http://schemas.microsoft.com/office/drawing/2014/main" id="{8A1967C4-2F50-ACA5-1745-C3E1E1E5DBAF}"/>
              </a:ext>
            </a:extLst>
          </p:cNvPr>
          <p:cNvSpPr>
            <a:spLocks noGrp="1"/>
          </p:cNvSpPr>
          <p:nvPr>
            <p:ph type="body" idx="1"/>
          </p:nvPr>
        </p:nvSpPr>
        <p:spPr/>
        <p:txBody>
          <a:bodyPr/>
          <a:lstStyle/>
          <a:p>
            <a:r>
              <a:rPr lang="en-US" dirty="0">
                <a:latin typeface="Arial" panose="020B0604020202020204" pitchFamily="34" charset="0"/>
              </a:rPr>
              <a:t>Enhancing Learning Management Systems with AI-driven Content Validation and Analysis</a:t>
            </a:r>
            <a:endParaRPr lang="en-IN" dirty="0"/>
          </a:p>
        </p:txBody>
      </p:sp>
    </p:spTree>
    <p:extLst>
      <p:ext uri="{BB962C8B-B14F-4D97-AF65-F5344CB8AC3E}">
        <p14:creationId xmlns:p14="http://schemas.microsoft.com/office/powerpoint/2010/main" val="3337811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0DB11-B8BC-93FF-1FD3-E4B0979B9B18}"/>
              </a:ext>
            </a:extLst>
          </p:cNvPr>
          <p:cNvSpPr>
            <a:spLocks noGrp="1"/>
          </p:cNvSpPr>
          <p:nvPr>
            <p:ph type="title"/>
          </p:nvPr>
        </p:nvSpPr>
        <p:spPr>
          <a:xfrm>
            <a:off x="677334" y="609600"/>
            <a:ext cx="8596668" cy="815788"/>
          </a:xfrm>
        </p:spPr>
        <p:txBody>
          <a:bodyPr/>
          <a:lstStyle/>
          <a:p>
            <a:r>
              <a:rPr lang="en-IN" sz="4000" dirty="0">
                <a:latin typeface="Arial" panose="020B0604020202020204" pitchFamily="34" charset="0"/>
              </a:rPr>
              <a:t>Problem</a:t>
            </a:r>
            <a:r>
              <a:rPr lang="en-IN" dirty="0">
                <a:solidFill>
                  <a:schemeClr val="tx1"/>
                </a:solidFill>
              </a:rPr>
              <a:t> </a:t>
            </a:r>
            <a:r>
              <a:rPr lang="en-IN" sz="4000" dirty="0">
                <a:latin typeface="Arial" panose="020B0604020202020204" pitchFamily="34" charset="0"/>
              </a:rPr>
              <a:t>Statement</a:t>
            </a:r>
          </a:p>
        </p:txBody>
      </p:sp>
      <p:sp>
        <p:nvSpPr>
          <p:cNvPr id="3" name="Content Placeholder 2">
            <a:extLst>
              <a:ext uri="{FF2B5EF4-FFF2-40B4-BE49-F238E27FC236}">
                <a16:creationId xmlns:a16="http://schemas.microsoft.com/office/drawing/2014/main" id="{CA98F6F1-72D5-DBD7-2C39-CB93E80D5E55}"/>
              </a:ext>
            </a:extLst>
          </p:cNvPr>
          <p:cNvSpPr>
            <a:spLocks noGrp="1"/>
          </p:cNvSpPr>
          <p:nvPr>
            <p:ph idx="1"/>
          </p:nvPr>
        </p:nvSpPr>
        <p:spPr>
          <a:xfrm>
            <a:off x="677334" y="1368485"/>
            <a:ext cx="8596668" cy="4508397"/>
          </a:xfrm>
        </p:spPr>
        <p:txBody>
          <a:bodyPr>
            <a:normAutofit/>
          </a:bodyPr>
          <a:lstStyle/>
          <a:p>
            <a:pPr marL="0" indent="0">
              <a:lnSpc>
                <a:spcPct val="150000"/>
              </a:lnSpc>
              <a:buNone/>
            </a:pPr>
            <a:r>
              <a:rPr lang="en-US" sz="1800" i="0" dirty="0">
                <a:effectLst/>
                <a:latin typeface="Arial" panose="020B0604020202020204" pitchFamily="34" charset="0"/>
              </a:rPr>
              <a:t>Dune State University would like all their Professors to record the lectures and upload them to their Learning Management System so that the lectures are available for students to watch anytime. With each video a PDF file too is uploaded. The system needs to validate the video for topic wise coverage. It also needs to match the video content and PDF and show its analysis.</a:t>
            </a:r>
            <a:endParaRPr lang="en-US" dirty="0">
              <a:latin typeface="Arial" panose="020B0604020202020204" pitchFamily="34" charset="0"/>
            </a:endParaRPr>
          </a:p>
        </p:txBody>
      </p:sp>
    </p:spTree>
    <p:extLst>
      <p:ext uri="{BB962C8B-B14F-4D97-AF65-F5344CB8AC3E}">
        <p14:creationId xmlns:p14="http://schemas.microsoft.com/office/powerpoint/2010/main" val="2052290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98F6F1-72D5-DBD7-2C39-CB93E80D5E55}"/>
              </a:ext>
            </a:extLst>
          </p:cNvPr>
          <p:cNvSpPr>
            <a:spLocks noGrp="1"/>
          </p:cNvSpPr>
          <p:nvPr>
            <p:ph idx="1"/>
          </p:nvPr>
        </p:nvSpPr>
        <p:spPr>
          <a:xfrm>
            <a:off x="677334" y="664143"/>
            <a:ext cx="8596668" cy="5377219"/>
          </a:xfrm>
        </p:spPr>
        <p:txBody>
          <a:bodyPr>
            <a:normAutofit/>
          </a:bodyPr>
          <a:lstStyle/>
          <a:p>
            <a:pPr marL="0" indent="0">
              <a:buNone/>
            </a:pPr>
            <a:r>
              <a:rPr lang="en-IN" sz="4000" dirty="0">
                <a:solidFill>
                  <a:schemeClr val="accent1"/>
                </a:solidFill>
                <a:latin typeface="Arial" panose="020B0604020202020204" pitchFamily="34" charset="0"/>
                <a:ea typeface="+mj-ea"/>
                <a:cs typeface="+mj-cs"/>
              </a:rPr>
              <a:t>Objective</a:t>
            </a:r>
            <a:endParaRPr lang="en-IN" dirty="0">
              <a:latin typeface="Arial" panose="020B0604020202020204" pitchFamily="34" charset="0"/>
            </a:endParaRPr>
          </a:p>
          <a:p>
            <a:pPr marL="0" indent="0">
              <a:lnSpc>
                <a:spcPct val="150000"/>
              </a:lnSpc>
              <a:buNone/>
            </a:pPr>
            <a:r>
              <a:rPr lang="en-US" dirty="0">
                <a:latin typeface="Arial" panose="020B0604020202020204" pitchFamily="34" charset="0"/>
              </a:rPr>
              <a:t>Develop an AI-powered module using a Language Learning Model that can be integrated with Dune State University's Learning Management System to provide automated validation and analytical insights into the lecture content provided by professors in both video and PDF formats.</a:t>
            </a:r>
          </a:p>
        </p:txBody>
      </p:sp>
    </p:spTree>
    <p:extLst>
      <p:ext uri="{BB962C8B-B14F-4D97-AF65-F5344CB8AC3E}">
        <p14:creationId xmlns:p14="http://schemas.microsoft.com/office/powerpoint/2010/main" val="1158620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98F6F1-72D5-DBD7-2C39-CB93E80D5E55}"/>
              </a:ext>
            </a:extLst>
          </p:cNvPr>
          <p:cNvSpPr>
            <a:spLocks noGrp="1"/>
          </p:cNvSpPr>
          <p:nvPr>
            <p:ph idx="1"/>
          </p:nvPr>
        </p:nvSpPr>
        <p:spPr>
          <a:xfrm>
            <a:off x="677334" y="664143"/>
            <a:ext cx="8596668" cy="5377219"/>
          </a:xfrm>
        </p:spPr>
        <p:txBody>
          <a:bodyPr>
            <a:normAutofit/>
          </a:bodyPr>
          <a:lstStyle/>
          <a:p>
            <a:pPr marL="0" indent="0">
              <a:buNone/>
            </a:pPr>
            <a:r>
              <a:rPr lang="en-US" sz="4000" dirty="0">
                <a:solidFill>
                  <a:schemeClr val="accent1"/>
                </a:solidFill>
                <a:latin typeface="Arial" panose="020B0604020202020204" pitchFamily="34" charset="0"/>
                <a:ea typeface="+mj-ea"/>
                <a:cs typeface="+mj-cs"/>
              </a:rPr>
              <a:t>Process</a:t>
            </a:r>
            <a:endParaRPr lang="en-US" sz="1800" b="1" i="0" dirty="0">
              <a:effectLst/>
              <a:latin typeface="Arial" panose="020B0604020202020204" pitchFamily="34" charset="0"/>
            </a:endParaRPr>
          </a:p>
          <a:p>
            <a:pPr>
              <a:buFont typeface="+mj-lt"/>
              <a:buAutoNum type="arabicPeriod"/>
            </a:pPr>
            <a:r>
              <a:rPr lang="en-US" sz="1800" i="0" dirty="0">
                <a:effectLst/>
                <a:latin typeface="Arial" panose="020B0604020202020204" pitchFamily="34" charset="0"/>
              </a:rPr>
              <a:t>Dune State University would like all their Professors to record the lectures and upload them to their Learning Management System so that the lectures are available for students to watch anytime. With each video a PDF file too will be uploaded based on the topics.</a:t>
            </a:r>
          </a:p>
          <a:p>
            <a:pPr>
              <a:buFont typeface="+mj-lt"/>
              <a:buAutoNum type="arabicPeriod"/>
            </a:pPr>
            <a:r>
              <a:rPr lang="en-US" sz="1800" i="0" dirty="0">
                <a:effectLst/>
                <a:latin typeface="Arial" panose="020B0604020202020204" pitchFamily="34" charset="0"/>
              </a:rPr>
              <a:t>The system needs to validate the video for topic wise coverage. It also needs to match the video content and PDF and show its analysis (preferably as percentages and graphs)</a:t>
            </a:r>
            <a:endParaRPr lang="en-IN" dirty="0"/>
          </a:p>
        </p:txBody>
      </p:sp>
    </p:spTree>
    <p:extLst>
      <p:ext uri="{BB962C8B-B14F-4D97-AF65-F5344CB8AC3E}">
        <p14:creationId xmlns:p14="http://schemas.microsoft.com/office/powerpoint/2010/main" val="1768750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AA4BC-A96B-1EC3-E04B-54300E8D21E6}"/>
              </a:ext>
            </a:extLst>
          </p:cNvPr>
          <p:cNvSpPr>
            <a:spLocks noGrp="1"/>
          </p:cNvSpPr>
          <p:nvPr>
            <p:ph type="title"/>
          </p:nvPr>
        </p:nvSpPr>
        <p:spPr>
          <a:xfrm>
            <a:off x="677334" y="609600"/>
            <a:ext cx="8596668" cy="735106"/>
          </a:xfrm>
        </p:spPr>
        <p:txBody>
          <a:bodyPr/>
          <a:lstStyle/>
          <a:p>
            <a:r>
              <a:rPr lang="en-IN" dirty="0"/>
              <a:t>Project Description</a:t>
            </a:r>
          </a:p>
        </p:txBody>
      </p:sp>
      <p:sp>
        <p:nvSpPr>
          <p:cNvPr id="3" name="Content Placeholder 2">
            <a:extLst>
              <a:ext uri="{FF2B5EF4-FFF2-40B4-BE49-F238E27FC236}">
                <a16:creationId xmlns:a16="http://schemas.microsoft.com/office/drawing/2014/main" id="{88FBD922-1000-402B-E767-06089D63E222}"/>
              </a:ext>
            </a:extLst>
          </p:cNvPr>
          <p:cNvSpPr>
            <a:spLocks noGrp="1"/>
          </p:cNvSpPr>
          <p:nvPr>
            <p:ph idx="1"/>
          </p:nvPr>
        </p:nvSpPr>
        <p:spPr>
          <a:xfrm>
            <a:off x="677333" y="1344707"/>
            <a:ext cx="9623113" cy="5325034"/>
          </a:xfrm>
        </p:spPr>
        <p:txBody>
          <a:bodyPr>
            <a:normAutofit/>
          </a:bodyPr>
          <a:lstStyle/>
          <a:p>
            <a:pPr algn="l">
              <a:buFont typeface="+mj-lt"/>
              <a:buAutoNum type="arabicPeriod"/>
            </a:pPr>
            <a:r>
              <a:rPr lang="en-US" b="1" i="0" dirty="0">
                <a:solidFill>
                  <a:srgbClr val="0D0D0D"/>
                </a:solidFill>
                <a:effectLst/>
                <a:latin typeface="Söhne"/>
              </a:rPr>
              <a:t>Uploading Lectures:</a:t>
            </a:r>
            <a:r>
              <a:rPr lang="en-US" b="0" i="0" dirty="0">
                <a:solidFill>
                  <a:srgbClr val="0D0D0D"/>
                </a:solidFill>
                <a:effectLst/>
                <a:latin typeface="Söhne"/>
              </a:rPr>
              <a:t> Professors will record their lectures and upload them to the LMS, ensuring students have access to learning material at any time.</a:t>
            </a:r>
          </a:p>
          <a:p>
            <a:pPr algn="l">
              <a:buFont typeface="+mj-lt"/>
              <a:buAutoNum type="arabicPeriod"/>
            </a:pPr>
            <a:r>
              <a:rPr lang="en-US" b="1" i="0" dirty="0">
                <a:solidFill>
                  <a:srgbClr val="0D0D0D"/>
                </a:solidFill>
                <a:effectLst/>
                <a:latin typeface="Söhne"/>
              </a:rPr>
              <a:t>Content Upload:</a:t>
            </a:r>
            <a:r>
              <a:rPr lang="en-US" b="0" i="0" dirty="0">
                <a:solidFill>
                  <a:srgbClr val="0D0D0D"/>
                </a:solidFill>
                <a:effectLst/>
                <a:latin typeface="Söhne"/>
              </a:rPr>
              <a:t> Alongside each video lecture, a corresponding PDF file containing the lecture notes or presentation slides will be uploaded.</a:t>
            </a:r>
          </a:p>
          <a:p>
            <a:pPr algn="l">
              <a:buFont typeface="+mj-lt"/>
              <a:buAutoNum type="arabicPeriod"/>
            </a:pPr>
            <a:r>
              <a:rPr lang="en-US" b="1" i="0" dirty="0">
                <a:solidFill>
                  <a:srgbClr val="0D0D0D"/>
                </a:solidFill>
                <a:effectLst/>
                <a:latin typeface="Söhne"/>
              </a:rPr>
              <a:t>LLM Video Analysis: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Implement an LLM that transcribes the audio from the video lectures.</a:t>
            </a:r>
          </a:p>
          <a:p>
            <a:pPr marL="742950" lvl="1" indent="-285750" algn="l">
              <a:buFont typeface="+mj-lt"/>
              <a:buAutoNum type="arabicPeriod"/>
            </a:pPr>
            <a:r>
              <a:rPr lang="en-US" b="0" i="0" dirty="0">
                <a:solidFill>
                  <a:srgbClr val="0D0D0D"/>
                </a:solidFill>
                <a:effectLst/>
                <a:latin typeface="Söhne"/>
              </a:rPr>
              <a:t>The LLM will analyze the transcribed text to identify key topics covered in the lecture.</a:t>
            </a:r>
          </a:p>
          <a:p>
            <a:pPr marL="742950" lvl="1" indent="-285750" algn="l">
              <a:buFont typeface="+mj-lt"/>
              <a:buAutoNum type="arabicPeriod"/>
            </a:pPr>
            <a:r>
              <a:rPr lang="en-US" b="0" i="0" dirty="0">
                <a:solidFill>
                  <a:srgbClr val="0D0D0D"/>
                </a:solidFill>
                <a:effectLst/>
                <a:latin typeface="Söhne"/>
              </a:rPr>
              <a:t>Develop algorithms to assess the depth of topic coverage and identify any missing core concepts that are expected to be covered based on the syllabus.</a:t>
            </a:r>
          </a:p>
          <a:p>
            <a:pPr algn="l">
              <a:buFont typeface="+mj-lt"/>
              <a:buAutoNum type="arabicPeriod"/>
            </a:pPr>
            <a:r>
              <a:rPr lang="en-US" b="1" i="0" dirty="0">
                <a:solidFill>
                  <a:srgbClr val="0D0D0D"/>
                </a:solidFill>
                <a:effectLst/>
                <a:latin typeface="Söhne"/>
              </a:rPr>
              <a:t>LLM PDF Analysis: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The LLM will process the text within the PDF files to extract topics and subtopics.</a:t>
            </a:r>
          </a:p>
          <a:p>
            <a:pPr marL="742950" lvl="1" indent="-285750" algn="l">
              <a:buFont typeface="+mj-lt"/>
              <a:buAutoNum type="arabicPeriod"/>
            </a:pPr>
            <a:r>
              <a:rPr lang="en-US" b="0" i="0" dirty="0">
                <a:solidFill>
                  <a:srgbClr val="0D0D0D"/>
                </a:solidFill>
                <a:effectLst/>
                <a:latin typeface="Söhne"/>
              </a:rPr>
              <a:t>Perform semantic analysis to evaluate the relevance and comprehensiveness of the material.</a:t>
            </a:r>
          </a:p>
          <a:p>
            <a:endParaRPr lang="en-IN" dirty="0"/>
          </a:p>
        </p:txBody>
      </p:sp>
    </p:spTree>
    <p:extLst>
      <p:ext uri="{BB962C8B-B14F-4D97-AF65-F5344CB8AC3E}">
        <p14:creationId xmlns:p14="http://schemas.microsoft.com/office/powerpoint/2010/main" val="901408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AA4BC-A96B-1EC3-E04B-54300E8D21E6}"/>
              </a:ext>
            </a:extLst>
          </p:cNvPr>
          <p:cNvSpPr>
            <a:spLocks noGrp="1"/>
          </p:cNvSpPr>
          <p:nvPr>
            <p:ph type="title"/>
          </p:nvPr>
        </p:nvSpPr>
        <p:spPr>
          <a:xfrm>
            <a:off x="677334" y="609600"/>
            <a:ext cx="8596668" cy="735106"/>
          </a:xfrm>
        </p:spPr>
        <p:txBody>
          <a:bodyPr/>
          <a:lstStyle/>
          <a:p>
            <a:r>
              <a:rPr lang="en-IN" dirty="0"/>
              <a:t>Project Description contd..</a:t>
            </a:r>
          </a:p>
        </p:txBody>
      </p:sp>
      <p:sp>
        <p:nvSpPr>
          <p:cNvPr id="3" name="Content Placeholder 2">
            <a:extLst>
              <a:ext uri="{FF2B5EF4-FFF2-40B4-BE49-F238E27FC236}">
                <a16:creationId xmlns:a16="http://schemas.microsoft.com/office/drawing/2014/main" id="{88FBD922-1000-402B-E767-06089D63E222}"/>
              </a:ext>
            </a:extLst>
          </p:cNvPr>
          <p:cNvSpPr>
            <a:spLocks noGrp="1"/>
          </p:cNvSpPr>
          <p:nvPr>
            <p:ph idx="1"/>
          </p:nvPr>
        </p:nvSpPr>
        <p:spPr>
          <a:xfrm>
            <a:off x="677333" y="1344707"/>
            <a:ext cx="9623113" cy="5325034"/>
          </a:xfrm>
        </p:spPr>
        <p:txBody>
          <a:bodyPr>
            <a:normAutofit/>
          </a:bodyPr>
          <a:lstStyle/>
          <a:p>
            <a:pPr algn="l">
              <a:buFont typeface="+mj-lt"/>
              <a:buAutoNum type="arabicPeriod"/>
            </a:pPr>
            <a:r>
              <a:rPr lang="en-US" b="1" i="0" dirty="0">
                <a:solidFill>
                  <a:srgbClr val="0D0D0D"/>
                </a:solidFill>
                <a:effectLst/>
                <a:latin typeface="Söhne"/>
              </a:rPr>
              <a:t>Content Matching and Analysis: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The LLM will compare the extracted topics from both the video transcript and PDF to validate that both materials cover the same subjects.</a:t>
            </a:r>
          </a:p>
          <a:p>
            <a:pPr marL="742950" lvl="1" indent="-285750" algn="l">
              <a:buFont typeface="+mj-lt"/>
              <a:buAutoNum type="arabicPeriod"/>
            </a:pPr>
            <a:r>
              <a:rPr lang="en-US" b="0" i="0" dirty="0">
                <a:solidFill>
                  <a:srgbClr val="0D0D0D"/>
                </a:solidFill>
                <a:effectLst/>
                <a:latin typeface="Söhne"/>
              </a:rPr>
              <a:t>Generate a report that highlights the degree of correlation between video and PDF content.</a:t>
            </a:r>
          </a:p>
          <a:p>
            <a:pPr algn="l">
              <a:buFont typeface="+mj-lt"/>
              <a:buAutoNum type="arabicPeriod"/>
            </a:pPr>
            <a:r>
              <a:rPr lang="en-US" b="1" i="0" dirty="0">
                <a:solidFill>
                  <a:srgbClr val="0D0D0D"/>
                </a:solidFill>
                <a:effectLst/>
                <a:latin typeface="Söhne"/>
              </a:rPr>
              <a:t>Interface and Reporting:</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Develop a user-friendly interface for professors and administrators to view the analysis reports.</a:t>
            </a:r>
          </a:p>
          <a:p>
            <a:pPr marL="742950" lvl="1" indent="-285750" algn="l">
              <a:buFont typeface="+mj-lt"/>
              <a:buAutoNum type="arabicPeriod"/>
            </a:pPr>
            <a:r>
              <a:rPr lang="en-US" b="0" i="0" dirty="0">
                <a:solidFill>
                  <a:srgbClr val="0D0D0D"/>
                </a:solidFill>
                <a:effectLst/>
                <a:latin typeface="Söhne"/>
              </a:rPr>
              <a:t>Create dashboards that summarize content coverage, student engagement, and suggestions for improvement.</a:t>
            </a:r>
          </a:p>
          <a:p>
            <a:pPr algn="l">
              <a:buFont typeface="+mj-lt"/>
              <a:buAutoNum type="arabicPeriod"/>
            </a:pPr>
            <a:r>
              <a:rPr lang="en-US" b="1" i="0" dirty="0">
                <a:solidFill>
                  <a:srgbClr val="0D0D0D"/>
                </a:solidFill>
                <a:effectLst/>
                <a:latin typeface="Söhne"/>
              </a:rPr>
              <a:t>Student Engagement Analysis (Optional):</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Implement sentiment analysis to gauge student engagement and understanding through comments or discussion forums associated with the lecture content.</a:t>
            </a:r>
          </a:p>
          <a:p>
            <a:pPr marL="742950" lvl="1" indent="-285750" algn="l">
              <a:buFont typeface="+mj-lt"/>
              <a:buAutoNum type="arabicPeriod"/>
            </a:pPr>
            <a:r>
              <a:rPr lang="en-US" b="0" i="0" dirty="0">
                <a:solidFill>
                  <a:srgbClr val="0D0D0D"/>
                </a:solidFill>
                <a:effectLst/>
                <a:latin typeface="Söhne"/>
              </a:rPr>
              <a:t>Use these insights to provide feedback to professors for content improvement.</a:t>
            </a:r>
          </a:p>
          <a:p>
            <a:endParaRPr lang="en-IN" dirty="0"/>
          </a:p>
        </p:txBody>
      </p:sp>
    </p:spTree>
    <p:extLst>
      <p:ext uri="{BB962C8B-B14F-4D97-AF65-F5344CB8AC3E}">
        <p14:creationId xmlns:p14="http://schemas.microsoft.com/office/powerpoint/2010/main" val="1996550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DA869-E2B5-6F81-32EF-E1757B051CF6}"/>
              </a:ext>
            </a:extLst>
          </p:cNvPr>
          <p:cNvSpPr>
            <a:spLocks noGrp="1"/>
          </p:cNvSpPr>
          <p:nvPr>
            <p:ph type="title"/>
          </p:nvPr>
        </p:nvSpPr>
        <p:spPr/>
        <p:txBody>
          <a:bodyPr/>
          <a:lstStyle/>
          <a:p>
            <a:r>
              <a:rPr lang="en-US" dirty="0"/>
              <a:t>Tech Stack</a:t>
            </a:r>
            <a:endParaRPr lang="en-IN" dirty="0"/>
          </a:p>
        </p:txBody>
      </p:sp>
      <p:pic>
        <p:nvPicPr>
          <p:cNvPr id="1026" name="Picture 2" descr="Top MERN Stack Development Companies in India | WebHopers">
            <a:extLst>
              <a:ext uri="{FF2B5EF4-FFF2-40B4-BE49-F238E27FC236}">
                <a16:creationId xmlns:a16="http://schemas.microsoft.com/office/drawing/2014/main" id="{722B913A-4842-2BCD-7891-12D3AF8229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7998" y="1708151"/>
            <a:ext cx="4524375" cy="3219450"/>
          </a:xfrm>
          <a:prstGeom prst="rect">
            <a:avLst/>
          </a:prstGeom>
          <a:noFill/>
          <a:extLst>
            <a:ext uri="{909E8E84-426E-40DD-AFC4-6F175D3DCCD1}">
              <a14:hiddenFill xmlns:a14="http://schemas.microsoft.com/office/drawing/2010/main">
                <a:solidFill>
                  <a:srgbClr val="FFFFFF"/>
                </a:solidFill>
              </a14:hiddenFill>
            </a:ext>
          </a:extLst>
        </p:spPr>
      </p:pic>
      <p:sp>
        <p:nvSpPr>
          <p:cNvPr id="4" name="Partial Circle 3">
            <a:extLst>
              <a:ext uri="{FF2B5EF4-FFF2-40B4-BE49-F238E27FC236}">
                <a16:creationId xmlns:a16="http://schemas.microsoft.com/office/drawing/2014/main" id="{002C8481-8B33-1FDF-425F-D74DF34D3FA5}"/>
              </a:ext>
            </a:extLst>
          </p:cNvPr>
          <p:cNvSpPr/>
          <p:nvPr/>
        </p:nvSpPr>
        <p:spPr>
          <a:xfrm>
            <a:off x="3163692" y="3754185"/>
            <a:ext cx="4032985" cy="2973873"/>
          </a:xfrm>
          <a:prstGeom prst="pie">
            <a:avLst>
              <a:gd name="adj1" fmla="val 0"/>
              <a:gd name="adj2" fmla="val 10816390"/>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LLM</a:t>
            </a:r>
            <a:endParaRPr lang="en-IN" dirty="0">
              <a:solidFill>
                <a:schemeClr val="tx1"/>
              </a:solidFill>
            </a:endParaRPr>
          </a:p>
        </p:txBody>
      </p:sp>
    </p:spTree>
    <p:extLst>
      <p:ext uri="{BB962C8B-B14F-4D97-AF65-F5344CB8AC3E}">
        <p14:creationId xmlns:p14="http://schemas.microsoft.com/office/powerpoint/2010/main" val="2034820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F7131-C733-C258-9FAD-910098BBD114}"/>
              </a:ext>
            </a:extLst>
          </p:cNvPr>
          <p:cNvSpPr>
            <a:spLocks noGrp="1"/>
          </p:cNvSpPr>
          <p:nvPr>
            <p:ph type="title"/>
          </p:nvPr>
        </p:nvSpPr>
        <p:spPr/>
        <p:txBody>
          <a:bodyPr/>
          <a:lstStyle/>
          <a:p>
            <a:r>
              <a:rPr lang="en-IN" dirty="0"/>
              <a:t>Expected Outcome</a:t>
            </a:r>
          </a:p>
        </p:txBody>
      </p:sp>
      <p:sp>
        <p:nvSpPr>
          <p:cNvPr id="3" name="Content Placeholder 2">
            <a:extLst>
              <a:ext uri="{FF2B5EF4-FFF2-40B4-BE49-F238E27FC236}">
                <a16:creationId xmlns:a16="http://schemas.microsoft.com/office/drawing/2014/main" id="{D214E1ED-84F9-0247-2226-F59DBF180EA0}"/>
              </a:ext>
            </a:extLst>
          </p:cNvPr>
          <p:cNvSpPr>
            <a:spLocks noGrp="1"/>
          </p:cNvSpPr>
          <p:nvPr>
            <p:ph idx="1"/>
          </p:nvPr>
        </p:nvSpPr>
        <p:spPr/>
        <p:txBody>
          <a:bodyPr/>
          <a:lstStyle/>
          <a:p>
            <a:pPr marL="0" indent="0">
              <a:lnSpc>
                <a:spcPct val="150000"/>
              </a:lnSpc>
              <a:buNone/>
            </a:pPr>
            <a:r>
              <a:rPr lang="en-US" b="0" i="0" dirty="0">
                <a:solidFill>
                  <a:srgbClr val="0D0D0D"/>
                </a:solidFill>
                <a:effectLst/>
                <a:latin typeface="Söhne"/>
              </a:rPr>
              <a:t>A robust module that ensures content quality, consistency across different formats, and provides actionable insights for continuous improvement in teaching methodologies and materials.</a:t>
            </a:r>
          </a:p>
          <a:p>
            <a:endParaRPr lang="en-IN" dirty="0"/>
          </a:p>
        </p:txBody>
      </p:sp>
    </p:spTree>
    <p:extLst>
      <p:ext uri="{BB962C8B-B14F-4D97-AF65-F5344CB8AC3E}">
        <p14:creationId xmlns:p14="http://schemas.microsoft.com/office/powerpoint/2010/main" val="101682111"/>
      </p:ext>
    </p:extLst>
  </p:cSld>
  <p:clrMapOvr>
    <a:masterClrMapping/>
  </p:clrMapOvr>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
  <TotalTime>76</TotalTime>
  <Words>514</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Söhne</vt:lpstr>
      <vt:lpstr>Trebuchet MS</vt:lpstr>
      <vt:lpstr>Wingdings 3</vt:lpstr>
      <vt:lpstr>Facet</vt:lpstr>
      <vt:lpstr>PS 2024 </vt:lpstr>
      <vt:lpstr>Project Title: Lectures Check  </vt:lpstr>
      <vt:lpstr>Problem Statement</vt:lpstr>
      <vt:lpstr>PowerPoint Presentation</vt:lpstr>
      <vt:lpstr>PowerPoint Presentation</vt:lpstr>
      <vt:lpstr>Project Description</vt:lpstr>
      <vt:lpstr>Project Description contd..</vt:lpstr>
      <vt:lpstr>Tech Stack</vt:lpstr>
      <vt:lpstr>Expected Outcome</vt:lpstr>
      <vt:lpstr>That is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 2024 </dc:title>
  <dc:creator>Sireesha Puppala</dc:creator>
  <cp:lastModifiedBy>Sireesha Puppala</cp:lastModifiedBy>
  <cp:revision>2</cp:revision>
  <dcterms:created xsi:type="dcterms:W3CDTF">2024-03-25T07:04:53Z</dcterms:created>
  <dcterms:modified xsi:type="dcterms:W3CDTF">2024-03-28T14:45:22Z</dcterms:modified>
</cp:coreProperties>
</file>