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5" r:id="rId12"/>
    <p:sldId id="290" r:id="rId13"/>
    <p:sldId id="286" r:id="rId14"/>
    <p:sldId id="287" r:id="rId15"/>
    <p:sldId id="289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266" r:id="rId26"/>
    <p:sldId id="267" r:id="rId27"/>
    <p:sldId id="305" r:id="rId28"/>
    <p:sldId id="303" r:id="rId29"/>
    <p:sldId id="268" r:id="rId30"/>
    <p:sldId id="269" r:id="rId31"/>
    <p:sldId id="270" r:id="rId32"/>
    <p:sldId id="308" r:id="rId33"/>
    <p:sldId id="272" r:id="rId34"/>
    <p:sldId id="274" r:id="rId35"/>
    <p:sldId id="276" r:id="rId36"/>
    <p:sldId id="284" r:id="rId37"/>
    <p:sldId id="306" r:id="rId3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50" roundtripDataSignature="AMtx7mhSTj3VzkPOAiEw879FNvzb4PxB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2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F13A5-511B-44AA-B028-55A309FBAE92}" v="37" dt="2025-08-06T17:31:22.784"/>
    <p1510:client id="{B03C153F-38C9-5B41-EFB1-9E4805771F77}" v="698" dt="2025-08-07T16:08:36.409"/>
  </p1510:revLst>
</p1510:revInfo>
</file>

<file path=ppt/tableStyles.xml><?xml version="1.0" encoding="utf-8"?>
<a:tblStyleLst xmlns:a="http://schemas.openxmlformats.org/drawingml/2006/main" def="{AB5BA7B0-F58E-4229-ADC4-73E0D8843FC4}">
  <a:tblStyle styleId="{AB5BA7B0-F58E-4229-ADC4-73E0D8843F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CA6A4B6-F684-471D-ABBF-FE7104FB9E79}" styleName="Table_1">
    <a:wholeTbl>
      <a:tcTxStyle b="off" i="off">
        <a:font>
          <a:latin typeface=""/>
          <a:ea typeface=""/>
          <a:cs typeface="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F8FC"/>
          </a:solidFill>
        </a:fill>
      </a:tcStyle>
    </a:wholeTbl>
    <a:band1H>
      <a:tcTxStyle/>
      <a:tcStyle>
        <a:tcBdr/>
        <a:fill>
          <a:solidFill>
            <a:srgbClr val="EAF1F9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F1F9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"/>
          <a:ea typeface=""/>
          <a:cs typeface="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"/>
          <a:ea typeface=""/>
          <a:cs typeface="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"/>
          <a:ea typeface=""/>
          <a:cs typeface="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50" Type="http://customschemas.google.com/relationships/presentationmetadata" Target="metadata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5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ll\Downloads\A17%20GRAPH%20(1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Sheet1!$C$38</c:f>
              <c:strCache>
                <c:ptCount val="1"/>
                <c:pt idx="0">
                  <c:v>R² / Accuracy (%)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Sheet1!$A$39:$B$43</c:f>
              <c:multiLvlStrCache>
                <c:ptCount val="5"/>
                <c:lvl>
                  <c:pt idx="0">
                    <c:v>Gradient Boosting Regressor</c:v>
                  </c:pt>
                  <c:pt idx="1">
                    <c:v>Naive Bayes</c:v>
                  </c:pt>
                  <c:pt idx="2">
                    <c:v>Random Forest</c:v>
                  </c:pt>
                  <c:pt idx="3">
                    <c:v>Logistic Regression</c:v>
                  </c:pt>
                  <c:pt idx="4">
                    <c:v>Decision Tree</c:v>
                  </c:pt>
                </c:lvl>
                <c:lvl>
                  <c:pt idx="0">
                    <c:v>Season Predictor</c:v>
                  </c:pt>
                  <c:pt idx="1">
                    <c:v>Cuisine Recommender</c:v>
                  </c:pt>
                  <c:pt idx="2">
                    <c:v>Transport &amp; Weather Analyzer</c:v>
                  </c:pt>
                  <c:pt idx="3">
                    <c:v>Safety Feedback Classifier</c:v>
                  </c:pt>
                  <c:pt idx="4">
                    <c:v>Regional Language Module</c:v>
                  </c:pt>
                </c:lvl>
              </c:multiLvlStrCache>
            </c:multiLvlStrRef>
          </c:cat>
          <c:val>
            <c:numRef>
              <c:f>Sheet1!$C$39:$C$43</c:f>
              <c:numCache>
                <c:formatCode>General</c:formatCode>
                <c:ptCount val="5"/>
                <c:pt idx="0">
                  <c:v>98.2</c:v>
                </c:pt>
                <c:pt idx="1">
                  <c:v>92.5</c:v>
                </c:pt>
                <c:pt idx="2">
                  <c:v>96.9</c:v>
                </c:pt>
                <c:pt idx="3">
                  <c:v>99.8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98-4499-940E-B97D7958A575}"/>
            </c:ext>
          </c:extLst>
        </c:ser>
        <c:ser>
          <c:idx val="1"/>
          <c:order val="1"/>
          <c:tx>
            <c:strRef>
              <c:f>Sheet1!$D$38</c:f>
              <c:strCache>
                <c:ptCount val="1"/>
                <c:pt idx="0">
                  <c:v>Precision (%)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multiLvlStrRef>
              <c:f>Sheet1!$A$39:$B$43</c:f>
              <c:multiLvlStrCache>
                <c:ptCount val="5"/>
                <c:lvl>
                  <c:pt idx="0">
                    <c:v>Gradient Boosting Regressor</c:v>
                  </c:pt>
                  <c:pt idx="1">
                    <c:v>Naive Bayes</c:v>
                  </c:pt>
                  <c:pt idx="2">
                    <c:v>Random Forest</c:v>
                  </c:pt>
                  <c:pt idx="3">
                    <c:v>Logistic Regression</c:v>
                  </c:pt>
                  <c:pt idx="4">
                    <c:v>Decision Tree</c:v>
                  </c:pt>
                </c:lvl>
                <c:lvl>
                  <c:pt idx="0">
                    <c:v>Season Predictor</c:v>
                  </c:pt>
                  <c:pt idx="1">
                    <c:v>Cuisine Recommender</c:v>
                  </c:pt>
                  <c:pt idx="2">
                    <c:v>Transport &amp; Weather Analyzer</c:v>
                  </c:pt>
                  <c:pt idx="3">
                    <c:v>Safety Feedback Classifier</c:v>
                  </c:pt>
                  <c:pt idx="4">
                    <c:v>Regional Language Module</c:v>
                  </c:pt>
                </c:lvl>
              </c:multiLvlStrCache>
            </c:multiLvlStrRef>
          </c:cat>
          <c:val>
            <c:numRef>
              <c:f>Sheet1!$D$39:$D$43</c:f>
              <c:numCache>
                <c:formatCode>General</c:formatCode>
                <c:ptCount val="5"/>
                <c:pt idx="0">
                  <c:v>89.13</c:v>
                </c:pt>
                <c:pt idx="1">
                  <c:v>90.57</c:v>
                </c:pt>
                <c:pt idx="2">
                  <c:v>97</c:v>
                </c:pt>
                <c:pt idx="3">
                  <c:v>99.8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98-4499-940E-B97D7958A575}"/>
            </c:ext>
          </c:extLst>
        </c:ser>
        <c:ser>
          <c:idx val="2"/>
          <c:order val="2"/>
          <c:tx>
            <c:strRef>
              <c:f>Sheet1!$E$38</c:f>
              <c:strCache>
                <c:ptCount val="1"/>
                <c:pt idx="0">
                  <c:v>Recall (%)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multiLvlStrRef>
              <c:f>Sheet1!$A$39:$B$43</c:f>
              <c:multiLvlStrCache>
                <c:ptCount val="5"/>
                <c:lvl>
                  <c:pt idx="0">
                    <c:v>Gradient Boosting Regressor</c:v>
                  </c:pt>
                  <c:pt idx="1">
                    <c:v>Naive Bayes</c:v>
                  </c:pt>
                  <c:pt idx="2">
                    <c:v>Random Forest</c:v>
                  </c:pt>
                  <c:pt idx="3">
                    <c:v>Logistic Regression</c:v>
                  </c:pt>
                  <c:pt idx="4">
                    <c:v>Decision Tree</c:v>
                  </c:pt>
                </c:lvl>
                <c:lvl>
                  <c:pt idx="0">
                    <c:v>Season Predictor</c:v>
                  </c:pt>
                  <c:pt idx="1">
                    <c:v>Cuisine Recommender</c:v>
                  </c:pt>
                  <c:pt idx="2">
                    <c:v>Transport &amp; Weather Analyzer</c:v>
                  </c:pt>
                  <c:pt idx="3">
                    <c:v>Safety Feedback Classifier</c:v>
                  </c:pt>
                  <c:pt idx="4">
                    <c:v>Regional Language Module</c:v>
                  </c:pt>
                </c:lvl>
              </c:multiLvlStrCache>
            </c:multiLvlStrRef>
          </c:cat>
          <c:val>
            <c:numRef>
              <c:f>Sheet1!$E$39:$E$43</c:f>
              <c:numCache>
                <c:formatCode>General</c:formatCode>
                <c:ptCount val="5"/>
                <c:pt idx="0">
                  <c:v>88.89</c:v>
                </c:pt>
                <c:pt idx="1">
                  <c:v>92.5</c:v>
                </c:pt>
                <c:pt idx="2">
                  <c:v>96.9</c:v>
                </c:pt>
                <c:pt idx="3">
                  <c:v>99.8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98-4499-940E-B97D7958A575}"/>
            </c:ext>
          </c:extLst>
        </c:ser>
        <c:ser>
          <c:idx val="3"/>
          <c:order val="3"/>
          <c:tx>
            <c:strRef>
              <c:f>Sheet1!$F$38</c:f>
              <c:strCache>
                <c:ptCount val="1"/>
                <c:pt idx="0">
                  <c:v>F1-Score (%)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multiLvlStrRef>
              <c:f>Sheet1!$A$39:$B$43</c:f>
              <c:multiLvlStrCache>
                <c:ptCount val="5"/>
                <c:lvl>
                  <c:pt idx="0">
                    <c:v>Gradient Boosting Regressor</c:v>
                  </c:pt>
                  <c:pt idx="1">
                    <c:v>Naive Bayes</c:v>
                  </c:pt>
                  <c:pt idx="2">
                    <c:v>Random Forest</c:v>
                  </c:pt>
                  <c:pt idx="3">
                    <c:v>Logistic Regression</c:v>
                  </c:pt>
                  <c:pt idx="4">
                    <c:v>Decision Tree</c:v>
                  </c:pt>
                </c:lvl>
                <c:lvl>
                  <c:pt idx="0">
                    <c:v>Season Predictor</c:v>
                  </c:pt>
                  <c:pt idx="1">
                    <c:v>Cuisine Recommender</c:v>
                  </c:pt>
                  <c:pt idx="2">
                    <c:v>Transport &amp; Weather Analyzer</c:v>
                  </c:pt>
                  <c:pt idx="3">
                    <c:v>Safety Feedback Classifier</c:v>
                  </c:pt>
                  <c:pt idx="4">
                    <c:v>Regional Language Module</c:v>
                  </c:pt>
                </c:lvl>
              </c:multiLvlStrCache>
            </c:multiLvlStrRef>
          </c:cat>
          <c:val>
            <c:numRef>
              <c:f>Sheet1!$F$39:$F$43</c:f>
              <c:numCache>
                <c:formatCode>General</c:formatCode>
                <c:ptCount val="5"/>
                <c:pt idx="0">
                  <c:v>88.6</c:v>
                </c:pt>
                <c:pt idx="1">
                  <c:v>91.28</c:v>
                </c:pt>
                <c:pt idx="2">
                  <c:v>95.69</c:v>
                </c:pt>
                <c:pt idx="3">
                  <c:v>99.8</c:v>
                </c:pt>
                <c:pt idx="4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98-4499-940E-B97D7958A5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9693984"/>
        <c:axId val="923770736"/>
      </c:barChart>
      <c:catAx>
        <c:axId val="1119693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923770736"/>
        <c:crosses val="autoZero"/>
        <c:auto val="1"/>
        <c:lblAlgn val="ctr"/>
        <c:lblOffset val="100"/>
        <c:noMultiLvlLbl val="0"/>
      </c:catAx>
      <c:valAx>
        <c:axId val="923770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1196939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4711696869851726E-2"/>
          <c:y val="0.90871280817153277"/>
          <c:w val="0.9"/>
          <c:h val="7.0127681237635006E-2"/>
        </c:manualLayout>
      </c:layout>
      <c:overlay val="0"/>
      <c:spPr>
        <a:noFill/>
        <a:ln>
          <a:solidFill>
            <a:schemeClr val="tx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000"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8629920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405aef57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405aef57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>
          <a:extLst>
            <a:ext uri="{FF2B5EF4-FFF2-40B4-BE49-F238E27FC236}">
              <a16:creationId xmlns:a16="http://schemas.microsoft.com/office/drawing/2014/main" id="{BEF08A5C-C58D-F048-A804-95189C3F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>
            <a:extLst>
              <a:ext uri="{FF2B5EF4-FFF2-40B4-BE49-F238E27FC236}">
                <a16:creationId xmlns:a16="http://schemas.microsoft.com/office/drawing/2014/main" id="{E1FA2AD5-28BA-90B5-A6C2-912B719D6E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1:notes">
            <a:extLst>
              <a:ext uri="{FF2B5EF4-FFF2-40B4-BE49-F238E27FC236}">
                <a16:creationId xmlns:a16="http://schemas.microsoft.com/office/drawing/2014/main" id="{5F9BA2DD-A45B-252E-AEB2-A1F1FDB3DD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1073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203" name="Google Shape;20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209" name="Google Shape;20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8987528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15" name="Google Shape;21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7" name="Google Shape;22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39" name="Google Shape;23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2" name="Google Shape;292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>
          <a:extLst>
            <a:ext uri="{FF2B5EF4-FFF2-40B4-BE49-F238E27FC236}">
              <a16:creationId xmlns:a16="http://schemas.microsoft.com/office/drawing/2014/main" id="{AB08DC80-B3BE-CFDE-F393-59DE3C13B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:notes">
            <a:extLst>
              <a:ext uri="{FF2B5EF4-FFF2-40B4-BE49-F238E27FC236}">
                <a16:creationId xmlns:a16="http://schemas.microsoft.com/office/drawing/2014/main" id="{D03EAB89-123C-2EAE-B9F9-69C08BD28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92" name="Google Shape;292;p28:notes">
            <a:extLst>
              <a:ext uri="{FF2B5EF4-FFF2-40B4-BE49-F238E27FC236}">
                <a16:creationId xmlns:a16="http://schemas.microsoft.com/office/drawing/2014/main" id="{D87551B0-94C7-FBAC-D35A-9CC24C5745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9003824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dirty="0"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bg>
      <p:bgPr>
        <a:solidFill>
          <a:srgbClr val="99CCFF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0"/>
          <p:cNvSpPr txBox="1">
            <a:spLocks noGrp="1"/>
          </p:cNvSpPr>
          <p:nvPr>
            <p:ph type="ctrTitle"/>
          </p:nvPr>
        </p:nvSpPr>
        <p:spPr>
          <a:xfrm>
            <a:off x="914400" y="2130436"/>
            <a:ext cx="103631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0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30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0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7" name="Google Shape;67;p3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9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2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1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42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42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2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自定义版式">
  <p:cSld name="自定义版式">
    <p:bg>
      <p:bgPr>
        <a:solidFill>
          <a:srgbClr val="99CC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1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1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1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自定义版式">
  <p:cSld name="自定义版式 2">
    <p:bg>
      <p:bgPr>
        <a:solidFill>
          <a:srgbClr val="99CCFF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2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2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3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3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34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4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4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5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5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8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1pPr>
            <a:lvl2pPr marL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2pPr>
            <a:lvl3pPr marL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3pPr>
            <a:lvl4pPr marL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4pPr>
            <a:lvl5pPr marL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5pPr>
            <a:lvl6pPr marL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6pPr>
            <a:lvl7pPr marL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7pPr>
            <a:lvl8pPr marL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8pPr>
            <a:lvl9pPr marL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dt" idx="10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9"/>
          <p:cNvSpPr txBox="1">
            <a:spLocks noGrp="1"/>
          </p:cNvSpPr>
          <p:nvPr>
            <p:ph type="ftr" idx="11"/>
          </p:nvPr>
        </p:nvSpPr>
        <p:spPr>
          <a:xfrm>
            <a:off x="4165600" y="6356361"/>
            <a:ext cx="3860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9"/>
          <p:cNvSpPr txBox="1">
            <a:spLocks noGrp="1"/>
          </p:cNvSpPr>
          <p:nvPr>
            <p:ph type="sldNum" idx="12"/>
          </p:nvPr>
        </p:nvSpPr>
        <p:spPr>
          <a:xfrm>
            <a:off x="8737600" y="6356361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cut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>
            <a:spLocks noGrp="1"/>
          </p:cNvSpPr>
          <p:nvPr>
            <p:ph type="ctrTitle"/>
          </p:nvPr>
        </p:nvSpPr>
        <p:spPr>
          <a:xfrm>
            <a:off x="1627351" y="2887127"/>
            <a:ext cx="9795511" cy="773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6000"/>
              <a:buFont typeface="Times New Roman"/>
              <a:buNone/>
            </a:pPr>
            <a: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 </a:t>
            </a: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              </a:t>
            </a: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5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sng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</a:t>
            </a:r>
            <a:r>
              <a:rPr lang="en-US" sz="2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LocoFind:A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GPS-Enables Platform for local 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food,culture</a:t>
            </a:r>
            <a:r>
              <a:rPr lang="en-US" sz="24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heritage exploration  </a:t>
            </a:r>
            <a:br>
              <a:rPr lang="en-US" sz="2400" b="1" i="0" u="none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 b="0" i="0" u="none" strike="noStrike" cap="none" dirty="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 txBox="1">
            <a:spLocks noGrp="1"/>
          </p:cNvSpPr>
          <p:nvPr>
            <p:ph type="subTitle" idx="1"/>
          </p:nvPr>
        </p:nvSpPr>
        <p:spPr>
          <a:xfrm>
            <a:off x="723900" y="3142035"/>
            <a:ext cx="11102341" cy="3533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29998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2400"/>
              <a:buNone/>
            </a:pPr>
            <a:r>
              <a:rPr lang="en-US" sz="2400" b="1" i="0" u="sng" strike="noStrike" cap="none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Details:</a:t>
            </a:r>
            <a:endParaRPr dirty="0"/>
          </a:p>
          <a:p>
            <a:pPr marL="0" lvl="0" indent="0" algn="l" rtl="0">
              <a:lnSpc>
                <a:spcPct val="129998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2400"/>
              <a:buNone/>
            </a:pPr>
            <a:r>
              <a:rPr lang="en-US" sz="2400" b="1" i="0" u="sng" strike="noStrike" cap="none" dirty="0">
                <a:solidFill>
                  <a:srgbClr val="5525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Names</a:t>
            </a:r>
            <a:r>
              <a:rPr lang="en-US" sz="2400" b="1" i="0" u="none" strike="noStrike" cap="none" dirty="0">
                <a:solidFill>
                  <a:srgbClr val="5525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R.Chandria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/ 211423104099,  </a:t>
            </a:r>
            <a:r>
              <a:rPr lang="en-US" sz="2400" b="1" i="0" u="none" strike="noStrike" cap="none" dirty="0" err="1">
                <a:latin typeface="Times New Roman"/>
                <a:ea typeface="Times New Roman"/>
                <a:cs typeface="Times New Roman"/>
                <a:sym typeface="Times New Roman"/>
              </a:rPr>
              <a:t>Aruna.G</a:t>
            </a:r>
            <a:r>
              <a:rPr lang="en-US" sz="2400" b="1" i="0" u="none" strike="noStrike" cap="none" dirty="0">
                <a:latin typeface="Times New Roman"/>
                <a:ea typeface="Times New Roman"/>
                <a:cs typeface="Times New Roman"/>
                <a:sym typeface="Times New Roman"/>
              </a:rPr>
              <a:t>/ 211423104056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54045C"/>
              </a:buClr>
              <a:buSzPts val="2400"/>
              <a:buNone/>
            </a:pPr>
            <a:r>
              <a:rPr lang="en-US" sz="24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Batch Number</a:t>
            </a:r>
            <a:r>
              <a:rPr lang="en-US" sz="24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A17</a:t>
            </a:r>
            <a:r>
              <a:rPr lang="en-US" sz="20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                            </a:t>
            </a:r>
            <a:r>
              <a:rPr lang="en-US" sz="24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</a:t>
            </a:r>
            <a:r>
              <a:rPr lang="en-US" sz="24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0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54045C"/>
              </a:buClr>
              <a:buSzPts val="2400"/>
              <a:buNone/>
            </a:pPr>
            <a:r>
              <a:rPr lang="en-US" sz="24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Name &amp; Designation</a:t>
            </a:r>
            <a:r>
              <a:rPr lang="en-US" sz="20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</a:t>
            </a:r>
            <a:r>
              <a:rPr lang="en-US" sz="24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Coordinator Name &amp; Designation</a:t>
            </a:r>
            <a:r>
              <a:rPr lang="en-US" sz="24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                     </a:t>
            </a:r>
            <a:endParaRPr lang="en-US" sz="2400" dirty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54045C"/>
              </a:buClr>
              <a:buSzPts val="2400"/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MRS.ALIMA BEEVI A                                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DR.KAVITHA SUBRAMANIAN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Clr>
                <a:srgbClr val="54045C"/>
              </a:buClr>
              <a:buSzPts val="2400"/>
              <a:buNone/>
            </a:pPr>
            <a:r>
              <a:rPr lang="en-US" sz="20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u="sng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</a:t>
            </a:r>
            <a:r>
              <a:rPr lang="en-US" sz="24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01/08/2025</a:t>
            </a:r>
            <a:r>
              <a:rPr lang="en-US" sz="24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            </a:t>
            </a:r>
            <a:r>
              <a:rPr lang="en-US" sz="2400" b="1" dirty="0">
                <a:latin typeface="Times New Roman"/>
                <a:ea typeface="Times New Roman"/>
                <a:cs typeface="Times New Roman"/>
                <a:sym typeface="Times New Roman"/>
              </a:rPr>
              <a:t>MRS.CINTHUJA K</a:t>
            </a:r>
            <a:r>
              <a:rPr lang="en-US" sz="2400" b="1" dirty="0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</a:p>
          <a:p>
            <a:pPr marL="0" lvl="0" indent="0" algn="l" rtl="0">
              <a:lnSpc>
                <a:spcPct val="129998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2400"/>
              <a:buNone/>
            </a:pPr>
            <a:endParaRPr dirty="0"/>
          </a:p>
          <a:p>
            <a:pPr marL="0" lvl="0" indent="0" algn="ctr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</a:pPr>
            <a:endParaRPr sz="800" b="0" i="0" u="none" strike="noStrike" cap="none" dirty="0">
              <a:solidFill>
                <a:srgbClr val="54045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760" y="182879"/>
            <a:ext cx="11968479" cy="23729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7405aef571_0_6"/>
          <p:cNvSpPr txBox="1"/>
          <p:nvPr/>
        </p:nvSpPr>
        <p:spPr>
          <a:xfrm>
            <a:off x="1953625" y="126625"/>
            <a:ext cx="87552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/>
          </a:p>
        </p:txBody>
      </p:sp>
      <p:graphicFrame>
        <p:nvGraphicFramePr>
          <p:cNvPr id="4" name="Google Shape;168;p9"/>
          <p:cNvGraphicFramePr/>
          <p:nvPr>
            <p:extLst>
              <p:ext uri="{D42A27DB-BD31-4B8C-83A1-F6EECF244321}">
                <p14:modId xmlns:p14="http://schemas.microsoft.com/office/powerpoint/2010/main" val="2511259545"/>
              </p:ext>
            </p:extLst>
          </p:nvPr>
        </p:nvGraphicFramePr>
        <p:xfrm>
          <a:off x="613065" y="2027808"/>
          <a:ext cx="10298775" cy="4090890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14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4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8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86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Chakraborty</a:t>
                      </a:r>
                      <a:r>
                        <a:rPr lang="en-IN" sz="1600">
                          <a:latin typeface="+mn-lt"/>
                        </a:rPr>
                        <a:t> et al.</a:t>
                      </a:r>
                      <a:endParaRPr sz="1600">
                        <a:latin typeface="+mn-lt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178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Applies machine learning models like ARIMA and LSTM to predict foreign tourist inflow based on weather variables across Indian tourist regions.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78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i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Travel Season Predictor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by forecasting visitor patterns using climate features like temperature and rainfall.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178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Focused only on macro-level visitor data and climate; lacks personalization or safety/cuisine context.</a:t>
                      </a:r>
                      <a:endParaRPr sz="180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78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"/>
                          <a:cs typeface="Calibri" panose="020F0502020204030204" pitchFamily="34" charset="0"/>
                          <a:sym typeface="Arial"/>
                        </a:rPr>
                        <a:t> 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strong forecasting baseline and seasonal trend identification for Indian tourism using real historical weather and arrival datasets.</a:t>
                      </a: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"/>
                          <a:cs typeface="Calibri" panose="020F0502020204030204" pitchFamily="34" charset="0"/>
                          <a:sym typeface="Arial"/>
                        </a:rPr>
                        <a:t>.    </a:t>
                      </a:r>
                      <a:endParaRPr sz="180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D7ABA5-5856-26E4-8D9C-241453210DC1}"/>
              </a:ext>
            </a:extLst>
          </p:cNvPr>
          <p:cNvSpPr txBox="1"/>
          <p:nvPr/>
        </p:nvSpPr>
        <p:spPr>
          <a:xfrm>
            <a:off x="613065" y="1154224"/>
            <a:ext cx="110057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6.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PredicTour: Predicting Mobility Patterns of Tourists Based on Social Media Users’ Profiles,” IEEE Access, 2022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6192" y="158711"/>
            <a:ext cx="760977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5" name="Google Shape;168;p9"/>
          <p:cNvGraphicFramePr/>
          <p:nvPr>
            <p:extLst>
              <p:ext uri="{D42A27DB-BD31-4B8C-83A1-F6EECF244321}">
                <p14:modId xmlns:p14="http://schemas.microsoft.com/office/powerpoint/2010/main" val="2639622982"/>
              </p:ext>
            </p:extLst>
          </p:nvPr>
        </p:nvGraphicFramePr>
        <p:xfrm>
          <a:off x="995940" y="2052826"/>
          <a:ext cx="10044406" cy="4039862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540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0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10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10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G. S., TMJA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1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Uses statistical modeling to predict tourist arrivals in a post-conflict region.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49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demand forecasting in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Seasonal Prediction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module.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093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ML-based; lacks personalization.</a:t>
                      </a:r>
                      <a:endParaRPr sz="180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904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Encourages demand-side planning in tourism applications.</a:t>
                      </a:r>
                      <a:endParaRPr sz="1800">
                        <a:latin typeface="Calibri" panose="020F0502020204030204" pitchFamily="34" charset="0"/>
                        <a:ea typeface="Calibri"/>
                        <a:cs typeface="Calibri" panose="020F0502020204030204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D52BBAE-F5E3-4B1F-CEEE-9D308B3A3243}"/>
              </a:ext>
            </a:extLst>
          </p:cNvPr>
          <p:cNvSpPr txBox="1"/>
          <p:nvPr/>
        </p:nvSpPr>
        <p:spPr>
          <a:xfrm>
            <a:off x="815008" y="1062483"/>
            <a:ext cx="104062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Forecasting Post-War Tourist Arrivals to Sri Lanka Using Dynamic Transfer Function Modeling Method, International Journal of Multidisciplinary Studies 2016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138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055224" y="284482"/>
            <a:ext cx="760977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4" name="Google Shape;168;p9"/>
          <p:cNvGraphicFramePr/>
          <p:nvPr>
            <p:extLst>
              <p:ext uri="{D42A27DB-BD31-4B8C-83A1-F6EECF244321}">
                <p14:modId xmlns:p14="http://schemas.microsoft.com/office/powerpoint/2010/main" val="1107519691"/>
              </p:ext>
            </p:extLst>
          </p:nvPr>
        </p:nvGraphicFramePr>
        <p:xfrm>
          <a:off x="805070" y="2107096"/>
          <a:ext cx="10058100" cy="3866321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7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31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F. Muhammad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7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"/>
                          <a:cs typeface="Calibri" pitchFamily="34" charset="0"/>
                          <a:sym typeface="Arial"/>
                        </a:rPr>
                        <a:t> 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Combines SSA and ELM for improved tourism prediction accuracy.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4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Enhances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Travel Season Predictor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hybrid model approaches.</a:t>
                      </a:r>
                      <a:r>
                        <a:rPr lang="en-IN" sz="1800" b="0" i="0" u="none" strike="noStrike" cap="none">
                          <a:solidFill>
                            <a:schemeClr val="dk1"/>
                          </a:solidFill>
                          <a:effectLst/>
                          <a:latin typeface="Calibri" pitchFamily="34" charset="0"/>
                          <a:ea typeface=""/>
                          <a:cs typeface="Calibri" pitchFamily="34" charset="0"/>
                          <a:sym typeface="Arial"/>
                        </a:rPr>
                        <a:t> 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6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Region-limited; does not consider cuisine or local culture.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5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Shows how hybrid models outperform basic forecasting.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3D41689-9F6A-DA71-8BB3-C38209D6047E}"/>
              </a:ext>
            </a:extLst>
          </p:cNvPr>
          <p:cNvSpPr txBox="1"/>
          <p:nvPr/>
        </p:nvSpPr>
        <p:spPr>
          <a:xfrm>
            <a:off x="722396" y="1203010"/>
            <a:ext cx="109958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8. An Application of Hybrid Forecasting: Singular Spectrum Analysis – Extreme Learning Machine Method in Foreign Tourists Forecasting </a:t>
            </a:r>
            <a:r>
              <a:rPr lang="en-IN" sz="2000" b="1" i="1">
                <a:latin typeface="Calibri" panose="020F0502020204030204" pitchFamily="34" charset="0"/>
                <a:cs typeface="Calibri" panose="020F0502020204030204" pitchFamily="34" charset="0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123543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3D4C95-B2F8-71EC-DA57-84C39BB81E9A}"/>
              </a:ext>
            </a:extLst>
          </p:cNvPr>
          <p:cNvSpPr txBox="1"/>
          <p:nvPr/>
        </p:nvSpPr>
        <p:spPr>
          <a:xfrm>
            <a:off x="1649897" y="184042"/>
            <a:ext cx="96210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25BA44-F6F3-169A-4005-9CA46367B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867933"/>
              </p:ext>
            </p:extLst>
          </p:nvPr>
        </p:nvGraphicFramePr>
        <p:xfrm>
          <a:off x="695739" y="1049418"/>
          <a:ext cx="10942983" cy="769442"/>
        </p:xfrm>
        <a:graphic>
          <a:graphicData uri="http://schemas.openxmlformats.org/drawingml/2006/table">
            <a:tbl>
              <a:tblPr/>
              <a:tblGrid>
                <a:gridCol w="10942983">
                  <a:extLst>
                    <a:ext uri="{9D8B030D-6E8A-4147-A177-3AD203B41FA5}">
                      <a16:colId xmlns:a16="http://schemas.microsoft.com/office/drawing/2014/main" val="3498504792"/>
                    </a:ext>
                  </a:extLst>
                </a:gridCol>
              </a:tblGrid>
              <a:tr h="7694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b="1" i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9.</a:t>
                      </a:r>
                      <a:r>
                        <a:rPr lang="en-US" sz="2000" i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b="1" i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Travel Mode Choice and Travel Satisfaction: Bridging the Gap Between Decision Utility and Experienced Utility, Transportation,2016</a:t>
                      </a:r>
                      <a:endParaRPr lang="en-IN" sz="2000" b="1" i="1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1163592"/>
                  </a:ext>
                </a:extLst>
              </a:tr>
            </a:tbl>
          </a:graphicData>
        </a:graphic>
      </p:graphicFrame>
      <p:graphicFrame>
        <p:nvGraphicFramePr>
          <p:cNvPr id="6" name="Google Shape;168;p9">
            <a:extLst>
              <a:ext uri="{FF2B5EF4-FFF2-40B4-BE49-F238E27FC236}">
                <a16:creationId xmlns:a16="http://schemas.microsoft.com/office/drawing/2014/main" id="{C2EC12AF-A161-99D9-0550-E36F0BA31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2299395"/>
              </p:ext>
            </p:extLst>
          </p:nvPr>
        </p:nvGraphicFramePr>
        <p:xfrm>
          <a:off x="805070" y="2107096"/>
          <a:ext cx="10058100" cy="3866321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703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7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531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35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r-FR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J. M. De Vos, S. </a:t>
                      </a:r>
                      <a:r>
                        <a:rPr lang="fr-FR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Puttaert</a:t>
                      </a:r>
                      <a:r>
                        <a:rPr lang="fr-FR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T. </a:t>
                      </a:r>
                      <a:r>
                        <a:rPr lang="fr-FR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Schwanen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74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Examines how transport decisions differ from actual travel satisfaction.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364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Aids in developing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 Analyzer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satisfaction metrics for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6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ML-based; </a:t>
                      </a:r>
                      <a:r>
                        <a:rPr lang="en-IN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behavioral</a:t>
                      </a: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focus.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0572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Useful for identifying feedback features related to transport experience.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124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8D28A7-EA93-5686-82DF-A67CA9118890}"/>
              </a:ext>
            </a:extLst>
          </p:cNvPr>
          <p:cNvSpPr txBox="1"/>
          <p:nvPr/>
        </p:nvSpPr>
        <p:spPr>
          <a:xfrm>
            <a:off x="2363027" y="161308"/>
            <a:ext cx="85001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4" name="Google Shape;168;p9">
            <a:extLst>
              <a:ext uri="{FF2B5EF4-FFF2-40B4-BE49-F238E27FC236}">
                <a16:creationId xmlns:a16="http://schemas.microsoft.com/office/drawing/2014/main" id="{22E1D750-6EC3-C900-EB6B-68A9BEA5DF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376553"/>
              </p:ext>
            </p:extLst>
          </p:nvPr>
        </p:nvGraphicFramePr>
        <p:xfrm>
          <a:off x="1272208" y="1856850"/>
          <a:ext cx="10058100" cy="3847876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96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1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982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672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M.A.C. T.M. </a:t>
                      </a:r>
                      <a:r>
                        <a:rPr lang="en-IN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d.C.</a:t>
                      </a: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Leone Pereira Masiero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6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Predicts travel time delays using ML algorithms.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066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Transport &amp; Weather Analyzer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for real-time delays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99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Generic; not tailored to tourism or regional data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805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Demonstrates practical ML applications in travel logistics.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89EC8F6-8698-BE60-3C79-6E48F7C2A3E5}"/>
              </a:ext>
            </a:extLst>
          </p:cNvPr>
          <p:cNvSpPr txBox="1"/>
          <p:nvPr/>
        </p:nvSpPr>
        <p:spPr>
          <a:xfrm>
            <a:off x="1272208" y="1118812"/>
            <a:ext cx="7372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10. </a:t>
            </a:r>
            <a:r>
              <a:rPr lang="en-US" sz="2000" b="1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Travel Time Prediction Using Machine Learning,</a:t>
            </a:r>
            <a:r>
              <a:rPr lang="en-IN" sz="2000" b="1" i="1">
                <a:latin typeface="Calibri" panose="020F0502020204030204" pitchFamily="34" charset="0"/>
                <a:cs typeface="Calibri" panose="020F0502020204030204" pitchFamily="34" charset="0"/>
              </a:rPr>
              <a:t> 2011</a:t>
            </a:r>
          </a:p>
        </p:txBody>
      </p:sp>
    </p:spTree>
    <p:extLst>
      <p:ext uri="{BB962C8B-B14F-4D97-AF65-F5344CB8AC3E}">
        <p14:creationId xmlns:p14="http://schemas.microsoft.com/office/powerpoint/2010/main" val="327754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0077184-1E8F-682A-23C1-2043B8CD86A0}"/>
              </a:ext>
            </a:extLst>
          </p:cNvPr>
          <p:cNvSpPr txBox="1"/>
          <p:nvPr/>
        </p:nvSpPr>
        <p:spPr>
          <a:xfrm>
            <a:off x="2570092" y="263555"/>
            <a:ext cx="8512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4" name="Google Shape;168;p9">
            <a:extLst>
              <a:ext uri="{FF2B5EF4-FFF2-40B4-BE49-F238E27FC236}">
                <a16:creationId xmlns:a16="http://schemas.microsoft.com/office/drawing/2014/main" id="{0BB6B560-CC31-EB90-6EE1-4A2095DE2C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0091625"/>
              </p:ext>
            </p:extLst>
          </p:nvPr>
        </p:nvGraphicFramePr>
        <p:xfrm>
          <a:off x="1063487" y="2128321"/>
          <a:ext cx="9829500" cy="3876261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fi-FI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A. C. L. C. G. M. H. T. H. I. W. J. R. Majid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Builds travel recommendations from location-tagged social data.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Matches </a:t>
                      </a:r>
                      <a:r>
                        <a:rPr lang="en-IN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IN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Recommendation &amp; Localization</a:t>
                      </a: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module.</a:t>
                      </a: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weather, season, or language customization.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7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Proves feasibility of social-media-driven travel insights.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D50C92F-58C8-CCB5-5967-921364B43104}"/>
              </a:ext>
            </a:extLst>
          </p:cNvPr>
          <p:cNvSpPr txBox="1"/>
          <p:nvPr/>
        </p:nvSpPr>
        <p:spPr>
          <a:xfrm>
            <a:off x="616227" y="1072079"/>
            <a:ext cx="1143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11. </a:t>
            </a:r>
            <a:r>
              <a:rPr lang="en-US" sz="2000" b="1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Context-Aware Personalized Travel Recommendation System Based on Geotagged Social Media Data Mining, International Journal of Geographical Information Science,</a:t>
            </a:r>
            <a:r>
              <a:rPr lang="en-IN" sz="2000" b="1" i="1">
                <a:latin typeface="Calibri" panose="020F0502020204030204" pitchFamily="34" charset="0"/>
                <a:cs typeface="Calibri" panose="020F0502020204030204" pitchFamily="34" charset="0"/>
              </a:rPr>
              <a:t> 2013</a:t>
            </a:r>
          </a:p>
        </p:txBody>
      </p:sp>
    </p:spTree>
    <p:extLst>
      <p:ext uri="{BB962C8B-B14F-4D97-AF65-F5344CB8AC3E}">
        <p14:creationId xmlns:p14="http://schemas.microsoft.com/office/powerpoint/2010/main" val="302651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58B5C5-DC06-DAAF-AC1C-86D6F52E3626}"/>
              </a:ext>
            </a:extLst>
          </p:cNvPr>
          <p:cNvSpPr txBox="1"/>
          <p:nvPr/>
        </p:nvSpPr>
        <p:spPr>
          <a:xfrm>
            <a:off x="2003562" y="184042"/>
            <a:ext cx="8512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35B587-F0C2-807D-37E8-CBCE7C78B731}"/>
              </a:ext>
            </a:extLst>
          </p:cNvPr>
          <p:cNvSpPr txBox="1"/>
          <p:nvPr/>
        </p:nvSpPr>
        <p:spPr>
          <a:xfrm>
            <a:off x="864704" y="1061902"/>
            <a:ext cx="10346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12.</a:t>
            </a:r>
            <a:r>
              <a:rPr lang="en-US" sz="2000" b="0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b="1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Food Recommendation System Using Clustering Analysis for Diabetic Patients, 2010 International Conference on Information Science and Applications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Google Shape;168;p9">
            <a:extLst>
              <a:ext uri="{FF2B5EF4-FFF2-40B4-BE49-F238E27FC236}">
                <a16:creationId xmlns:a16="http://schemas.microsoft.com/office/drawing/2014/main" id="{58B340C3-1C09-F302-2F8D-9DD1658A06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6401691"/>
              </p:ext>
            </p:extLst>
          </p:nvPr>
        </p:nvGraphicFramePr>
        <p:xfrm>
          <a:off x="1063487" y="2128321"/>
          <a:ext cx="9829500" cy="3876261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 </a:t>
                      </a:r>
                      <a:r>
                        <a:rPr lang="en-IN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Phanich</a:t>
                      </a: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S. </a:t>
                      </a:r>
                      <a:r>
                        <a:rPr lang="en-IN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Pholkul</a:t>
                      </a: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M. </a:t>
                      </a:r>
                      <a:r>
                        <a:rPr lang="en-IN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Phimoltares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Uses K-means clustering for health-based food recommendations.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Applies directly to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Cuisine Recommender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clustering design.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Health domain focus; not regional/cultural.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7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Offers a clustering strategy that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can adapt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1247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F9297-46E0-AE28-6A07-60A085F72583}"/>
              </a:ext>
            </a:extLst>
          </p:cNvPr>
          <p:cNvSpPr txBox="1"/>
          <p:nvPr/>
        </p:nvSpPr>
        <p:spPr>
          <a:xfrm>
            <a:off x="2017643" y="263555"/>
            <a:ext cx="906448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945381C8-BE84-F551-E6E9-E282C15D50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5267939"/>
              </p:ext>
            </p:extLst>
          </p:nvPr>
        </p:nvGraphicFramePr>
        <p:xfrm>
          <a:off x="1063487" y="2128321"/>
          <a:ext cx="9829500" cy="3652812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P. T. Kumar, S. N. A. Kumar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Evaluates recommendation system types and algorithms for food.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Helps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choose algorithms for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Cuisine Recommender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455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Lacks cultural dimension or location-awareness.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20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a taxonomy of recommender techniques.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F922BF-726C-8634-A48E-653D047CECF6}"/>
              </a:ext>
            </a:extLst>
          </p:cNvPr>
          <p:cNvSpPr txBox="1"/>
          <p:nvPr/>
        </p:nvSpPr>
        <p:spPr>
          <a:xfrm>
            <a:off x="904461" y="1201962"/>
            <a:ext cx="104460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13. </a:t>
            </a:r>
            <a:r>
              <a:rPr lang="en-US" sz="2000" b="1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Survey and Evaluation of Food Recommendation Systems and Techniques, 3rd International Conference on Computing for Sustainable Global Development (INDIA Com)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720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C1999F-F38E-C467-1D92-DEABC83B6220}"/>
              </a:ext>
            </a:extLst>
          </p:cNvPr>
          <p:cNvSpPr txBox="1"/>
          <p:nvPr/>
        </p:nvSpPr>
        <p:spPr>
          <a:xfrm>
            <a:off x="2570092" y="263555"/>
            <a:ext cx="8512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B6DE506D-FD9C-A9BF-ED8C-0D12FBEA24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4741740"/>
              </p:ext>
            </p:extLst>
          </p:nvPr>
        </p:nvGraphicFramePr>
        <p:xfrm>
          <a:off x="1063487" y="2128321"/>
          <a:ext cx="9829500" cy="3876261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Sri Lanka Tourism Development Authority (SLTDA)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Contains decades of tourism statistics in Sri Lanka.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Historical data for training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Season Predictor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predictive modeling; raw data only.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7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Ground truth for trend validation.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5276FA1-EDB9-93C3-42C8-56C35A809D38}"/>
              </a:ext>
            </a:extLst>
          </p:cNvPr>
          <p:cNvSpPr txBox="1"/>
          <p:nvPr/>
        </p:nvSpPr>
        <p:spPr>
          <a:xfrm>
            <a:off x="1341783" y="1272881"/>
            <a:ext cx="97403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14. </a:t>
            </a:r>
            <a:r>
              <a:rPr lang="en-US" sz="2000" b="1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Sri Lanka Tourism Development Authority Statistical Report 2018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390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E5EB8E-BA93-5D77-201E-5BF9D69A67F7}"/>
              </a:ext>
            </a:extLst>
          </p:cNvPr>
          <p:cNvSpPr txBox="1"/>
          <p:nvPr/>
        </p:nvSpPr>
        <p:spPr>
          <a:xfrm>
            <a:off x="2570092" y="263555"/>
            <a:ext cx="85120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BD7AD851-F0CE-07BD-E8A7-F4C4620D87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9930524"/>
              </p:ext>
            </p:extLst>
          </p:nvPr>
        </p:nvGraphicFramePr>
        <p:xfrm>
          <a:off x="1063487" y="2128321"/>
          <a:ext cx="9829500" cy="3876261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20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094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63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90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Sri Lanka Tourism Development Authority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91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Sectoral insights and growth metrics of Sri Lanka tourism.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555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Contextual data for module justification in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733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technology implementation.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73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the tourism need for AI-based systems.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8E8AB2B-C139-5CC4-AB83-60B79C8B3333}"/>
              </a:ext>
            </a:extLst>
          </p:cNvPr>
          <p:cNvSpPr txBox="1"/>
          <p:nvPr/>
        </p:nvSpPr>
        <p:spPr>
          <a:xfrm>
            <a:off x="1421296" y="1356860"/>
            <a:ext cx="98295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15. </a:t>
            </a:r>
            <a:r>
              <a:rPr lang="en-US" sz="2000" b="1" i="1" u="none" strike="noStrike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Tourism Industry Report, Sri Lanka Tourism Development Authority </a:t>
            </a:r>
            <a:r>
              <a:rPr lang="en-IN" sz="2000" b="1" i="1">
                <a:latin typeface="Calibri" panose="020F0502020204030204" pitchFamily="34" charset="0"/>
                <a:cs typeface="Calibri" panose="020F0502020204030204" pitchFamily="34" charset="0"/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05469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99688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Times New Roman"/>
              <a:buNone/>
            </a:pPr>
            <a:r>
              <a:rPr lang="en-US" sz="4400" b="1" i="0" u="sng" strike="noStrike" cap="none">
                <a:solidFill>
                  <a:srgbClr val="54045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SDGs and TARGETs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185652" y="3211372"/>
            <a:ext cx="192404" cy="6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 descr="goals-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0379" y="4675239"/>
            <a:ext cx="1904998" cy="1803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" descr="goals-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0381" y="2571292"/>
            <a:ext cx="1904998" cy="1904998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"/>
          <p:cNvSpPr/>
          <p:nvPr/>
        </p:nvSpPr>
        <p:spPr>
          <a:xfrm>
            <a:off x="529666" y="846137"/>
            <a:ext cx="9139612" cy="5425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SDG 8: Decent Work and Economic Growth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Boosts tourism-related employment and supports local vendors.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Encourages inclusive economic growth through digital innovation.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SDG 9: Industry, Innovation &amp; Infrastructure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Promotes technological advancement via AI-powered travel tools.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digital infrastructure in the tourism sector.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SDG 11: Sustainable Cities and Communities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smart, accessible, and culturally rich tourism experiences.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Promotes safe, inclusive travel and preserves heritage sites.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632523"/>
                </a:solidFill>
                <a:latin typeface="Arial"/>
                <a:ea typeface="Arial"/>
                <a:cs typeface="Arial"/>
                <a:sym typeface="Arial"/>
              </a:rPr>
              <a:t>Target: Enhance tourism through innovation, economic opportunity, and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523"/>
              </a:buClr>
              <a:buSzPts val="1800"/>
              <a:buFont typeface="Arial"/>
              <a:buNone/>
            </a:pPr>
            <a:r>
              <a:rPr lang="en-US" sz="1800" b="1" i="0" u="sng" strike="noStrike" cap="none">
                <a:solidFill>
                  <a:srgbClr val="632523"/>
                </a:solidFill>
                <a:latin typeface="Arial"/>
                <a:ea typeface="Arial"/>
                <a:cs typeface="Arial"/>
                <a:sym typeface="Arial"/>
              </a:rPr>
              <a:t>smart travel safety</a:t>
            </a:r>
            <a:r>
              <a:rPr lang="en-US" sz="1400" b="1" i="0" u="none" strike="noStrike" cap="none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 b="1" i="0" u="none" strike="noStrike" cap="none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2" descr="A red background with white text and a graph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970379" y="685800"/>
            <a:ext cx="1904998" cy="1686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cut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326EA0-FA76-D133-4959-5B1293073ECD}"/>
              </a:ext>
            </a:extLst>
          </p:cNvPr>
          <p:cNvSpPr txBox="1"/>
          <p:nvPr/>
        </p:nvSpPr>
        <p:spPr>
          <a:xfrm>
            <a:off x="1607653" y="1197834"/>
            <a:ext cx="82122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i="1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Analysis of food pairing in regional cuisines of India (2015)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44E2B1-5F57-C9ED-2884-D444FB2E6747}"/>
              </a:ext>
            </a:extLst>
          </p:cNvPr>
          <p:cNvSpPr txBox="1"/>
          <p:nvPr/>
        </p:nvSpPr>
        <p:spPr>
          <a:xfrm>
            <a:off x="2047461" y="263555"/>
            <a:ext cx="90346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5" name="Google Shape;168;p9">
            <a:extLst>
              <a:ext uri="{FF2B5EF4-FFF2-40B4-BE49-F238E27FC236}">
                <a16:creationId xmlns:a16="http://schemas.microsoft.com/office/drawing/2014/main" id="{6142F741-B0CD-716A-A957-929C629B9A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646858"/>
              </p:ext>
            </p:extLst>
          </p:nvPr>
        </p:nvGraphicFramePr>
        <p:xfrm>
          <a:off x="1530626" y="1762782"/>
          <a:ext cx="9402117" cy="4060748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60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16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3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66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sv-SE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Anupam Jain, Rakhi N K, Ganesh Bagler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64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Statistical exploration of flavor patterns across Indian regions. Can be used for personalized food recommendations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772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Helps fuel the algorithmic logic behind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Cuisine Recommender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e.g., novel recipe generation or flavor-based suggestions.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18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Analytical only; not implemented within a tourism or app context.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518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 strong scientific basis for building culturally rich food recommendation systems.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978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C3F25A-6A72-DCA5-85C2-F378CD8308F2}"/>
              </a:ext>
            </a:extLst>
          </p:cNvPr>
          <p:cNvSpPr txBox="1"/>
          <p:nvPr/>
        </p:nvSpPr>
        <p:spPr>
          <a:xfrm>
            <a:off x="2117035" y="263555"/>
            <a:ext cx="89650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7BF0A7DE-EC70-4E09-DDB7-850A644A5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5485751"/>
              </p:ext>
            </p:extLst>
          </p:nvPr>
        </p:nvGraphicFramePr>
        <p:xfrm>
          <a:off x="1252329" y="2246243"/>
          <a:ext cx="9640657" cy="3758339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8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1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5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Sri Lanka Tourism Development Authority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Sectoral insights and growth metrics of Sri Lanka tourism.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Contextual data for module justification in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4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 technology implementation.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0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the tourism need for AI-based systems.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682010D-CE41-5E96-DD5F-89B29583E50F}"/>
              </a:ext>
            </a:extLst>
          </p:cNvPr>
          <p:cNvSpPr txBox="1"/>
          <p:nvPr/>
        </p:nvSpPr>
        <p:spPr>
          <a:xfrm>
            <a:off x="1113183" y="1199442"/>
            <a:ext cx="102174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17.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Machine Learning Advances Aiding Recognition and Classification of Indian Monuments and Landmarks (IEEE UPCON, 2021)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011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30D7C-2F5E-C971-4776-63AECEAF75CB}"/>
              </a:ext>
            </a:extLst>
          </p:cNvPr>
          <p:cNvSpPr txBox="1"/>
          <p:nvPr/>
        </p:nvSpPr>
        <p:spPr>
          <a:xfrm>
            <a:off x="1838739" y="263555"/>
            <a:ext cx="92433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9D3F46BC-7176-FDFB-A5AD-B719312A8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0617587"/>
              </p:ext>
            </p:extLst>
          </p:nvPr>
        </p:nvGraphicFramePr>
        <p:xfrm>
          <a:off x="1640105" y="2030798"/>
          <a:ext cx="9640657" cy="4035079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8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91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5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K. Kirthika, R. Balaji, K. Deepa (published in IJSRET, IEEE-like peer-reviewed journal)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LAPTA integrates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GPS-based user location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K-Nearest Neighbor (KNN)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models to provide real-time recommendations for attractions, restaurants, and hotels.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Closely aligns with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Cuisine Recommender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Cultural Heritage Explorer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and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GPS-based personalized routing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modules.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4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Uses basic ML (KNN only), lacks deep personalization, no heritage recognition or multilingual capabilities.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0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Provides foundational proof that </a:t>
                      </a:r>
                      <a:r>
                        <a:rPr lang="en-US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GPS-enhanced, context-aware mobile systems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improve travel relevance, directly supporting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modular design.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B1D9C2C-831F-C5B5-A2C4-8408C3F27091}"/>
              </a:ext>
            </a:extLst>
          </p:cNvPr>
          <p:cNvSpPr txBox="1"/>
          <p:nvPr/>
        </p:nvSpPr>
        <p:spPr>
          <a:xfrm>
            <a:off x="1649595" y="1331842"/>
            <a:ext cx="9243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. Location-Aware Personalized Traveler Recommender System (LAPTA),</a:t>
            </a:r>
            <a:r>
              <a:rPr lang="en-IN" sz="2000" b="1" i="1">
                <a:latin typeface="Calibri" panose="020F0502020204030204" pitchFamily="34" charset="0"/>
                <a:cs typeface="Calibri" panose="020F0502020204030204" pitchFamily="34" charset="0"/>
              </a:rPr>
              <a:t> 2021</a:t>
            </a:r>
          </a:p>
        </p:txBody>
      </p:sp>
    </p:spTree>
    <p:extLst>
      <p:ext uri="{BB962C8B-B14F-4D97-AF65-F5344CB8AC3E}">
        <p14:creationId xmlns:p14="http://schemas.microsoft.com/office/powerpoint/2010/main" val="4196910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138E51-7849-386B-EA4F-519A9ABC710C}"/>
              </a:ext>
            </a:extLst>
          </p:cNvPr>
          <p:cNvSpPr txBox="1"/>
          <p:nvPr/>
        </p:nvSpPr>
        <p:spPr>
          <a:xfrm>
            <a:off x="2117035" y="263555"/>
            <a:ext cx="89650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3A2180DB-2CA4-FE99-E0F1-616CB1A9F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0986931"/>
              </p:ext>
            </p:extLst>
          </p:nvPr>
        </p:nvGraphicFramePr>
        <p:xfrm>
          <a:off x="1451114" y="1672988"/>
          <a:ext cx="9939130" cy="4627782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381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9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41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50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Kevin Meehan, Tom Lunney, Kevin Curran, Aidan McCaughey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00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Proposes the VISIT system—an intelligent, context-aware tourism recommendation system that combines collaborative filtering, content-based filtering, and demographic profiling with real-time contextual inputs like time, weather, and location.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8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Strongly supports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architecture, particularly modules involving context-based route planning, food/culture suggestions, and weather-aware recommendations.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94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Limited scalability for regions beyond its test area; lacks integration with GPS sensors or IoT-driven emergency alerts.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709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Validates the importance of multi-source input (location, time, weather, user profile) in personalized tourism recommendation systems. Sets a foundation for real-time adaptive ML-based systems like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EA9A0D-F37D-3609-E057-23FB0DDF6B8C}"/>
              </a:ext>
            </a:extLst>
          </p:cNvPr>
          <p:cNvSpPr txBox="1"/>
          <p:nvPr/>
        </p:nvSpPr>
        <p:spPr>
          <a:xfrm>
            <a:off x="1361660" y="1152937"/>
            <a:ext cx="80829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>
                <a:latin typeface="Calibri" panose="020F0502020204030204" pitchFamily="34" charset="0"/>
                <a:cs typeface="Calibri" panose="020F0502020204030204" pitchFamily="34" charset="0"/>
              </a:rPr>
              <a:t>19. </a:t>
            </a:r>
            <a:r>
              <a:rPr lang="en-IN" sz="2000" b="1" i="1">
                <a:latin typeface="Calibri" panose="020F0502020204030204" pitchFamily="34" charset="0"/>
                <a:cs typeface="Calibri" panose="020F0502020204030204" pitchFamily="34" charset="0"/>
              </a:rPr>
              <a:t>Context‑Aware Intelligent Recommendation System for Tourism, 2013</a:t>
            </a:r>
          </a:p>
        </p:txBody>
      </p:sp>
    </p:spTree>
    <p:extLst>
      <p:ext uri="{BB962C8B-B14F-4D97-AF65-F5344CB8AC3E}">
        <p14:creationId xmlns:p14="http://schemas.microsoft.com/office/powerpoint/2010/main" val="2579838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4138A-3788-92B0-B608-16233D429373}"/>
              </a:ext>
            </a:extLst>
          </p:cNvPr>
          <p:cNvSpPr txBox="1"/>
          <p:nvPr/>
        </p:nvSpPr>
        <p:spPr>
          <a:xfrm>
            <a:off x="2117035" y="163438"/>
            <a:ext cx="89650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</a:t>
            </a:r>
            <a:endParaRPr lang="en-US" sz="4400"/>
          </a:p>
        </p:txBody>
      </p:sp>
      <p:graphicFrame>
        <p:nvGraphicFramePr>
          <p:cNvPr id="3" name="Google Shape;168;p9">
            <a:extLst>
              <a:ext uri="{FF2B5EF4-FFF2-40B4-BE49-F238E27FC236}">
                <a16:creationId xmlns:a16="http://schemas.microsoft.com/office/drawing/2014/main" id="{06AAEF64-458B-BD65-AE8A-E7AD99FE45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433468"/>
              </p:ext>
            </p:extLst>
          </p:nvPr>
        </p:nvGraphicFramePr>
        <p:xfrm>
          <a:off x="1570382" y="1639957"/>
          <a:ext cx="9640657" cy="4333459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58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5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438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4677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I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M. R. Prasad, P. S. Deepa, S. Sridhar, and K. Rajalakshmi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565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Proposes a tourism recommender using knowledge graphs to link user preferences with destinations, food, and events for better personalization.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6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Supports </a:t>
                      </a:r>
                      <a:r>
                        <a:rPr lang="en-US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LocoFind’s</a:t>
                      </a: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cuisine and heritage modules through semantic linking and enhanced recommendation accuracy.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976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Lacks GPS integration and multilingual support.</a:t>
                      </a:r>
                      <a:endParaRPr sz="1800">
                        <a:latin typeface="Calibri" pitchFamily="34" charset="0"/>
                        <a:ea typeface="Calibri"/>
                        <a:cs typeface="Calibri" pitchFamily="34" charset="0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207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Demonstrates how knowledge graphs improve tourism recommendation quality using relational data.</a:t>
                      </a:r>
                      <a:endParaRPr lang="en-IN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1D2C963-69AB-5A9A-52FD-EA09E133344E}"/>
              </a:ext>
            </a:extLst>
          </p:cNvPr>
          <p:cNvSpPr txBox="1"/>
          <p:nvPr/>
        </p:nvSpPr>
        <p:spPr>
          <a:xfrm>
            <a:off x="1441175" y="1032996"/>
            <a:ext cx="101180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20. </a:t>
            </a:r>
            <a:r>
              <a:rPr lang="en-US" sz="2000" b="1" i="1">
                <a:latin typeface="Calibri" panose="020F0502020204030204" pitchFamily="34" charset="0"/>
                <a:cs typeface="Calibri" panose="020F0502020204030204" pitchFamily="34" charset="0"/>
              </a:rPr>
              <a:t>Tourism Recommendation System Based on Knowledge Graph Feature Learning,2020</a:t>
            </a:r>
            <a:endParaRPr lang="en-IN"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144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"/>
          <p:cNvSpPr txBox="1">
            <a:spLocks noGrp="1"/>
          </p:cNvSpPr>
          <p:nvPr>
            <p:ph type="title"/>
          </p:nvPr>
        </p:nvSpPr>
        <p:spPr>
          <a:xfrm>
            <a:off x="609600" y="12148"/>
            <a:ext cx="10972800" cy="944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000"/>
              <a:buFont typeface="Calibri"/>
              <a:buNone/>
            </a:pPr>
            <a:r>
              <a:rPr lang="en-US" sz="4000" b="1">
                <a:solidFill>
                  <a:srgbClr val="54045C"/>
                </a:solidFill>
              </a:rPr>
              <a:t>Product</a:t>
            </a:r>
            <a:r>
              <a:rPr lang="en-US" sz="40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 Architecture and Design/ Block Diagram 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E31A6B-4076-2F09-8D88-F1E42A747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9" y="1141197"/>
            <a:ext cx="10089588" cy="457846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>
            <a:spLocks noGrp="1"/>
          </p:cNvSpPr>
          <p:nvPr>
            <p:ph type="title"/>
          </p:nvPr>
        </p:nvSpPr>
        <p:spPr>
          <a:xfrm>
            <a:off x="609600" y="218660"/>
            <a:ext cx="10972800" cy="78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52579"/>
                </a:solidFill>
                <a:latin typeface="Calibri"/>
                <a:ea typeface="Calibri"/>
                <a:cs typeface="Calibri"/>
                <a:sym typeface="Calibri"/>
              </a:rPr>
              <a:t>Proposed System</a:t>
            </a:r>
            <a:endParaRPr sz="4400" b="1" i="0" u="none" strike="noStrike" cap="none">
              <a:solidFill>
                <a:srgbClr val="5525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A5681F-D284-C829-81C8-290E2A8FD213}"/>
              </a:ext>
            </a:extLst>
          </p:cNvPr>
          <p:cNvSpPr txBox="1"/>
          <p:nvPr/>
        </p:nvSpPr>
        <p:spPr>
          <a:xfrm>
            <a:off x="620485" y="1273629"/>
            <a:ext cx="10820400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alibri"/>
              </a:rPr>
              <a:t>Our project </a:t>
            </a:r>
            <a:r>
              <a:rPr lang="en-US" sz="2800" b="1">
                <a:latin typeface="Calibri"/>
              </a:rPr>
              <a:t>LocoFind</a:t>
            </a:r>
            <a:r>
              <a:rPr lang="en-US" sz="2800">
                <a:latin typeface="Calibri"/>
              </a:rPr>
              <a:t> is a GPS-based smart tourism assistant that uses </a:t>
            </a:r>
            <a:r>
              <a:rPr lang="en-US" sz="2800" b="1">
                <a:latin typeface="Calibri"/>
              </a:rPr>
              <a:t>Machine Learning</a:t>
            </a:r>
            <a:r>
              <a:rPr lang="en-US" sz="2800">
                <a:latin typeface="Calibri"/>
              </a:rPr>
              <a:t> to improve travel experiences across India.</a:t>
            </a:r>
            <a:br>
              <a:rPr lang="en-US" sz="2800" dirty="0">
                <a:latin typeface="Calibri"/>
              </a:rPr>
            </a:br>
            <a:r>
              <a:rPr lang="en-US" sz="2800">
                <a:latin typeface="Calibri"/>
              </a:rPr>
              <a:t>It includes five intelligent modules to suggest:</a:t>
            </a:r>
            <a:endParaRPr lang="en-US" sz="28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>
                <a:latin typeface="Calibri"/>
              </a:rPr>
              <a:t>The best time to visit,</a:t>
            </a:r>
            <a:endParaRPr lang="en-US" sz="28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>
                <a:latin typeface="Calibri"/>
              </a:rPr>
              <a:t>Local foods to try,</a:t>
            </a:r>
            <a:endParaRPr lang="en-US" sz="28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>
                <a:latin typeface="Calibri"/>
              </a:rPr>
              <a:t>Travel safety,</a:t>
            </a:r>
            <a:endParaRPr lang="en-US" sz="28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>
                <a:latin typeface="Calibri"/>
              </a:rPr>
              <a:t>Language support, and</a:t>
            </a:r>
            <a:endParaRPr lang="en-US" sz="28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2800">
                <a:latin typeface="Calibri"/>
              </a:rPr>
              <a:t>Possible transport delays.</a:t>
            </a:r>
            <a:br>
              <a:rPr lang="en-US" sz="2800" dirty="0">
                <a:latin typeface="Calibri"/>
              </a:rPr>
            </a:br>
            <a:r>
              <a:rPr lang="en-US" sz="2800">
                <a:latin typeface="Calibri"/>
              </a:rPr>
              <a:t>Built using </a:t>
            </a:r>
            <a:r>
              <a:rPr lang="en-US" sz="2800" b="1">
                <a:latin typeface="Calibri"/>
              </a:rPr>
              <a:t>Python, real datasets, and ML models</a:t>
            </a:r>
            <a:r>
              <a:rPr lang="en-US" sz="2800">
                <a:latin typeface="Calibri"/>
              </a:rPr>
              <a:t>, it helps users make smarter, safer, and more culturally aware travel</a:t>
            </a:r>
            <a:r>
              <a:rPr lang="en-US" sz="2800" dirty="0">
                <a:latin typeface="Calibri"/>
              </a:rPr>
              <a:t> </a:t>
            </a:r>
            <a:r>
              <a:rPr lang="en-US" sz="2800">
                <a:latin typeface="Calibri"/>
              </a:rPr>
              <a:t>decisions.</a:t>
            </a:r>
            <a:endParaRPr lang="en-US" sz="2800" dirty="0">
              <a:latin typeface="Calibri"/>
            </a:endParaRPr>
          </a:p>
        </p:txBody>
      </p:sp>
    </p:spTree>
  </p:cSld>
  <p:clrMapOvr>
    <a:masterClrMapping/>
  </p:clrMapOvr>
  <p:transition>
    <p:cut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86">
          <a:extLst>
            <a:ext uri="{FF2B5EF4-FFF2-40B4-BE49-F238E27FC236}">
              <a16:creationId xmlns:a16="http://schemas.microsoft.com/office/drawing/2014/main" id="{6DCB138D-AD5A-F61B-CD8B-DA7691A86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FD8163F-54D0-68CB-0369-E3E97A2DC9F5}"/>
              </a:ext>
            </a:extLst>
          </p:cNvPr>
          <p:cNvSpPr txBox="1"/>
          <p:nvPr/>
        </p:nvSpPr>
        <p:spPr>
          <a:xfrm>
            <a:off x="720349" y="1073443"/>
            <a:ext cx="10551097" cy="25545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Calibri"/>
                <a:cs typeface="Calibri"/>
              </a:rPr>
              <a:t>Module 1: Season Predictor:</a:t>
            </a:r>
            <a:r>
              <a:rPr lang="en-US" sz="2000">
                <a:latin typeface="Calibri"/>
              </a:rPr>
              <a:t>Suggests best months to travel</a:t>
            </a:r>
            <a:endParaRPr lang="en-US" sz="2000" b="1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Random Forest</a:t>
            </a:r>
            <a:r>
              <a:rPr lang="en-US" sz="2000">
                <a:latin typeface="Calibri"/>
                <a:cs typeface="Calibri"/>
              </a:rPr>
              <a:t>: Combines multiple decision trees to improve accuracy and avoid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err="1">
                <a:latin typeface="Calibri"/>
                <a:cs typeface="Calibri"/>
              </a:rPr>
              <a:t>XGBoost</a:t>
            </a:r>
            <a:r>
              <a:rPr lang="en-US" sz="2000">
                <a:latin typeface="Calibri"/>
                <a:cs typeface="Calibri"/>
              </a:rPr>
              <a:t>: A powerful boosting algorithm that corrects mistakes step-by-step.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Linear Regression</a:t>
            </a:r>
            <a:r>
              <a:rPr lang="en-US" sz="2000">
                <a:latin typeface="Calibri"/>
                <a:cs typeface="Calibri"/>
              </a:rPr>
              <a:t>: Predicts continuous values like tourist arrivals or temperature.</a:t>
            </a:r>
          </a:p>
          <a:p>
            <a:r>
              <a:rPr lang="en-US" sz="2000" b="1">
                <a:solidFill>
                  <a:srgbClr val="552579"/>
                </a:solidFill>
                <a:latin typeface="Calibri"/>
              </a:rPr>
              <a:t>Specifications:</a:t>
            </a:r>
            <a:endParaRPr lang="en-US" sz="2000">
              <a:solidFill>
                <a:srgbClr val="552579"/>
              </a:solidFill>
              <a:latin typeface="Calibri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Input Data:</a:t>
            </a:r>
            <a:r>
              <a:rPr lang="en-US" sz="2000">
                <a:latin typeface="Calibri"/>
              </a:rPr>
              <a:t> Tourist arrival data, temperature, rainfall, festival/holiday info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Output:</a:t>
            </a:r>
            <a:r>
              <a:rPr lang="en-US" sz="2000">
                <a:latin typeface="Calibri"/>
              </a:rPr>
              <a:t> Month-wise tourist potential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Tools:</a:t>
            </a:r>
            <a:r>
              <a:rPr lang="en-US" sz="2000">
                <a:latin typeface="Calibri"/>
              </a:rPr>
              <a:t> Python, Pandas, Scikit-learn, Jupyter Notebook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1A764F-132C-9E84-D2A8-E015C5971351}"/>
              </a:ext>
            </a:extLst>
          </p:cNvPr>
          <p:cNvSpPr txBox="1"/>
          <p:nvPr/>
        </p:nvSpPr>
        <p:spPr>
          <a:xfrm>
            <a:off x="720348" y="3620965"/>
            <a:ext cx="11270975" cy="28315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Calibri"/>
                <a:cs typeface="Calibri"/>
              </a:rPr>
              <a:t>Module 2: Cuisine Recommender:</a:t>
            </a:r>
            <a:r>
              <a:rPr lang="en-US" sz="2000">
                <a:latin typeface="Calibri"/>
              </a:rPr>
              <a:t>Recommends regional Indian dishes</a:t>
            </a:r>
            <a:endParaRPr lang="en-US" sz="2000" b="1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K-Nearest Neighbors (KNN)</a:t>
            </a:r>
            <a:r>
              <a:rPr lang="en-US" sz="2000">
                <a:latin typeface="Calibri"/>
                <a:cs typeface="Calibri"/>
              </a:rPr>
              <a:t>: Recommends dishes based on similarity in region, flavor, and occasion.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Naive Bayes</a:t>
            </a:r>
            <a:r>
              <a:rPr lang="en-US" sz="2000">
                <a:latin typeface="Calibri"/>
                <a:cs typeface="Calibri"/>
              </a:rPr>
              <a:t>: Fast and effective for classifying data with text or category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Random Forest</a:t>
            </a:r>
            <a:r>
              <a:rPr lang="en-US" sz="2000">
                <a:latin typeface="Calibri"/>
                <a:cs typeface="Calibri"/>
              </a:rPr>
              <a:t>: Increases accuracy by using multiple decision trees.</a:t>
            </a:r>
          </a:p>
          <a:p>
            <a:r>
              <a:rPr lang="en-US" sz="2000" b="1">
                <a:solidFill>
                  <a:srgbClr val="552579"/>
                </a:solidFill>
                <a:latin typeface="Calibri"/>
              </a:rPr>
              <a:t>Specifications:</a:t>
            </a:r>
            <a:endParaRPr lang="en-US" sz="2000" b="1">
              <a:solidFill>
                <a:srgbClr val="552579"/>
              </a:solidFill>
              <a:latin typeface="Calibri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Input Data:</a:t>
            </a:r>
            <a:r>
              <a:rPr lang="en-US" sz="2000">
                <a:latin typeface="Calibri"/>
              </a:rPr>
              <a:t> Region, main ingredient, flavor, occasion, dietary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Output:</a:t>
            </a:r>
            <a:r>
              <a:rPr lang="en-US" sz="2000">
                <a:latin typeface="Calibri"/>
              </a:rPr>
              <a:t> List of relevant dishes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Tools:</a:t>
            </a:r>
            <a:r>
              <a:rPr lang="en-US" sz="2000">
                <a:latin typeface="Calibri"/>
              </a:rPr>
              <a:t> Python, Label Encoding, MultinomialNB, Colab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1E01E-1EAA-5EC1-3076-CE2776227E4D}"/>
              </a:ext>
            </a:extLst>
          </p:cNvPr>
          <p:cNvSpPr txBox="1"/>
          <p:nvPr/>
        </p:nvSpPr>
        <p:spPr>
          <a:xfrm>
            <a:off x="1088572" y="370114"/>
            <a:ext cx="1054825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solidFill>
                  <a:srgbClr val="54045C"/>
                </a:solidFill>
                <a:latin typeface="Calibri"/>
              </a:rPr>
              <a:t>Module Description/ Component Specifications</a:t>
            </a:r>
            <a:r>
              <a:rPr lang="en-US" sz="4000">
                <a:latin typeface="Calibri"/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6315"/>
      </p:ext>
    </p:extLst>
  </p:cSld>
  <p:clrMapOvr>
    <a:masterClrMapping/>
  </p:clrMapOvr>
  <p:transition>
    <p:cut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12D6BA-918E-858C-D378-CD87CFF0CA58}"/>
              </a:ext>
            </a:extLst>
          </p:cNvPr>
          <p:cNvSpPr txBox="1"/>
          <p:nvPr/>
        </p:nvSpPr>
        <p:spPr>
          <a:xfrm>
            <a:off x="920551" y="3297823"/>
            <a:ext cx="10435142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>
                <a:latin typeface="Calibri"/>
                <a:cs typeface="Calibri"/>
              </a:rPr>
              <a:t>Module 4: Safety &amp; Feedback Classifier:</a:t>
            </a:r>
            <a:r>
              <a:rPr lang="en-US" sz="2000">
                <a:latin typeface="Calibri"/>
              </a:rPr>
              <a:t>Shows safety level of a place. </a:t>
            </a:r>
            <a:endParaRPr lang="en-US" sz="2000" b="1">
              <a:latin typeface="Calibri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Random Forest</a:t>
            </a:r>
            <a:r>
              <a:rPr lang="en-US" sz="2000">
                <a:latin typeface="Calibri"/>
                <a:cs typeface="Calibri"/>
              </a:rPr>
              <a:t>: Accurately detects patterns in safety reports and incident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Logistic Regression</a:t>
            </a:r>
            <a:r>
              <a:rPr lang="en-US" sz="2000">
                <a:latin typeface="Calibri"/>
                <a:cs typeface="Calibri"/>
              </a:rPr>
              <a:t>: Helps classify areas into safe or unsafe based on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  <a:cs typeface="Calibri"/>
              </a:rPr>
              <a:t>Gradient Boosting</a:t>
            </a:r>
            <a:r>
              <a:rPr lang="en-US" sz="2000">
                <a:latin typeface="Calibri"/>
                <a:cs typeface="Calibri"/>
              </a:rPr>
              <a:t>: Improves classification of complex feedback and accident severity</a:t>
            </a:r>
          </a:p>
          <a:p>
            <a:pPr lvl="1"/>
            <a:r>
              <a:rPr lang="en-US" sz="2000" b="1">
                <a:solidFill>
                  <a:srgbClr val="552579"/>
                </a:solidFill>
                <a:latin typeface="Calibri"/>
              </a:rPr>
              <a:t>Specifications:</a:t>
            </a:r>
            <a:endParaRPr lang="en-US" sz="2000">
              <a:solidFill>
                <a:srgbClr val="552579"/>
              </a:solidFill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Input Data:</a:t>
            </a:r>
            <a:r>
              <a:rPr lang="en-US" sz="2000">
                <a:latin typeface="Calibri"/>
              </a:rPr>
              <a:t> Location, time, accident type, road condition, user feedback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Output:</a:t>
            </a:r>
            <a:r>
              <a:rPr lang="en-US" sz="2000">
                <a:latin typeface="Calibri"/>
              </a:rPr>
              <a:t> Safety level (Low / Medium / High)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Tools:</a:t>
            </a:r>
            <a:r>
              <a:rPr lang="en-US" sz="2000">
                <a:latin typeface="Calibri"/>
              </a:rPr>
              <a:t> Label Encoding, Classification Report, Accuracy Score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A7AF5D-1DA8-947F-F28F-92CAA18F785E}"/>
              </a:ext>
            </a:extLst>
          </p:cNvPr>
          <p:cNvSpPr txBox="1"/>
          <p:nvPr/>
        </p:nvSpPr>
        <p:spPr>
          <a:xfrm>
            <a:off x="920551" y="635928"/>
            <a:ext cx="9867978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>
                <a:latin typeface="Calibri"/>
                <a:cs typeface="Calibri"/>
              </a:rPr>
              <a:t>Module 3: Transport &amp; Weather Analyzer:</a:t>
            </a:r>
            <a:r>
              <a:rPr lang="en-US" sz="2000">
                <a:latin typeface="Calibri"/>
              </a:rPr>
              <a:t>Predicts delays using route and weather data</a:t>
            </a:r>
            <a:endParaRPr lang="en-US" sz="2000" b="1">
              <a:latin typeface="Calibri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Logistic Regression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Predicts yes/no outcomes (e.g., delay or no delay).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Random Forest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Reliable for classifying transport outcomes based on weather and city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>
                <a:latin typeface="Calibri" panose="020F0502020204030204" pitchFamily="34" charset="0"/>
                <a:cs typeface="Calibri" panose="020F0502020204030204" pitchFamily="34" charset="0"/>
              </a:rPr>
              <a:t>Gradient Boosting</a:t>
            </a:r>
            <a:r>
              <a:rPr lang="en-US" sz="2000">
                <a:latin typeface="Calibri" panose="020F0502020204030204" pitchFamily="34" charset="0"/>
                <a:cs typeface="Calibri" panose="020F0502020204030204" pitchFamily="34" charset="0"/>
              </a:rPr>
              <a:t>: Learns from errors to improve prediction quality.</a:t>
            </a:r>
          </a:p>
          <a:p>
            <a:r>
              <a:rPr lang="en-US" sz="2000" b="1">
                <a:solidFill>
                  <a:srgbClr val="552579"/>
                </a:solidFill>
                <a:latin typeface="Calibri"/>
              </a:rPr>
              <a:t>Specifications:</a:t>
            </a:r>
            <a:endParaRPr lang="en-US" sz="2000">
              <a:solidFill>
                <a:srgbClr val="552579"/>
              </a:solidFill>
              <a:latin typeface="Calibri"/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Input Data:</a:t>
            </a:r>
            <a:r>
              <a:rPr lang="en-US" sz="2000">
                <a:latin typeface="Calibri"/>
              </a:rPr>
              <a:t> Origin, destination, weather type, distance, route conditions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Output:</a:t>
            </a:r>
            <a:r>
              <a:rPr lang="en-US" sz="2000">
                <a:latin typeface="Calibri"/>
              </a:rPr>
              <a:t> Delay status (Yes/No)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000" b="1">
                <a:latin typeface="Calibri"/>
              </a:rPr>
              <a:t>Tools:</a:t>
            </a:r>
            <a:r>
              <a:rPr lang="en-US" sz="2000">
                <a:latin typeface="Calibri"/>
              </a:rPr>
              <a:t> Scikit-learn, StandardScaler, Matplotlib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676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5">
            <a:extLst>
              <a:ext uri="{FF2B5EF4-FFF2-40B4-BE49-F238E27FC236}">
                <a16:creationId xmlns:a16="http://schemas.microsoft.com/office/drawing/2014/main" id="{E3408B24-91AE-843B-269B-E4D8D97D46BF}"/>
              </a:ext>
            </a:extLst>
          </p:cNvPr>
          <p:cNvSpPr txBox="1"/>
          <p:nvPr/>
        </p:nvSpPr>
        <p:spPr>
          <a:xfrm>
            <a:off x="1209575" y="1143787"/>
            <a:ext cx="9105979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>
                <a:latin typeface="Calibri"/>
                <a:cs typeface="Calibri"/>
              </a:rPr>
              <a:t>Module 5: Regional Language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libri"/>
                <a:cs typeface="Calibri"/>
              </a:rPr>
              <a:t>Random Forest</a:t>
            </a:r>
            <a:r>
              <a:rPr lang="en-US" sz="2400">
                <a:latin typeface="Calibri"/>
                <a:cs typeface="Calibri"/>
              </a:rPr>
              <a:t>: Predicts the local language from city, state, and region info.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libri"/>
                <a:cs typeface="Calibri"/>
              </a:rPr>
              <a:t>Decision Tree</a:t>
            </a:r>
            <a:r>
              <a:rPr lang="en-US" sz="2400">
                <a:latin typeface="Calibri"/>
                <a:cs typeface="Calibri"/>
              </a:rPr>
              <a:t>: A simple, visual model that makes language classification easy to explain.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libri"/>
                <a:cs typeface="Calibri"/>
              </a:rPr>
              <a:t>Support Vector Machine (SVM)</a:t>
            </a:r>
            <a:r>
              <a:rPr lang="en-US" sz="2400">
                <a:latin typeface="Calibri"/>
                <a:cs typeface="Calibri"/>
              </a:rPr>
              <a:t>: Separates language categories with high precision.</a:t>
            </a:r>
            <a:endParaRPr lang="en-US" sz="2400" dirty="0">
              <a:latin typeface="Calibri"/>
              <a:cs typeface="Calibri"/>
            </a:endParaRPr>
          </a:p>
          <a:p>
            <a:r>
              <a:rPr lang="en-US" sz="2400" b="1">
                <a:solidFill>
                  <a:srgbClr val="552579"/>
                </a:solidFill>
                <a:latin typeface="Calibri"/>
              </a:rPr>
              <a:t>Specifications:</a:t>
            </a:r>
            <a:endParaRPr lang="en-US" sz="2400">
              <a:solidFill>
                <a:srgbClr val="552579"/>
              </a:solidFill>
              <a:latin typeface="Calibri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libri"/>
              </a:rPr>
              <a:t>Input Data:</a:t>
            </a:r>
            <a:r>
              <a:rPr lang="en-US" sz="2400">
                <a:latin typeface="Calibri"/>
              </a:rPr>
              <a:t> City, state, region codes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libri"/>
              </a:rPr>
              <a:t>Output:</a:t>
            </a:r>
            <a:r>
              <a:rPr lang="en-US" sz="2400">
                <a:latin typeface="Calibri"/>
              </a:rPr>
              <a:t> Predicted local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>
                <a:latin typeface="Calibri"/>
              </a:rPr>
              <a:t>Tools:</a:t>
            </a:r>
            <a:r>
              <a:rPr lang="en-US" sz="2400">
                <a:latin typeface="Calibri"/>
              </a:rPr>
              <a:t> LabelEncoder, SVC (linear kernel), DecisionTreeClassifier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cut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>
            <a:spLocks noGrp="1"/>
          </p:cNvSpPr>
          <p:nvPr>
            <p:ph type="title"/>
          </p:nvPr>
        </p:nvSpPr>
        <p:spPr>
          <a:xfrm>
            <a:off x="470699" y="-14324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sng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sz="44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>
            <a:spLocks noGrp="1"/>
          </p:cNvSpPr>
          <p:nvPr>
            <p:ph type="body" idx="1"/>
          </p:nvPr>
        </p:nvSpPr>
        <p:spPr>
          <a:xfrm>
            <a:off x="145915" y="1032227"/>
            <a:ext cx="7422204" cy="563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/>
              <a:t>Tourists exploring India often face:</a:t>
            </a:r>
          </a:p>
          <a:p>
            <a:r>
              <a:rPr lang="en-US" sz="2400"/>
              <a:t>Lack of personalized and region-aware travel planning</a:t>
            </a:r>
          </a:p>
          <a:p>
            <a:r>
              <a:rPr lang="en-US" sz="2400"/>
              <a:t>Difficulty accessing authentic local food and cultural insights</a:t>
            </a:r>
          </a:p>
          <a:p>
            <a:r>
              <a:rPr lang="en-US" sz="2400"/>
              <a:t>No unified system for real-time transport and weather updates</a:t>
            </a:r>
          </a:p>
          <a:p>
            <a:r>
              <a:rPr lang="en-US" sz="2400"/>
              <a:t>Limited access to safety alerts and verified tourist feedback</a:t>
            </a:r>
          </a:p>
          <a:p>
            <a:r>
              <a:rPr lang="en-US" sz="2400"/>
              <a:t>Overload of irrelevant or unverified online travel information</a:t>
            </a:r>
          </a:p>
          <a:p>
            <a:pPr marL="114300" indent="0">
              <a:buNone/>
            </a:pPr>
            <a:r>
              <a:rPr lang="en-US" sz="2400"/>
              <a:t>These challenges lead to poor decisions, safety risks, and low cultural engagement during travel across India's diverse regions.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3" descr="Sailing in a storm - how difficult is sailing"/>
          <p:cNvSpPr/>
          <p:nvPr/>
        </p:nvSpPr>
        <p:spPr>
          <a:xfrm>
            <a:off x="9173411" y="1677055"/>
            <a:ext cx="1660051" cy="360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" descr="Sailing in a storm - how difficult is sailing"/>
          <p:cNvSpPr/>
          <p:nvPr/>
        </p:nvSpPr>
        <p:spPr>
          <a:xfrm>
            <a:off x="5943599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3" descr="Sailing in a storm - how difficult is sailing"/>
          <p:cNvSpPr/>
          <p:nvPr/>
        </p:nvSpPr>
        <p:spPr>
          <a:xfrm>
            <a:off x="6096000" y="34290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3" descr="Sailing in a storm - how difficult is sailing"/>
          <p:cNvSpPr/>
          <p:nvPr/>
        </p:nvSpPr>
        <p:spPr>
          <a:xfrm>
            <a:off x="6248400" y="3581399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" descr="Sailing in a storm - how difficult is sailing"/>
          <p:cNvSpPr/>
          <p:nvPr/>
        </p:nvSpPr>
        <p:spPr>
          <a:xfrm>
            <a:off x="6400800" y="37338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3" descr="Sailing in a storm - how difficult is sailing"/>
          <p:cNvSpPr/>
          <p:nvPr/>
        </p:nvSpPr>
        <p:spPr>
          <a:xfrm>
            <a:off x="6553200" y="38862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3" descr="A cellphone with a plane flying over it&#10;&#10;AI-generated content may be incorrect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44507" y="1680811"/>
            <a:ext cx="4326471" cy="4144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>
            <a:spLocks noGrp="1"/>
          </p:cNvSpPr>
          <p:nvPr>
            <p:ph type="title"/>
          </p:nvPr>
        </p:nvSpPr>
        <p:spPr>
          <a:xfrm>
            <a:off x="591627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Justification for POSITIVE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3"/>
          <p:cNvSpPr txBox="1">
            <a:spLocks noGrp="1"/>
          </p:cNvSpPr>
          <p:nvPr>
            <p:ph type="body" idx="1"/>
          </p:nvPr>
        </p:nvSpPr>
        <p:spPr>
          <a:xfrm>
            <a:off x="478972" y="1026886"/>
            <a:ext cx="11484427" cy="5522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>
              <a:lnSpc>
                <a:spcPct val="90000"/>
              </a:lnSpc>
              <a:spcBef>
                <a:spcPts val="0"/>
              </a:spcBef>
              <a:buFont typeface="Noto Sans Symbols"/>
              <a:buChar char="❖"/>
            </a:pPr>
            <a:r>
              <a:rPr lang="en-US" sz="1800" b="1" i="0" u="none" strike="noStrike" cap="none">
                <a:ea typeface="Arial"/>
                <a:cs typeface="Arial"/>
                <a:sym typeface="Arial"/>
              </a:rPr>
              <a:t>Enhanced Safety</a:t>
            </a:r>
            <a:r>
              <a:rPr lang="en-US" sz="1800" b="0" i="0" u="none" strike="noStrike" cap="none">
                <a:ea typeface="Arial"/>
                <a:cs typeface="Arial"/>
                <a:sym typeface="Arial"/>
              </a:rPr>
              <a:t>:</a:t>
            </a:r>
            <a:r>
              <a:rPr lang="en-US" sz="1800">
                <a:sym typeface="Arial"/>
              </a:rPr>
              <a:t>LocoFind improves travel safety by analyzing accident data and location-based feedback, helping users avoid risky areas and make safer travel decisions.</a:t>
            </a:r>
            <a:endParaRPr lang="en-US" sz="1800" b="0" i="0" u="none" strike="noStrike" cap="none">
              <a:ea typeface="Arial"/>
              <a:cs typeface="Arial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en-US" sz="1800" dirty="0"/>
          </a:p>
          <a:p>
            <a:pPr marL="342900">
              <a:lnSpc>
                <a:spcPct val="90000"/>
              </a:lnSpc>
              <a:buFont typeface="Noto Sans Symbols"/>
              <a:buChar char="❖"/>
            </a:pPr>
            <a:r>
              <a:rPr lang="en-US" sz="1800" b="1" i="0" u="none" strike="noStrike" cap="none">
                <a:ea typeface="Arial"/>
                <a:cs typeface="Arial"/>
                <a:sym typeface="Arial"/>
              </a:rPr>
              <a:t>Cost-Effective Solution</a:t>
            </a:r>
            <a:r>
              <a:rPr lang="en-US" sz="1800" b="0" i="0" u="none" strike="noStrike" cap="none">
                <a:ea typeface="Arial"/>
                <a:cs typeface="Arial"/>
                <a:sym typeface="Arial"/>
              </a:rPr>
              <a:t>:</a:t>
            </a:r>
            <a:r>
              <a:rPr lang="en-US" sz="1800">
                <a:sym typeface="Arial"/>
              </a:rPr>
              <a:t>Built using open-source tools like </a:t>
            </a:r>
            <a:r>
              <a:rPr lang="en-US" sz="1800" b="1">
                <a:sym typeface="Arial"/>
              </a:rPr>
              <a:t>Python, Scikit-learn, and Google Colab</a:t>
            </a:r>
            <a:r>
              <a:rPr lang="en-US" sz="1800">
                <a:sym typeface="Arial"/>
              </a:rPr>
              <a:t>, and real datasets from </a:t>
            </a:r>
            <a:r>
              <a:rPr lang="en-US" sz="1800" b="1">
                <a:sym typeface="Arial"/>
              </a:rPr>
              <a:t>data.gov.in, tourism.gov.in, FSSAI, and IRCTC</a:t>
            </a:r>
            <a:r>
              <a:rPr lang="en-US" sz="1800">
                <a:sym typeface="Arial"/>
              </a:rPr>
              <a:t>, LocoFind delivers an affordable smart tourism assistant without the need for expensive hardware or services.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342900">
              <a:lnSpc>
                <a:spcPct val="90000"/>
              </a:lnSpc>
              <a:buFont typeface="Noto Sans Symbols"/>
              <a:buChar char="❖"/>
            </a:pPr>
            <a:r>
              <a:rPr lang="en-US" sz="1800" b="1" i="0" u="none" strike="noStrike" cap="none">
                <a:ea typeface="Arial"/>
                <a:cs typeface="Arial"/>
                <a:sym typeface="Arial"/>
              </a:rPr>
              <a:t>Reliability in Harsh Environments</a:t>
            </a:r>
            <a:r>
              <a:rPr lang="en-US" sz="1800" b="0" i="0" u="none" strike="noStrike" cap="none">
                <a:ea typeface="Arial"/>
                <a:cs typeface="Arial"/>
                <a:sym typeface="Arial"/>
              </a:rPr>
              <a:t>: </a:t>
            </a:r>
            <a:r>
              <a:rPr lang="en-US" sz="1800">
                <a:sym typeface="Arial"/>
              </a:rPr>
              <a:t>Whether in crowded cities or remote heritage sites, the system provides consistent, location-aware recommendations, local language support, and real-time safety insights.</a:t>
            </a:r>
            <a:endParaRPr lang="en-US" sz="180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342900">
              <a:lnSpc>
                <a:spcPct val="90000"/>
              </a:lnSpc>
              <a:buFont typeface="Noto Sans Symbols"/>
              <a:buChar char="❖"/>
            </a:pPr>
            <a:r>
              <a:rPr lang="en-US" sz="1800" b="1" i="0" u="none" strike="noStrike" cap="none">
                <a:ea typeface="Arial"/>
                <a:cs typeface="Arial"/>
                <a:sym typeface="Arial"/>
              </a:rPr>
              <a:t>Alignment with SDGs</a:t>
            </a:r>
            <a:r>
              <a:rPr lang="en-US" sz="1800" b="0" i="0" u="none" strike="noStrike" cap="none">
                <a:ea typeface="Arial"/>
                <a:cs typeface="Arial"/>
                <a:sym typeface="Arial"/>
              </a:rPr>
              <a:t>: </a:t>
            </a:r>
            <a:r>
              <a:rPr lang="en-US" sz="1800">
                <a:sym typeface="Arial"/>
              </a:rPr>
              <a:t>Supports UN Sustainable Development Goals:</a:t>
            </a:r>
            <a:r>
              <a:rPr lang="en-US" sz="1800" b="1">
                <a:sym typeface="Arial"/>
              </a:rPr>
              <a:t>Goal 11:</a:t>
            </a:r>
            <a:r>
              <a:rPr lang="en-US" sz="1800">
                <a:sym typeface="Arial"/>
              </a:rPr>
              <a:t> Sustainable Cities &amp; Communities,</a:t>
            </a:r>
            <a:r>
              <a:rPr lang="en-US" sz="1800" b="1">
                <a:sym typeface="Arial"/>
              </a:rPr>
              <a:t>Goal 9:</a:t>
            </a:r>
            <a:r>
              <a:rPr lang="en-US" sz="1800">
                <a:sym typeface="Arial"/>
              </a:rPr>
              <a:t> Industry, Innovation &amp; Infrastructure,</a:t>
            </a:r>
            <a:r>
              <a:rPr lang="en-US" sz="1800" b="1">
                <a:sym typeface="Arial"/>
              </a:rPr>
              <a:t>Goal 8:</a:t>
            </a:r>
            <a:r>
              <a:rPr lang="en-US" sz="1800">
                <a:sym typeface="Arial"/>
              </a:rPr>
              <a:t> Decent Work &amp; Economic Growth</a:t>
            </a:r>
            <a:endParaRPr lang="en-US" sz="1800" dirty="0"/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342900">
              <a:lnSpc>
                <a:spcPct val="90000"/>
              </a:lnSpc>
              <a:buFont typeface="Noto Sans Symbols"/>
              <a:buChar char="❖"/>
            </a:pPr>
            <a:r>
              <a:rPr lang="en-US" sz="1800" b="1" i="0" u="none" strike="noStrike" cap="none">
                <a:ea typeface="Arial"/>
                <a:cs typeface="Arial"/>
                <a:sym typeface="Arial"/>
              </a:rPr>
              <a:t>Life-Saving Potential</a:t>
            </a:r>
            <a:r>
              <a:rPr lang="en-US" sz="1800" b="0" i="0" u="none" strike="noStrike" cap="none">
                <a:ea typeface="Arial"/>
                <a:cs typeface="Arial"/>
                <a:sym typeface="Arial"/>
              </a:rPr>
              <a:t>: </a:t>
            </a:r>
            <a:r>
              <a:rPr lang="en-US" sz="1800">
                <a:sym typeface="Arial"/>
              </a:rPr>
              <a:t>Helps prevent unsafe travel by alerting users to accident-prone areas and guiding them toward safer, more culturally enriching experiences.</a:t>
            </a:r>
            <a:endParaRPr lang="en-US" sz="1800" b="0" i="0" u="none" strike="noStrike" cap="none">
              <a:ea typeface="Arial"/>
              <a:cs typeface="Arial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dirty="0"/>
          </a:p>
          <a:p>
            <a:pPr marL="342900">
              <a:lnSpc>
                <a:spcPct val="90000"/>
              </a:lnSpc>
              <a:buFont typeface="Noto Sans Symbols"/>
              <a:buChar char="❖"/>
            </a:pPr>
            <a:r>
              <a:rPr lang="en-US" sz="1800" b="1" i="0" u="none" strike="noStrike" cap="none">
                <a:ea typeface="Arial"/>
                <a:cs typeface="Arial"/>
                <a:sym typeface="Arial"/>
              </a:rPr>
              <a:t>Technological Integration</a:t>
            </a:r>
            <a:r>
              <a:rPr lang="en-US" sz="1800" b="0" i="0" u="none" strike="noStrike" cap="none">
                <a:ea typeface="Arial"/>
                <a:cs typeface="Arial"/>
                <a:sym typeface="Arial"/>
              </a:rPr>
              <a:t>: </a:t>
            </a:r>
            <a:r>
              <a:rPr lang="en-US" sz="1800">
                <a:sym typeface="Arial"/>
              </a:rPr>
              <a:t>Uses </a:t>
            </a:r>
            <a:r>
              <a:rPr lang="en-US" sz="1800" b="1">
                <a:sym typeface="Arial"/>
              </a:rPr>
              <a:t>GPS</a:t>
            </a:r>
            <a:r>
              <a:rPr lang="en-US" sz="1800">
                <a:sym typeface="Arial"/>
              </a:rPr>
              <a:t>, </a:t>
            </a:r>
            <a:r>
              <a:rPr lang="en-US" sz="1800" b="1">
                <a:sym typeface="Arial"/>
              </a:rPr>
              <a:t>Machine Learning models</a:t>
            </a:r>
            <a:r>
              <a:rPr lang="en-US" sz="1800">
                <a:sym typeface="Arial"/>
              </a:rPr>
              <a:t>, and </a:t>
            </a:r>
            <a:r>
              <a:rPr lang="en-US" sz="1800" b="1">
                <a:sym typeface="Arial"/>
              </a:rPr>
              <a:t>real-time datasets</a:t>
            </a:r>
            <a:r>
              <a:rPr lang="en-US" sz="1800">
                <a:sym typeface="Arial"/>
              </a:rPr>
              <a:t> to offer personalized travel plans featuring local cuisine, culture, language, and safety levels.</a:t>
            </a:r>
            <a:r>
              <a:rPr lang="en-US" sz="1800">
                <a:ea typeface="Arial"/>
                <a:cs typeface="Arial"/>
                <a:sym typeface="Arial"/>
              </a:rPr>
              <a:t>.</a:t>
            </a:r>
            <a:endParaRPr sz="1800"/>
          </a:p>
          <a:p>
            <a:pPr marL="34290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endParaRPr sz="1800" b="0" i="0" u="none" strike="noStrike" cap="none" dirty="0">
              <a:ea typeface="Arial"/>
              <a:cs typeface="Arial"/>
            </a:endParaRPr>
          </a:p>
          <a:p>
            <a:pPr marL="342900" lvl="0" indent="-2286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>
            <a:spLocks noGrp="1"/>
          </p:cNvSpPr>
          <p:nvPr>
            <p:ph type="title"/>
          </p:nvPr>
        </p:nvSpPr>
        <p:spPr>
          <a:xfrm>
            <a:off x="591627" y="-11861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 dirty="0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4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A095D50-7584-4800-1A77-A03A606AB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43097"/>
              </p:ext>
            </p:extLst>
          </p:nvPr>
        </p:nvGraphicFramePr>
        <p:xfrm>
          <a:off x="6941976" y="1352236"/>
          <a:ext cx="4833256" cy="3675902"/>
        </p:xfrm>
        <a:graphic>
          <a:graphicData uri="http://schemas.openxmlformats.org/drawingml/2006/table">
            <a:tbl>
              <a:tblPr>
                <a:tableStyleId>{AB5BA7B0-F58E-4229-ADC4-73E0D8843FC4}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1219450711"/>
                    </a:ext>
                  </a:extLst>
                </a:gridCol>
                <a:gridCol w="1028976">
                  <a:extLst>
                    <a:ext uri="{9D8B030D-6E8A-4147-A177-3AD203B41FA5}">
                      <a16:colId xmlns:a16="http://schemas.microsoft.com/office/drawing/2014/main" val="4136359504"/>
                    </a:ext>
                  </a:extLst>
                </a:gridCol>
                <a:gridCol w="780254">
                  <a:extLst>
                    <a:ext uri="{9D8B030D-6E8A-4147-A177-3AD203B41FA5}">
                      <a16:colId xmlns:a16="http://schemas.microsoft.com/office/drawing/2014/main" val="1544941444"/>
                    </a:ext>
                  </a:extLst>
                </a:gridCol>
                <a:gridCol w="558377">
                  <a:extLst>
                    <a:ext uri="{9D8B030D-6E8A-4147-A177-3AD203B41FA5}">
                      <a16:colId xmlns:a16="http://schemas.microsoft.com/office/drawing/2014/main" val="279780765"/>
                    </a:ext>
                  </a:extLst>
                </a:gridCol>
                <a:gridCol w="705645">
                  <a:extLst>
                    <a:ext uri="{9D8B030D-6E8A-4147-A177-3AD203B41FA5}">
                      <a16:colId xmlns:a16="http://schemas.microsoft.com/office/drawing/2014/main" val="278577171"/>
                    </a:ext>
                  </a:extLst>
                </a:gridCol>
                <a:gridCol w="705645">
                  <a:extLst>
                    <a:ext uri="{9D8B030D-6E8A-4147-A177-3AD203B41FA5}">
                      <a16:colId xmlns:a16="http://schemas.microsoft.com/office/drawing/2014/main" val="810528436"/>
                    </a:ext>
                  </a:extLst>
                </a:gridCol>
              </a:tblGrid>
              <a:tr h="5605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Algorithm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 / Accuracy (%)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Recall (%)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F1-Score (%)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77184710"/>
                  </a:ext>
                </a:extLst>
              </a:tr>
              <a:tr h="580824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Season Predictor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 Regressor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98.2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89.13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88.6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27241039"/>
                  </a:ext>
                </a:extLst>
              </a:tr>
              <a:tr h="437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Cuisine Recommender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Naive Bayes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90.57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91.28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03813716"/>
                  </a:ext>
                </a:extLst>
              </a:tr>
              <a:tr h="601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Transport &amp; Weather Analyzer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95.69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8161817"/>
                  </a:ext>
                </a:extLst>
              </a:tr>
              <a:tr h="437402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Safety Feedback Classifier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Logistic Regression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77574622"/>
                  </a:ext>
                </a:extLst>
              </a:tr>
              <a:tr h="601428"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Regional Language Module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41365037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9A9D4AD-7ACA-64F9-531A-5280F40692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02"/>
          <a:stretch/>
        </p:blipFill>
        <p:spPr>
          <a:xfrm>
            <a:off x="591625" y="1024387"/>
            <a:ext cx="5818505" cy="4541899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>
            <a:spLocks noGrp="1"/>
          </p:cNvSpPr>
          <p:nvPr>
            <p:ph type="title"/>
          </p:nvPr>
        </p:nvSpPr>
        <p:spPr>
          <a:xfrm>
            <a:off x="691243" y="-5422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24586A-FA67-FFCF-F533-429F5D3E3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253" r="5671" b="2887"/>
          <a:stretch/>
        </p:blipFill>
        <p:spPr>
          <a:xfrm>
            <a:off x="410550" y="1182083"/>
            <a:ext cx="6643393" cy="370715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998853D-13AE-4A1B-BD9A-C37AFC4913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976439"/>
              </p:ext>
            </p:extLst>
          </p:nvPr>
        </p:nvGraphicFramePr>
        <p:xfrm>
          <a:off x="7328963" y="1546470"/>
          <a:ext cx="4625340" cy="3146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328493008"/>
      </p:ext>
    </p:extLst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>
            <a:spLocks noGrp="1"/>
          </p:cNvSpPr>
          <p:nvPr>
            <p:ph type="title"/>
          </p:nvPr>
        </p:nvSpPr>
        <p:spPr>
          <a:xfrm>
            <a:off x="511629" y="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Experimental Results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063DB-86B4-98C3-AAF0-9EAA9C67C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85" y="1030081"/>
            <a:ext cx="6098846" cy="4341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52FD11-6FFA-CB97-8AD5-42F59A2D66D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055" r="3336"/>
          <a:stretch/>
        </p:blipFill>
        <p:spPr>
          <a:xfrm>
            <a:off x="6841858" y="1241855"/>
            <a:ext cx="5038857" cy="3638055"/>
          </a:xfrm>
          <a:prstGeom prst="rect">
            <a:avLst/>
          </a:prstGeom>
        </p:spPr>
      </p:pic>
    </p:spTree>
  </p:cSld>
  <p:clrMapOvr>
    <a:masterClrMapping/>
  </p:clrMapOvr>
  <p:transition spd="med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 txBox="1">
            <a:spLocks noGrp="1"/>
          </p:cNvSpPr>
          <p:nvPr>
            <p:ph type="title"/>
          </p:nvPr>
        </p:nvSpPr>
        <p:spPr>
          <a:xfrm>
            <a:off x="609600" y="8689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Project Showcase and Future Steps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8"/>
          <p:cNvSpPr txBox="1">
            <a:spLocks noGrp="1"/>
          </p:cNvSpPr>
          <p:nvPr>
            <p:ph type="body" idx="1"/>
          </p:nvPr>
        </p:nvSpPr>
        <p:spPr>
          <a:xfrm>
            <a:off x="609600" y="1225951"/>
            <a:ext cx="10972800" cy="540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sng" strike="noStrike" cap="none">
                <a:ea typeface="Arial"/>
                <a:cs typeface="Arial"/>
                <a:sym typeface="Arial"/>
              </a:rPr>
              <a:t>Project Showcase</a:t>
            </a:r>
            <a:r>
              <a:rPr lang="en-US" sz="2000" b="1" u="sng">
                <a:ea typeface="Arial"/>
                <a:cs typeface="Arial"/>
                <a:sym typeface="Arial"/>
              </a:rPr>
              <a:t>:</a:t>
            </a:r>
            <a:endParaRPr lang="en-US" sz="2000" b="1" u="sng">
              <a:cs typeface="Arial"/>
            </a:endParaRPr>
          </a:p>
          <a:p>
            <a:pPr marL="285750" indent="-285750"/>
            <a:r>
              <a:rPr lang="en-US" sz="2000" b="1"/>
              <a:t>Purpose</a:t>
            </a:r>
            <a:r>
              <a:rPr lang="en-US" sz="2000"/>
              <a:t>: Assist travelers by recommending:</a:t>
            </a:r>
          </a:p>
          <a:p>
            <a:pPr marL="285750" indent="-285750"/>
            <a:r>
              <a:rPr lang="en-US" sz="2000"/>
              <a:t>Best </a:t>
            </a:r>
            <a:r>
              <a:rPr lang="en-US" sz="2000" b="1"/>
              <a:t>travel season</a:t>
            </a:r>
            <a:r>
              <a:rPr lang="en-US" sz="2000"/>
              <a:t> (Season Predictor)</a:t>
            </a:r>
          </a:p>
          <a:p>
            <a:pPr marL="285750" indent="-285750"/>
            <a:r>
              <a:rPr lang="en-US" sz="2000"/>
              <a:t>Local </a:t>
            </a:r>
            <a:r>
              <a:rPr lang="en-US" sz="2000" b="1"/>
              <a:t>cuisine suggestions</a:t>
            </a:r>
            <a:r>
              <a:rPr lang="en-US" sz="2000"/>
              <a:t> (Cuisine Recommender)</a:t>
            </a:r>
          </a:p>
          <a:p>
            <a:pPr marL="285750" indent="-285750"/>
            <a:r>
              <a:rPr lang="en-US" sz="2000"/>
              <a:t>Live </a:t>
            </a:r>
            <a:r>
              <a:rPr lang="en-US" sz="2000" b="1"/>
              <a:t>delay analysis</a:t>
            </a:r>
            <a:r>
              <a:rPr lang="en-US" sz="2000"/>
              <a:t> (Transport &amp; Weather Analyzer)</a:t>
            </a:r>
          </a:p>
          <a:p>
            <a:pPr marL="285750" indent="-285750"/>
            <a:r>
              <a:rPr lang="en-US" sz="2000"/>
              <a:t>Area-wise </a:t>
            </a:r>
            <a:r>
              <a:rPr lang="en-US" sz="2000" b="1"/>
              <a:t>safety feedback</a:t>
            </a:r>
            <a:r>
              <a:rPr lang="en-US" sz="2000"/>
              <a:t> (Safety Feedback Classifier)</a:t>
            </a:r>
          </a:p>
          <a:p>
            <a:pPr marL="285750" indent="-285750"/>
            <a:r>
              <a:rPr lang="en-US" sz="2000" b="1"/>
              <a:t>Regional languages</a:t>
            </a:r>
            <a:r>
              <a:rPr lang="en-US" sz="2000"/>
              <a:t> spoken (Language Module)</a:t>
            </a:r>
          </a:p>
          <a:p>
            <a:pPr marL="285750" indent="-285750"/>
            <a:r>
              <a:rPr lang="en-US" sz="2000" b="1"/>
              <a:t>Tech Used</a:t>
            </a:r>
            <a:r>
              <a:rPr lang="en-US" sz="2000"/>
              <a:t>: Python + Scikit-learn + Pandas + Matplot</a:t>
            </a:r>
          </a:p>
          <a:p>
            <a:pPr marL="285750" indent="-285750"/>
            <a:r>
              <a:rPr lang="en-US" sz="2000"/>
              <a:t>Built with Python &amp; ML (97.5% accuracy)</a:t>
            </a:r>
          </a:p>
          <a:p>
            <a:pPr marL="285750" indent="-285750"/>
            <a:r>
              <a:rPr lang="en-US" sz="2000"/>
              <a:t>Real datasets: data.gov.in, IRCTC, FSSAI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b="1" i="0" u="sng" strike="noStrike" cap="none">
                <a:ea typeface="Arial"/>
                <a:cs typeface="Arial"/>
                <a:sym typeface="Arial"/>
              </a:rPr>
              <a:t>Future Steps</a:t>
            </a:r>
            <a:endParaRPr sz="2000"/>
          </a:p>
          <a:p>
            <a:pPr marL="285750" indent="-285750"/>
            <a:r>
              <a:rPr lang="en-US" sz="2000" b="1"/>
              <a:t>Launch as a mobile app</a:t>
            </a:r>
            <a:r>
              <a:rPr lang="en-US" sz="2000"/>
              <a:t> using Android/iOS</a:t>
            </a:r>
          </a:p>
          <a:p>
            <a:pPr marL="285750" indent="-285750"/>
            <a:r>
              <a:rPr lang="en-US" sz="2000"/>
              <a:t>Collaborate with </a:t>
            </a:r>
            <a:r>
              <a:rPr lang="en-US" sz="2000" b="1"/>
              <a:t>State Tourism Boards</a:t>
            </a:r>
            <a:r>
              <a:rPr lang="en-US" sz="2000"/>
              <a:t> to expand the reach</a:t>
            </a:r>
          </a:p>
          <a:p>
            <a:pPr marL="342900" lvl="0" indent="-1397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</a:pPr>
            <a:endParaRPr sz="3200" b="0" i="0" u="none" strike="noStrike" cap="none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86EA39-5435-63FD-4706-700A7CCC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734" y="1229622"/>
            <a:ext cx="4460185" cy="4244147"/>
          </a:xfrm>
          <a:prstGeom prst="rect">
            <a:avLst/>
          </a:prstGeom>
        </p:spPr>
      </p:pic>
    </p:spTree>
  </p:cSld>
  <p:clrMapOvr>
    <a:masterClrMapping/>
  </p:clrMapOvr>
  <p:transition>
    <p:cut thruBlk="1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"/>
          <p:cNvSpPr txBox="1">
            <a:spLocks noGrp="1"/>
          </p:cNvSpPr>
          <p:nvPr>
            <p:ph type="title"/>
          </p:nvPr>
        </p:nvSpPr>
        <p:spPr>
          <a:xfrm>
            <a:off x="355600" y="-128183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Conclusion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A772F-D8D9-1039-3DD4-982C7C8252A9}"/>
              </a:ext>
            </a:extLst>
          </p:cNvPr>
          <p:cNvSpPr txBox="1"/>
          <p:nvPr/>
        </p:nvSpPr>
        <p:spPr>
          <a:xfrm>
            <a:off x="359230" y="1012374"/>
            <a:ext cx="8033655" cy="51218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800">
                <a:latin typeface="Calibri"/>
              </a:rPr>
              <a:t>The proposed </a:t>
            </a:r>
            <a:r>
              <a:rPr lang="en-US" sz="1800" b="1">
                <a:latin typeface="Calibri"/>
              </a:rPr>
              <a:t>LocoFind system</a:t>
            </a:r>
            <a:r>
              <a:rPr lang="en-US" sz="1800">
                <a:latin typeface="Calibri"/>
              </a:rPr>
              <a:t> combines GPS technology with </a:t>
            </a:r>
            <a:r>
              <a:rPr lang="en-US" sz="1800" b="1">
                <a:latin typeface="Calibri"/>
              </a:rPr>
              <a:t>machine learning models</a:t>
            </a:r>
            <a:r>
              <a:rPr lang="en-US" sz="1800" dirty="0">
                <a:latin typeface="Calibri"/>
              </a:rPr>
              <a:t> </a:t>
            </a:r>
            <a:r>
              <a:rPr lang="en-US" sz="1800">
                <a:latin typeface="Calibri"/>
              </a:rPr>
              <a:t>to assist travelers through </a:t>
            </a:r>
            <a:r>
              <a:rPr lang="en-US" sz="1800" b="1">
                <a:latin typeface="Calibri"/>
              </a:rPr>
              <a:t>real-time recommendations</a:t>
            </a:r>
            <a:r>
              <a:rPr lang="en-US" sz="1800">
                <a:latin typeface="Calibri"/>
              </a:rPr>
              <a:t> and </a:t>
            </a:r>
            <a:r>
              <a:rPr lang="en-US" sz="1800" b="1">
                <a:latin typeface="Calibri"/>
              </a:rPr>
              <a:t>data-driven insights</a:t>
            </a:r>
            <a:r>
              <a:rPr lang="en-US" sz="1800">
                <a:latin typeface="Calibri"/>
              </a:rPr>
              <a:t>.</a:t>
            </a:r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It enhances </a:t>
            </a:r>
            <a:r>
              <a:rPr lang="en-US" sz="1800" b="1">
                <a:latin typeface="Calibri"/>
              </a:rPr>
              <a:t>tourism safety and experience</a:t>
            </a:r>
            <a:r>
              <a:rPr lang="en-US" sz="1800">
                <a:latin typeface="Calibri"/>
              </a:rPr>
              <a:t> by integrating modules like:</a:t>
            </a:r>
            <a:endParaRPr lang="en-US" sz="1800" dirty="0">
              <a:latin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1800" b="1">
                <a:latin typeface="Calibri"/>
              </a:rPr>
              <a:t>Season Predictor</a:t>
            </a:r>
          </a:p>
          <a:p>
            <a:pPr marL="228600" indent="-228600">
              <a:buFont typeface=""/>
              <a:buChar char="•"/>
            </a:pPr>
            <a:r>
              <a:rPr lang="en-US" sz="1800" b="1">
                <a:latin typeface="Calibri"/>
              </a:rPr>
              <a:t>Cuisine Recommender</a:t>
            </a:r>
          </a:p>
          <a:p>
            <a:pPr marL="228600" indent="-228600">
              <a:buFont typeface=""/>
              <a:buChar char="•"/>
            </a:pPr>
            <a:r>
              <a:rPr lang="en-US" sz="1800" b="1">
                <a:latin typeface="Calibri"/>
              </a:rPr>
              <a:t>Transport &amp; Weather Analyzer</a:t>
            </a:r>
          </a:p>
          <a:p>
            <a:pPr marL="228600" indent="-228600">
              <a:buFont typeface=""/>
              <a:buChar char="•"/>
            </a:pPr>
            <a:r>
              <a:rPr lang="en-US" sz="1800" b="1">
                <a:latin typeface="Calibri"/>
              </a:rPr>
              <a:t>Safety Feedback Classifier</a:t>
            </a:r>
          </a:p>
          <a:p>
            <a:pPr marL="228600" indent="-228600">
              <a:buFont typeface=""/>
              <a:buChar char="•"/>
            </a:pPr>
            <a:r>
              <a:rPr lang="en-US" sz="1800" b="1">
                <a:latin typeface="Calibri"/>
              </a:rPr>
              <a:t>Regional Language Module</a:t>
            </a:r>
          </a:p>
          <a:p>
            <a:r>
              <a:rPr lang="en-US" sz="1800">
                <a:latin typeface="Calibri"/>
              </a:rPr>
              <a:t>The system enables </a:t>
            </a:r>
            <a:r>
              <a:rPr lang="en-US" sz="1800" b="1">
                <a:latin typeface="Calibri"/>
              </a:rPr>
              <a:t>early awareness of travel risks</a:t>
            </a:r>
            <a:r>
              <a:rPr lang="en-US" sz="1800">
                <a:latin typeface="Calibri"/>
              </a:rPr>
              <a:t>, such as transport delays or unsafe regions, and helps travelers make </a:t>
            </a:r>
            <a:r>
              <a:rPr lang="en-US" sz="1800" b="1">
                <a:latin typeface="Calibri"/>
              </a:rPr>
              <a:t>informed decisions</a:t>
            </a:r>
            <a:r>
              <a:rPr lang="en-US" sz="1800">
                <a:latin typeface="Calibri"/>
              </a:rPr>
              <a:t> using real data from </a:t>
            </a:r>
            <a:r>
              <a:rPr lang="en-US" sz="1800" b="1">
                <a:latin typeface="Calibri"/>
              </a:rPr>
              <a:t>data.gov.in, IRCTC, and FSSAI</a:t>
            </a:r>
            <a:r>
              <a:rPr lang="en-US" sz="1800">
                <a:latin typeface="Calibri"/>
              </a:rPr>
              <a:t>.</a:t>
            </a:r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By addressing challenges like </a:t>
            </a:r>
            <a:r>
              <a:rPr lang="en-US" sz="1800" b="1">
                <a:latin typeface="Calibri"/>
              </a:rPr>
              <a:t>regional diversity</a:t>
            </a:r>
            <a:r>
              <a:rPr lang="en-US" sz="1800">
                <a:latin typeface="Calibri"/>
              </a:rPr>
              <a:t>, </a:t>
            </a:r>
            <a:r>
              <a:rPr lang="en-US" sz="1800" b="1">
                <a:latin typeface="Calibri"/>
              </a:rPr>
              <a:t>weather variability</a:t>
            </a:r>
            <a:r>
              <a:rPr lang="en-US" sz="1800">
                <a:latin typeface="Calibri"/>
              </a:rPr>
              <a:t>, and </a:t>
            </a:r>
            <a:r>
              <a:rPr lang="en-US" sz="1800" b="1">
                <a:latin typeface="Calibri"/>
              </a:rPr>
              <a:t>language barriers</a:t>
            </a:r>
            <a:r>
              <a:rPr lang="en-US" sz="1800">
                <a:latin typeface="Calibri"/>
              </a:rPr>
              <a:t>, LocoFind ensures </a:t>
            </a:r>
            <a:r>
              <a:rPr lang="en-US" sz="1800" b="1">
                <a:latin typeface="Calibri"/>
              </a:rPr>
              <a:t>reliable suggestions and real-time support</a:t>
            </a:r>
            <a:r>
              <a:rPr lang="en-US" sz="1800">
                <a:latin typeface="Calibri"/>
              </a:rPr>
              <a:t> across different parts of India.</a:t>
            </a:r>
            <a:endParaRPr lang="en-US" sz="1800" dirty="0">
              <a:latin typeface="Calibri"/>
            </a:endParaRPr>
          </a:p>
          <a:p>
            <a:r>
              <a:rPr lang="en-US" sz="1800">
                <a:latin typeface="Calibri"/>
              </a:rPr>
              <a:t>With </a:t>
            </a:r>
            <a:r>
              <a:rPr lang="en-US" sz="1800" b="1">
                <a:latin typeface="Calibri"/>
              </a:rPr>
              <a:t>97.5% accuracy</a:t>
            </a:r>
            <a:r>
              <a:rPr lang="en-US" sz="1800">
                <a:latin typeface="Calibri"/>
              </a:rPr>
              <a:t> and </a:t>
            </a:r>
            <a:r>
              <a:rPr lang="en-US" sz="1800" b="1">
                <a:latin typeface="Calibri"/>
              </a:rPr>
              <a:t>predictive analytics</a:t>
            </a:r>
            <a:r>
              <a:rPr lang="en-US" sz="1800">
                <a:latin typeface="Calibri"/>
              </a:rPr>
              <a:t>, it improves </a:t>
            </a:r>
            <a:r>
              <a:rPr lang="en-US" sz="1800" b="1">
                <a:latin typeface="Calibri"/>
              </a:rPr>
              <a:t>trip planning, safety response, and tourism engagement</a:t>
            </a:r>
            <a:r>
              <a:rPr lang="en-US" sz="1800">
                <a:latin typeface="Calibri"/>
              </a:rPr>
              <a:t>, especially for </a:t>
            </a:r>
            <a:r>
              <a:rPr lang="en-US" sz="1800" b="1">
                <a:latin typeface="Calibri"/>
              </a:rPr>
              <a:t>solo travelers, students, and cultural explorers</a:t>
            </a:r>
          </a:p>
        </p:txBody>
      </p:sp>
      <p:pic>
        <p:nvPicPr>
          <p:cNvPr id="5" name="Picture 4" descr="A group of people standing next to a globe&#10;&#10;AI-generated content may be incorrect.">
            <a:extLst>
              <a:ext uri="{FF2B5EF4-FFF2-40B4-BE49-F238E27FC236}">
                <a16:creationId xmlns:a16="http://schemas.microsoft.com/office/drawing/2014/main" id="{18CF0203-4186-26AA-EC9C-AF04FBF5A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158" y="1232126"/>
            <a:ext cx="3603171" cy="362086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/>
          <p:cNvSpPr/>
          <p:nvPr/>
        </p:nvSpPr>
        <p:spPr>
          <a:xfrm>
            <a:off x="4807792" y="246678"/>
            <a:ext cx="2578659" cy="71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8000"/>
              <a:buFont typeface="Calibri"/>
              <a:buNone/>
            </a:pPr>
            <a:r>
              <a:rPr lang="en-US" sz="4400" b="1">
                <a:solidFill>
                  <a:srgbClr val="54045C"/>
                </a:solidFill>
                <a:latin typeface="Calibri"/>
                <a:ea typeface="Calibri"/>
                <a:cs typeface="Calibri"/>
              </a:rPr>
              <a:t>Reference</a:t>
            </a:r>
            <a:endParaRPr lang="en-US" sz="4400" b="1" i="0" u="none" strike="noStrike" cap="none" dirty="0">
              <a:solidFill>
                <a:srgbClr val="54045C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41230F-76B7-A860-673E-774ED2478388}"/>
              </a:ext>
            </a:extLst>
          </p:cNvPr>
          <p:cNvSpPr txBox="1"/>
          <p:nvPr/>
        </p:nvSpPr>
        <p:spPr>
          <a:xfrm>
            <a:off x="1001485" y="1175657"/>
            <a:ext cx="10134600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1.</a:t>
            </a:r>
            <a:r>
              <a:rPr lang="en-US"/>
              <a:t> P. Joshi and K. Patel, "Predictive Modeling for Tourist Inflow Using Weather Parameters," </a:t>
            </a:r>
            <a:r>
              <a:rPr lang="en-US" i="1"/>
              <a:t>2020 IEEE International Conference on Smart Computing (SMARTCOMP)</a:t>
            </a:r>
            <a:r>
              <a:rPr lang="en-US"/>
              <a:t>, Bologna, Italy, 2020, pp. 229–234, doi: 10.1109/SMARTCOMP50058.2020.00045.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F37F7-00BC-69DD-BED3-06323FF638D3}"/>
              </a:ext>
            </a:extLst>
          </p:cNvPr>
          <p:cNvSpPr txBox="1"/>
          <p:nvPr/>
        </p:nvSpPr>
        <p:spPr>
          <a:xfrm>
            <a:off x="1001486" y="2111829"/>
            <a:ext cx="8882742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2.</a:t>
            </a:r>
            <a:r>
              <a:rPr lang="en-US"/>
              <a:t> R. Bhatia </a:t>
            </a:r>
            <a:r>
              <a:rPr lang="en-US" i="1"/>
              <a:t>et al</a:t>
            </a:r>
            <a:r>
              <a:rPr lang="en-US"/>
              <a:t>., "A Regional Food Recommendation System Using Random Forest Classifier," </a:t>
            </a:r>
            <a:r>
              <a:rPr lang="en-US" i="1"/>
              <a:t>Proceedings of the 2021 International Conference on Artificial Intelligence and Data Science (ICAIDS)</a:t>
            </a:r>
            <a:r>
              <a:rPr lang="en-US"/>
              <a:t>, Chennai, India, 2021, pp. 312–317, doi: 10.1109/ICAIDS53256.2021.9698481.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EE472F-1770-F333-9B69-13E1FB50FAC2}"/>
              </a:ext>
            </a:extLst>
          </p:cNvPr>
          <p:cNvSpPr txBox="1"/>
          <p:nvPr/>
        </p:nvSpPr>
        <p:spPr>
          <a:xfrm>
            <a:off x="1001486" y="3058886"/>
            <a:ext cx="87303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3.</a:t>
            </a:r>
            <a:r>
              <a:rPr lang="en-US"/>
              <a:t> M. Agarwal and S. Sinha, "Railway Delay Prediction Using Neural Networks and Weather Data in India," </a:t>
            </a:r>
            <a:r>
              <a:rPr lang="en-US" i="1"/>
              <a:t>2020 IEEE International Conference on Intelligent Transportation Systems (ITSC)</a:t>
            </a:r>
            <a:r>
              <a:rPr lang="en-US"/>
              <a:t>, Jaipur, India, 2020, pp. 456–461, doi: 10.1109/ITSC48978.2020.9238901.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718D2-39CE-FA08-1E17-7A0D102D260E}"/>
              </a:ext>
            </a:extLst>
          </p:cNvPr>
          <p:cNvSpPr txBox="1"/>
          <p:nvPr/>
        </p:nvSpPr>
        <p:spPr>
          <a:xfrm>
            <a:off x="1001485" y="3951513"/>
            <a:ext cx="8730344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4.</a:t>
            </a:r>
            <a:r>
              <a:rPr lang="en-US"/>
              <a:t> B. Jayamal, V. Yasas, M. Liyanagei, T. Amaya, N. H. P. R. S. Swarnakantha and S. Kumari, "AI-based Personalized Tourism System Using Geo-Tagged Data and Machine Learning Models," </a:t>
            </a:r>
            <a:r>
              <a:rPr lang="en-US" i="1"/>
              <a:t>Proceedings of the 2023 International Conference on Smart Tourism and Cultural Heritage (STCH)</a:t>
            </a:r>
            <a:r>
              <a:rPr lang="en-US"/>
              <a:t>, Colombo, Sri Lanka, 2023, pp. 89–94.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28177-D612-3ADF-370B-6C6BC1D6FE74}"/>
              </a:ext>
            </a:extLst>
          </p:cNvPr>
          <p:cNvSpPr txBox="1"/>
          <p:nvPr/>
        </p:nvSpPr>
        <p:spPr>
          <a:xfrm>
            <a:off x="1001485" y="5050971"/>
            <a:ext cx="8882743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5.</a:t>
            </a:r>
            <a:r>
              <a:rPr lang="en-US"/>
              <a:t> A. B. M. Basha, R. M. Ahmed, S. Gupta and T. Singh, "Time Series Forecasting of Foreign Tourist Arrivals in India Using LSTM and Statistical Models," </a:t>
            </a:r>
            <a:r>
              <a:rPr lang="en-US" i="1"/>
              <a:t>2022 IEEE International Conference on Data Science and Forecasting (DSF)</a:t>
            </a:r>
            <a:r>
              <a:rPr lang="en-US"/>
              <a:t>, New Delhi, India, 2022, pp. 142–147, doi: 10.1109/DSF54678.2022.9743124.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293">
          <a:extLst>
            <a:ext uri="{FF2B5EF4-FFF2-40B4-BE49-F238E27FC236}">
              <a16:creationId xmlns:a16="http://schemas.microsoft.com/office/drawing/2014/main" id="{B4C82E38-C7B7-F30E-5FB7-BF51777F8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8">
            <a:extLst>
              <a:ext uri="{FF2B5EF4-FFF2-40B4-BE49-F238E27FC236}">
                <a16:creationId xmlns:a16="http://schemas.microsoft.com/office/drawing/2014/main" id="{1ABD1CA0-B582-72A8-B04D-46AA9A9AB8CE}"/>
              </a:ext>
            </a:extLst>
          </p:cNvPr>
          <p:cNvSpPr/>
          <p:nvPr/>
        </p:nvSpPr>
        <p:spPr>
          <a:xfrm>
            <a:off x="4176421" y="2695964"/>
            <a:ext cx="5300087" cy="1196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8000"/>
              <a:buFont typeface="Calibri"/>
              <a:buNone/>
            </a:pPr>
            <a:r>
              <a:rPr lang="en-US" sz="80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8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722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3301999" y="103763"/>
            <a:ext cx="630422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sng" strike="noStrike" cap="none">
              <a:solidFill>
                <a:srgbClr val="5404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endParaRPr sz="4300" b="1" i="0" u="sng" strike="noStrike" cap="none">
              <a:solidFill>
                <a:srgbClr val="54045C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79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sng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582090" y="6852840"/>
            <a:ext cx="10670876" cy="62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 txBox="1">
            <a:spLocks noGrp="1"/>
          </p:cNvSpPr>
          <p:nvPr>
            <p:ph type="ctrTitle" idx="4294967295"/>
          </p:nvPr>
        </p:nvSpPr>
        <p:spPr>
          <a:xfrm>
            <a:off x="1003853" y="202802"/>
            <a:ext cx="10363199" cy="646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000"/>
              <a:buFont typeface="Calibri"/>
              <a:buNone/>
            </a:pPr>
            <a:r>
              <a:rPr lang="en-US" sz="4000" b="1" i="0" u="sng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br>
              <a:rPr lang="en-US" sz="4000" b="1" i="0" u="sng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7A31AB-ACDF-D250-3D35-EBBB5BDA0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6" y="1022887"/>
            <a:ext cx="794136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LocoFind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is a GPS-based tourism system enhanced with Machine Learning (ML) for smarter travel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Integrates 5 ML Modules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Season Predictor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– Forecasts best travel periods using tourist arrival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Cuisine Recommender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– Suggests regional Indian dishes based on user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Transport &amp; Weather Analyzer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– Predicts travel delays using real-time weather and route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Safety Feedback Classifier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– Classifies accident severity from real-world safety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Regional Language Identifier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– Detects local languages based on location for better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Performance Highlights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Achieves </a:t>
            </a:r>
            <a:r>
              <a:rPr lang="en-US" altLang="en-US" sz="1800" b="1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98.2%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in season prediction.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Achieves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96.9% accuracy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in transport and </a:t>
            </a:r>
            <a:r>
              <a:rPr lang="en-US" altLang="en-US" sz="1800" dirty="0">
                <a:solidFill>
                  <a:schemeClr val="tx1"/>
                </a:solidFill>
                <a:latin typeface="+mn-lt"/>
                <a:cs typeface="Calibri" panose="020F0502020204030204" pitchFamily="34" charset="0"/>
              </a:rPr>
              <a:t>weather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analyzer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Impact &amp; Alignment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Supports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Sustainable Development Goals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: SDG 8 (Tourism &amp; Economy), SDG 9 (Innovation), and SDG 11 (Sustainable Cities).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Promotes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safe, inclusive, and culturally rich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 tourism across India.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0F83346-5069-3D33-2EC6-A3C963CACCA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146852" cy="214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" name="Picture 5" descr="A poster with an orange robot and text&#10;&#10;AI-generated content may be incorrect.">
            <a:extLst>
              <a:ext uri="{FF2B5EF4-FFF2-40B4-BE49-F238E27FC236}">
                <a16:creationId xmlns:a16="http://schemas.microsoft.com/office/drawing/2014/main" id="{A9CCF395-17E6-46DD-6A36-66AD1185E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805" y="1581626"/>
            <a:ext cx="3744299" cy="317921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04130" y="-22533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 txBox="1">
            <a:spLocks noGrp="1"/>
          </p:cNvSpPr>
          <p:nvPr>
            <p:ph type="body" idx="1"/>
          </p:nvPr>
        </p:nvSpPr>
        <p:spPr>
          <a:xfrm>
            <a:off x="771524" y="824951"/>
            <a:ext cx="10461507" cy="626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1950"/>
              </a:spcBef>
              <a:buClr>
                <a:srgbClr val="000000"/>
              </a:buClr>
              <a:buSzPts val="2000"/>
              <a:buNone/>
            </a:pPr>
            <a:r>
              <a:rPr lang="en-US" sz="2000" b="1">
                <a:solidFill>
                  <a:srgbClr val="000000"/>
                </a:solidFill>
              </a:rPr>
              <a:t>1. </a:t>
            </a:r>
            <a:r>
              <a:rPr lang="en-US" sz="2000" b="1" i="1" u="none" strike="noStrike" cap="none">
                <a:solidFill>
                  <a:schemeClr val="dk1"/>
                </a:solidFill>
              </a:rPr>
              <a:t>Predictive Modeling for Tourist Inflow Using Weather Parameters, IEEE SMARTCOMP, 2020</a:t>
            </a:r>
            <a:endParaRPr sz="2000" b="1" i="0" u="none" strike="noStrike" cap="none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771525" y="160020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6" name="Google Shape;136;p5"/>
          <p:cNvGraphicFramePr/>
          <p:nvPr>
            <p:extLst>
              <p:ext uri="{D42A27DB-BD31-4B8C-83A1-F6EECF244321}">
                <p14:modId xmlns:p14="http://schemas.microsoft.com/office/powerpoint/2010/main" val="2384444690"/>
              </p:ext>
            </p:extLst>
          </p:nvPr>
        </p:nvGraphicFramePr>
        <p:xfrm>
          <a:off x="904461" y="1922115"/>
          <a:ext cx="10609468" cy="3994050"/>
        </p:xfrm>
        <a:graphic>
          <a:graphicData uri="http://schemas.openxmlformats.org/drawingml/2006/table">
            <a:tbl>
              <a:tblPr>
                <a:noFill/>
                <a:tableStyleId>{AB5BA7B0-F58E-4229-ADC4-73E0D8843FC4}</a:tableStyleId>
              </a:tblPr>
              <a:tblGrid>
                <a:gridCol w="1550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8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P. Joshi and K. Patel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Uses historical tourist arrival data and climate variables (rainfall, temperature) to predict seasonal  tourism patterns via regression trees.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Directly supports LocoFind’s Season Predictor module for best travel months per region.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Limited geographic scope and lacks real-time GPS adaptation.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4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Suggests dynamic season-aware planning with real-time weather integration using mobile apps.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>
            <a:spLocks noGrp="1"/>
          </p:cNvSpPr>
          <p:nvPr>
            <p:ph type="title"/>
          </p:nvPr>
        </p:nvSpPr>
        <p:spPr>
          <a:xfrm>
            <a:off x="609600" y="-22715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815008" y="805688"/>
            <a:ext cx="10553975" cy="490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</a:rPr>
              <a:t>2. </a:t>
            </a:r>
            <a:r>
              <a:rPr lang="en-US" sz="2000" b="1" i="1" u="none" strike="noStrike" cap="none">
                <a:solidFill>
                  <a:schemeClr val="dk1"/>
                </a:solidFill>
              </a:rPr>
              <a:t>Machine Learning-based Indian Cuisine Recommender, IEEE Big Data Analytics, 2022</a:t>
            </a:r>
            <a:endParaRPr sz="2000" b="1" i="1" u="none" strike="noStrike" cap="none">
              <a:solidFill>
                <a:schemeClr val="dk1"/>
              </a:solidFill>
            </a:endParaRPr>
          </a:p>
        </p:txBody>
      </p:sp>
      <p:graphicFrame>
        <p:nvGraphicFramePr>
          <p:cNvPr id="143" name="Google Shape;143;p6"/>
          <p:cNvGraphicFramePr/>
          <p:nvPr>
            <p:extLst>
              <p:ext uri="{D42A27DB-BD31-4B8C-83A1-F6EECF244321}">
                <p14:modId xmlns:p14="http://schemas.microsoft.com/office/powerpoint/2010/main" val="1985937177"/>
              </p:ext>
            </p:extLst>
          </p:nvPr>
        </p:nvGraphicFramePr>
        <p:xfrm>
          <a:off x="815008" y="1569825"/>
          <a:ext cx="10853418" cy="4217550"/>
        </p:xfrm>
        <a:graphic>
          <a:graphicData uri="http://schemas.openxmlformats.org/drawingml/2006/table">
            <a:tbl>
              <a:tblPr>
                <a:noFill/>
                <a:tableStyleId>{AB5BA7B0-F58E-4229-ADC4-73E0D8843FC4}</a:tableStyleId>
              </a:tblPr>
              <a:tblGrid>
                <a:gridCol w="1798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R. Bhatia et al.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Proposes a Random Forest Classifier to recommend dishes using features like region,  spice level, veg/non-veg, and ingredients.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Forms the core of LocoFind’s Cuisine Recommender system for tourists.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Ignores local restaurant availability and seasonal food variations.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75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Enables cultural food exploration through regional filtering and dietary customization.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71825" marR="71825" marT="35925" marB="359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4" name="Google Shape;144;p6"/>
          <p:cNvSpPr/>
          <p:nvPr/>
        </p:nvSpPr>
        <p:spPr>
          <a:xfrm>
            <a:off x="912178" y="2276157"/>
            <a:ext cx="14128094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title"/>
          </p:nvPr>
        </p:nvSpPr>
        <p:spPr>
          <a:xfrm>
            <a:off x="822960" y="-141922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 </a:t>
            </a:r>
            <a:endParaRPr sz="4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7"/>
          <p:cNvSpPr txBox="1">
            <a:spLocks noGrp="1"/>
          </p:cNvSpPr>
          <p:nvPr>
            <p:ph type="body" idx="1"/>
          </p:nvPr>
        </p:nvSpPr>
        <p:spPr>
          <a:xfrm>
            <a:off x="979998" y="1001078"/>
            <a:ext cx="10658723" cy="38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</a:rPr>
              <a:t>3. </a:t>
            </a:r>
            <a:r>
              <a:rPr lang="en-US" sz="2000" b="1" i="1" u="none" strike="noStrike" cap="none">
                <a:solidFill>
                  <a:schemeClr val="dk1"/>
                </a:solidFill>
              </a:rPr>
              <a:t>Predicting Railway Delays Using Weather and Route Parameters, IEEE Trans. ITS, 2022</a:t>
            </a:r>
            <a:endParaRPr sz="2000" b="1" i="1" u="none" strike="noStrike" cap="none">
              <a:solidFill>
                <a:schemeClr val="dk1"/>
              </a:solidFill>
            </a:endParaRPr>
          </a:p>
          <a:p>
            <a:pPr marL="342900" lvl="0" indent="-139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" name="Google Shape;151;p7"/>
          <p:cNvGraphicFramePr/>
          <p:nvPr>
            <p:extLst>
              <p:ext uri="{D42A27DB-BD31-4B8C-83A1-F6EECF244321}">
                <p14:modId xmlns:p14="http://schemas.microsoft.com/office/powerpoint/2010/main" val="2687320966"/>
              </p:ext>
            </p:extLst>
          </p:nvPr>
        </p:nvGraphicFramePr>
        <p:xfrm>
          <a:off x="1182757" y="1849178"/>
          <a:ext cx="9662486" cy="4231768"/>
        </p:xfrm>
        <a:graphic>
          <a:graphicData uri="http://schemas.openxmlformats.org/drawingml/2006/table">
            <a:tbl>
              <a:tblPr>
                <a:noFill/>
                <a:tableStyleId>{AB5BA7B0-F58E-4229-ADC4-73E0D8843FC4}</a:tableStyleId>
              </a:tblPr>
              <a:tblGrid>
                <a:gridCol w="2067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5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59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6351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M. Agarwal and S. Sinha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793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Applies neural networks and weather data to predict Indian railway delays.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06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Validates LocoFind’s Transport &amp; Weather Analyzer for user journey planning.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156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Doesn't integrate other modes of transport or real-time alerts.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49108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0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Reinforces delay-aware travel decisions in route planning tools.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2" name="Google Shape;152;p7"/>
          <p:cNvSpPr/>
          <p:nvPr/>
        </p:nvSpPr>
        <p:spPr>
          <a:xfrm>
            <a:off x="1137920" y="233712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/>
          <p:nvPr/>
        </p:nvSpPr>
        <p:spPr>
          <a:xfrm>
            <a:off x="1156018" y="237776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8"/>
          <p:cNvSpPr/>
          <p:nvPr/>
        </p:nvSpPr>
        <p:spPr>
          <a:xfrm>
            <a:off x="2543084" y="246776"/>
            <a:ext cx="767710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Research and Literature Review 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8"/>
          <p:cNvSpPr/>
          <p:nvPr/>
        </p:nvSpPr>
        <p:spPr>
          <a:xfrm>
            <a:off x="876311" y="1240267"/>
            <a:ext cx="10302965" cy="658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4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 panose="020F0502020204030204" pitchFamily="34" charset="0"/>
                <a:ea typeface="Times New Roman"/>
                <a:cs typeface="Calibri" panose="020F0502020204030204" pitchFamily="34" charset="0"/>
                <a:sym typeface="Times New Roman"/>
              </a:rPr>
              <a:t>. 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Seasonal Forecaster for Sri Lankan Travel (IEEE </a:t>
            </a:r>
            <a:r>
              <a:rPr lang="en-US" sz="2000" b="1" i="1" u="none" strike="noStrike" cap="none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Xplore</a:t>
            </a:r>
            <a:r>
              <a:rPr lang="en-US" sz="2000" b="1" i="1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2024)</a:t>
            </a:r>
            <a:endParaRPr sz="2000" b="1" i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8"/>
          <p:cNvGraphicFramePr/>
          <p:nvPr>
            <p:extLst>
              <p:ext uri="{D42A27DB-BD31-4B8C-83A1-F6EECF244321}">
                <p14:modId xmlns:p14="http://schemas.microsoft.com/office/powerpoint/2010/main" val="374770826"/>
              </p:ext>
            </p:extLst>
          </p:nvPr>
        </p:nvGraphicFramePr>
        <p:xfrm>
          <a:off x="876311" y="1808018"/>
          <a:ext cx="10702625" cy="4184218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8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050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10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Binusha Jayamal, Vasula Yasas, Madhavee Liyanagei, Tashmi Amaya, N.H.P. Ravi Supunya Swarnakantha, Suriyaa Kumari 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9653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Presents ML models for seasonal forecasting, cuisine recommendation, transport-weather analysis, and personalized suggestions using geotagged social media data in Sri Lankan tourism.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10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Aligns closely with LocoFind’s modules: Travel Season Predictor, Cuisine Recommender, and Transport &amp; Weather Analyzer.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10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Lacks integration with real-time data and does not address multilingual/spiritual travel support. 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1014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Demonstrates multi-model AI design for enhanced tourist planning and personalization.</a:t>
                      </a:r>
                    </a:p>
                  </a:txBody>
                  <a:tcPr marL="91450" marR="91450" marT="45725" marB="45725">
                    <a:lnL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54045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>
            <a:off x="1308418" y="2266002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"/>
          <p:cNvSpPr/>
          <p:nvPr/>
        </p:nvSpPr>
        <p:spPr>
          <a:xfrm>
            <a:off x="1796700" y="189012"/>
            <a:ext cx="793358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045C"/>
              </a:buClr>
              <a:buSzPts val="4400"/>
              <a:buFont typeface="Calibri"/>
              <a:buNone/>
            </a:pPr>
            <a:r>
              <a:rPr lang="en-US" sz="4400" b="1" i="0" u="none" strike="noStrike" cap="none">
                <a:solidFill>
                  <a:srgbClr val="54045C"/>
                </a:solidFill>
                <a:latin typeface="Calibri"/>
                <a:ea typeface="Calibri"/>
                <a:cs typeface="Calibri"/>
                <a:sym typeface="Calibri"/>
              </a:rPr>
              <a:t>  Research and Literature Review </a:t>
            </a:r>
            <a:endParaRPr sz="4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9"/>
          <p:cNvSpPr/>
          <p:nvPr/>
        </p:nvSpPr>
        <p:spPr>
          <a:xfrm>
            <a:off x="785055" y="958453"/>
            <a:ext cx="10530634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5.</a:t>
            </a:r>
            <a:r>
              <a:rPr lang="en-US" sz="2000" b="1">
                <a:solidFill>
                  <a:schemeClr val="dk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i="1">
                <a:solidFill>
                  <a:schemeClr val="dk1"/>
                </a:solidFill>
                <a:latin typeface="Calibri" pitchFamily="34" charset="0"/>
                <a:cs typeface="Calibri" pitchFamily="34" charset="0"/>
              </a:rPr>
              <a:t>“Comparative Performance Analysis of Deep Learning Technique with Statistical Models on Forecasting the Foreign Tourists Arrival Pattern to India,” IEEE ICCICA, 2021</a:t>
            </a:r>
            <a:endParaRPr sz="2000" b="1" i="1">
              <a:solidFill>
                <a:schemeClr val="dk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p9"/>
          <p:cNvGraphicFramePr/>
          <p:nvPr>
            <p:extLst>
              <p:ext uri="{D42A27DB-BD31-4B8C-83A1-F6EECF244321}">
                <p14:modId xmlns:p14="http://schemas.microsoft.com/office/powerpoint/2010/main" val="1812680714"/>
              </p:ext>
            </p:extLst>
          </p:nvPr>
        </p:nvGraphicFramePr>
        <p:xfrm>
          <a:off x="876311" y="1771631"/>
          <a:ext cx="10702625" cy="4127916"/>
        </p:xfrm>
        <a:graphic>
          <a:graphicData uri="http://schemas.openxmlformats.org/drawingml/2006/table">
            <a:tbl>
              <a:tblPr firstRow="1" bandRow="1">
                <a:noFill/>
                <a:tableStyleId>{1CA6A4B6-F684-471D-ABBF-FE7104FB9E79}</a:tableStyleId>
              </a:tblPr>
              <a:tblGrid>
                <a:gridCol w="1683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Aspect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Details</a:t>
                      </a:r>
                      <a:endParaRPr sz="18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Author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A. B. M. </a:t>
                      </a:r>
                      <a:r>
                        <a:rPr lang="en-US" sz="180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Basha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 al.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Compares Deep Learning (LSTM) with traditional statistical models (ARIMA, SARIMA) to forecast foreign tourist arrivals to India using time-series data.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Supports the </a:t>
                      </a:r>
                      <a:r>
                        <a:rPr lang="en-US" sz="1800" err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LocoFind</a:t>
                      </a: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system’s Travel Season Predictor module by identifying effective models for forecasting tourist trends.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Gaps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Does not incorporate regional events, pandemic effects, or sudden socio-economic disruptions.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24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Impact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68575" marR="68575" marT="34275" marB="3427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Enhances strategic planning for tourism boards and improves prediction accuracy in seasonal tourist flow. 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8064A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C6D9F0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3543</Words>
  <Application>Microsoft Office PowerPoint</Application>
  <PresentationFormat>Widescreen</PresentationFormat>
  <Paragraphs>463</Paragraphs>
  <Slides>37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Noto Sans Symbols</vt:lpstr>
      <vt:lpstr>Times New Roman</vt:lpstr>
      <vt:lpstr>Wingdings</vt:lpstr>
      <vt:lpstr>Office Theme</vt:lpstr>
      <vt:lpstr>                                                                                                  Title:  LocoFind:A GPS-Enables Platform for local food,culture and heritage exploration   </vt:lpstr>
      <vt:lpstr>SDGs and TARGETs</vt:lpstr>
      <vt:lpstr>Problem Statement</vt:lpstr>
      <vt:lpstr>Abstract </vt:lpstr>
      <vt:lpstr>Research and Literature Review </vt:lpstr>
      <vt:lpstr>Research and Literature Review </vt:lpstr>
      <vt:lpstr>Research and Literature Review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Product Architecture and Design/ Block Diagram </vt:lpstr>
      <vt:lpstr>Proposed System</vt:lpstr>
      <vt:lpstr>PowerPoint Presentation</vt:lpstr>
      <vt:lpstr>PowerPoint Presentation</vt:lpstr>
      <vt:lpstr>PowerPoint Presentation</vt:lpstr>
      <vt:lpstr>Justification for POSITIVE</vt:lpstr>
      <vt:lpstr>Experimental Results</vt:lpstr>
      <vt:lpstr>Experimental Results</vt:lpstr>
      <vt:lpstr>Experimental Results</vt:lpstr>
      <vt:lpstr>Project Showcase and Future Steps</vt:lpstr>
      <vt:lpstr>Conclusion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 LocoFind:A GPS Enables forlocal food,culture and heritage exploration</dc:title>
  <dc:creator>Fenitha Prince</dc:creator>
  <cp:lastModifiedBy>Dell</cp:lastModifiedBy>
  <cp:revision>324</cp:revision>
  <dcterms:created xsi:type="dcterms:W3CDTF">2023-12-17T13:17:00Z</dcterms:created>
  <dcterms:modified xsi:type="dcterms:W3CDTF">2025-10-18T07:47:20Z</dcterms:modified>
</cp:coreProperties>
</file>