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385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386" r:id="rId16"/>
    <p:sldId id="280" r:id="rId17"/>
    <p:sldId id="283" r:id="rId18"/>
    <p:sldId id="281" r:id="rId19"/>
    <p:sldId id="282" r:id="rId20"/>
    <p:sldId id="284" r:id="rId21"/>
    <p:sldId id="387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371" r:id="rId85"/>
    <p:sldId id="351" r:id="rId86"/>
    <p:sldId id="349" r:id="rId87"/>
    <p:sldId id="380" r:id="rId88"/>
    <p:sldId id="357" r:id="rId89"/>
    <p:sldId id="400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11/7/2014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11/7/2014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09061"/>
            <a:ext cx="9601200" cy="88322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F# Introduction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Workshop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1136" y="5725886"/>
            <a:ext cx="9601200" cy="67491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 Jorge Fioranelli </a:t>
            </a:r>
            <a:r>
              <a:rPr lang="en-US" b="1" dirty="0" smtClean="0">
                <a:solidFill>
                  <a:schemeClr val="bg1"/>
                </a:solidFill>
              </a:rPr>
              <a:t>- @</a:t>
            </a:r>
            <a:r>
              <a:rPr lang="en-US" b="1" dirty="0" err="1" smtClean="0">
                <a:solidFill>
                  <a:schemeClr val="bg1"/>
                </a:solidFill>
              </a:rPr>
              <a:t>jorgefioranelli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607992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V1.2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97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26" name="Group 25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</a:t>
              </a:r>
              <a:r>
                <a:rPr lang="en-AU" dirty="0" smtClean="0"/>
                <a:t> </a:t>
              </a:r>
              <a:r>
                <a:rPr lang="en-AU" dirty="0" smtClean="0"/>
                <a:t>Provider</a:t>
              </a:r>
              <a:endParaRPr lang="en-AU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188038" y="2088291"/>
            <a:ext cx="9504878" cy="30186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4000" dirty="0"/>
              <a:t>F# is a mature, open source, cross-platform, functional-first programming language. </a:t>
            </a:r>
          </a:p>
        </p:txBody>
      </p:sp>
      <p:pic>
        <p:nvPicPr>
          <p:cNvPr id="307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01" y="2507805"/>
            <a:ext cx="1608137" cy="16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4"/>
            <a:ext cx="4165986" cy="317009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4"/>
            <a:ext cx="4165986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38403"/>
            <a:ext cx="4165986" cy="440120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41432"/>
            <a:ext cx="4397276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45471"/>
            <a:ext cx="4397276" cy="317009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1"/>
            <a:ext cx="4397276" cy="378565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45285"/>
            <a:ext cx="4397276" cy="44012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273520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256517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239911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1986438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223651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197437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05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Do not close Visual Studio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what is the “it” word in some of the outputs?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source 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keyword do 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</a:t>
            </a:r>
            <a:r>
              <a:rPr lang="en-US" sz="4000" dirty="0" smtClean="0"/>
              <a:t>its last parameter?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2013 Professional or higher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3.1.2 or </a:t>
            </a:r>
            <a:r>
              <a:rPr lang="en-US" sz="4000" dirty="0" smtClean="0"/>
              <a:t>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AU" sz="4000" dirty="0" smtClean="0"/>
              <a:t>Visual </a:t>
            </a:r>
            <a:r>
              <a:rPr lang="en-AU" sz="4000" dirty="0"/>
              <a:t>F# Power Tools (optional) </a:t>
            </a:r>
            <a:endParaRPr lang="en-AU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1.0&lt;m&gt; / 1000.0 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two units of measure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you multiply the same unit of measure?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 </a:t>
            </a:r>
            <a:r>
              <a:rPr lang="en-US" sz="4000" dirty="0"/>
              <a:t>use </a:t>
            </a:r>
            <a:r>
              <a:rPr lang="en-US" sz="4000" dirty="0" smtClean="0"/>
              <a:t>“_”?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are the possible types of Option&lt;string&gt;?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smtClean="0"/>
              <a:t>Data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-270161" y="4572000"/>
            <a:ext cx="12669982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programming | type providers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</a:t>
            </a:r>
            <a:r>
              <a:rPr lang="en-AU" sz="2000" dirty="0" smtClean="0"/>
              <a:t>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0530" y="3554959"/>
            <a:ext cx="1943969" cy="2981789"/>
            <a:chOff x="3340530" y="3554959"/>
            <a:chExt cx="1943969" cy="2981789"/>
          </a:xfrm>
        </p:grpSpPr>
        <p:grpSp>
          <p:nvGrpSpPr>
            <p:cNvPr id="18" name="Group 17"/>
            <p:cNvGrpSpPr/>
            <p:nvPr/>
          </p:nvGrpSpPr>
          <p:grpSpPr>
            <a:xfrm>
              <a:off x="3409206" y="3554959"/>
              <a:ext cx="1655576" cy="1183562"/>
              <a:chOff x="2594596" y="4744745"/>
              <a:chExt cx="5660047" cy="2069425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2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3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6712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22" name="Left Brace 21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Elbow Connector 22"/>
              <p:cNvCxnSpPr>
                <a:stCxn id="19" idx="0"/>
                <a:endCxn id="20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20" idx="0"/>
                <a:endCxn id="21" idx="1"/>
              </p:cNvCxnSpPr>
              <p:nvPr/>
            </p:nvCxnSpPr>
            <p:spPr>
              <a:xfrm rot="16200000" flipH="1">
                <a:off x="59511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Left Brace 24"/>
              <p:cNvSpPr/>
              <p:nvPr/>
            </p:nvSpPr>
            <p:spPr>
              <a:xfrm rot="16200000" flipH="1">
                <a:off x="6380977" y="4043606"/>
                <a:ext cx="338129" cy="3409203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94596" y="4747674"/>
                <a:ext cx="275442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30530" y="4744745"/>
                <a:ext cx="2105017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340530" y="4910657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35202" y="55097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4051039" y="6166098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467209" y="3594738"/>
            <a:ext cx="1943969" cy="2949165"/>
            <a:chOff x="7467209" y="3594738"/>
            <a:chExt cx="1943969" cy="2949165"/>
          </a:xfrm>
        </p:grpSpPr>
        <p:grpSp>
          <p:nvGrpSpPr>
            <p:cNvPr id="38" name="Group 37"/>
            <p:cNvGrpSpPr/>
            <p:nvPr/>
          </p:nvGrpSpPr>
          <p:grpSpPr>
            <a:xfrm>
              <a:off x="8039050" y="3594738"/>
              <a:ext cx="864096" cy="1181886"/>
              <a:chOff x="2639624" y="4747677"/>
              <a:chExt cx="2628605" cy="2066493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4</a:t>
                </a:r>
              </a:p>
            </p:txBody>
          </p:sp>
          <p:sp>
            <p:nvSpPr>
              <p:cNvPr id="40" name="Left Brace 39"/>
              <p:cNvSpPr/>
              <p:nvPr/>
            </p:nvSpPr>
            <p:spPr>
              <a:xfrm rot="16200000" flipH="1">
                <a:off x="3630356" y="5040215"/>
                <a:ext cx="285774" cy="1368149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639624" y="4747677"/>
                <a:ext cx="2628605" cy="64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7467209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>
                  <a:solidFill>
                    <a:schemeClr val="accent1"/>
                  </a:solidFill>
                </a:rPr>
                <a:t>head%2=0?: 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2 :: 4 :: </a:t>
              </a:r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45204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8028584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8452048" y="6173253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31388" y="4301326"/>
            <a:ext cx="1943969" cy="2252443"/>
            <a:chOff x="9531388" y="4301326"/>
            <a:chExt cx="1943969" cy="2252443"/>
          </a:xfrm>
        </p:grpSpPr>
        <p:sp>
          <p:nvSpPr>
            <p:cNvPr id="42" name="TextBox 41"/>
            <p:cNvSpPr txBox="1"/>
            <p:nvPr/>
          </p:nvSpPr>
          <p:spPr>
            <a:xfrm>
              <a:off x="10075159" y="4301326"/>
              <a:ext cx="97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31388" y="4938985"/>
              <a:ext cx="1943969" cy="92333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yes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>
                  <a:solidFill>
                    <a:schemeClr val="accent1"/>
                  </a:solidFill>
                </a:rPr>
                <a:t>2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:: 4 :: []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10497988" y="5259789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0224342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0650786" y="6183119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8833" y="3603849"/>
            <a:ext cx="1943969" cy="2931027"/>
            <a:chOff x="5408833" y="3603849"/>
            <a:chExt cx="1943969" cy="2931027"/>
          </a:xfrm>
        </p:grpSpPr>
        <p:grpSp>
          <p:nvGrpSpPr>
            <p:cNvPr id="29" name="Group 28"/>
            <p:cNvGrpSpPr/>
            <p:nvPr/>
          </p:nvGrpSpPr>
          <p:grpSpPr>
            <a:xfrm>
              <a:off x="5770688" y="3603849"/>
              <a:ext cx="1249584" cy="1172772"/>
              <a:chOff x="2622938" y="4763611"/>
              <a:chExt cx="4016085" cy="2050559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708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3</a:t>
                </a:r>
                <a:endParaRPr lang="en-AU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4871070" y="6166098"/>
                <a:ext cx="1368152" cy="64807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/>
                  <a:t>4</a:t>
                </a:r>
                <a:endParaRPr lang="en-AU" dirty="0"/>
              </a:p>
            </p:txBody>
          </p:sp>
          <p:sp>
            <p:nvSpPr>
              <p:cNvPr id="32" name="Left Brace 31"/>
              <p:cNvSpPr/>
              <p:nvPr/>
            </p:nvSpPr>
            <p:spPr>
              <a:xfrm rot="16200000" flipH="1">
                <a:off x="3630357" y="5047886"/>
                <a:ext cx="285774" cy="1368148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Elbow Connector 32"/>
              <p:cNvCxnSpPr>
                <a:stCxn id="30" idx="0"/>
                <a:endCxn id="31" idx="1"/>
              </p:cNvCxnSpPr>
              <p:nvPr/>
            </p:nvCxnSpPr>
            <p:spPr>
              <a:xfrm rot="16200000" flipH="1">
                <a:off x="4150990" y="5770054"/>
                <a:ext cx="324036" cy="1116124"/>
              </a:xfrm>
              <a:prstGeom prst="bentConnector4">
                <a:avLst>
                  <a:gd name="adj1" fmla="val -70548"/>
                  <a:gd name="adj2" fmla="val 80645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Left Brace 33"/>
              <p:cNvSpPr/>
              <p:nvPr/>
            </p:nvSpPr>
            <p:spPr>
              <a:xfrm rot="16200000" flipH="1">
                <a:off x="5496724" y="4949466"/>
                <a:ext cx="262920" cy="1565487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622938" y="4763611"/>
                <a:ext cx="2749961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Head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67208" y="4785379"/>
                <a:ext cx="1971815" cy="645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Tail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408833" y="4924015"/>
              <a:ext cx="1943969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[]?: no</a:t>
              </a:r>
            </a:p>
            <a:p>
              <a:pPr algn="ctr"/>
              <a:r>
                <a:rPr lang="en-AU" sz="1800" b="1" dirty="0" smtClean="0">
                  <a:solidFill>
                    <a:schemeClr val="accent1"/>
                  </a:solidFill>
                </a:rPr>
                <a:t>head%2=0?: no</a:t>
              </a:r>
            </a:p>
            <a:p>
              <a:pPr algn="ctr"/>
              <a:endParaRPr lang="en-AU" sz="1800" b="1" dirty="0" smtClean="0">
                <a:solidFill>
                  <a:schemeClr val="accent1"/>
                </a:solidFill>
              </a:endParaRPr>
            </a:p>
            <a:p>
              <a:pPr algn="ctr"/>
              <a:r>
                <a:rPr lang="en-AU" b="1" dirty="0" smtClean="0">
                  <a:solidFill>
                    <a:schemeClr val="accent1"/>
                  </a:solidFill>
                </a:rPr>
                <a:t>even</a:t>
              </a:r>
              <a:r>
                <a:rPr lang="en-AU" sz="1800" b="1" dirty="0" smtClean="0">
                  <a:solidFill>
                    <a:schemeClr val="accent1"/>
                  </a:solidFill>
                </a:rPr>
                <a:t> tail</a:t>
              </a:r>
              <a:endParaRPr lang="en-AU" sz="18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425158" y="5547821"/>
              <a:ext cx="0" cy="21602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276999" y="6164226"/>
              <a:ext cx="400187" cy="3706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</a:t>
            </a:r>
            <a:r>
              <a:rPr lang="en-AU" sz="2000" dirty="0" smtClean="0"/>
              <a:t>-&gt; </a:t>
            </a:r>
            <a:r>
              <a:rPr lang="en-AU" sz="2000" dirty="0" smtClean="0"/>
              <a:t>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</a:t>
            </a:r>
            <a:r>
              <a:rPr lang="en-AU" sz="2000" dirty="0" smtClean="0"/>
              <a:t>tail -&gt; even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grpSp>
          <p:nvGrpSpPr>
            <p:cNvPr id="11" name="Group 10"/>
            <p:cNvGrpSpPr/>
            <p:nvPr/>
          </p:nvGrpSpPr>
          <p:grpSpPr>
            <a:xfrm>
              <a:off x="2975248" y="3694584"/>
              <a:ext cx="6134462" cy="1984903"/>
              <a:chOff x="2975248" y="3694584"/>
              <a:chExt cx="6134462" cy="198490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51021" y="4710517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2975248" y="4048271"/>
                <a:ext cx="6134462" cy="1631216"/>
              </a:xfrm>
              <a:prstGeom prst="rect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00CC"/>
                    </a:solidFill>
                  </a:rPr>
                  <a:t>let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rec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err="1" smtClean="0"/>
                  <a:t>acc</a:t>
                </a:r>
                <a:r>
                  <a:rPr lang="en-AU" sz="2000" dirty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=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>
                    <a:solidFill>
                      <a:srgbClr val="0000CC"/>
                    </a:solidFill>
                  </a:rPr>
                  <a:t>match</a:t>
                </a:r>
                <a:r>
                  <a:rPr lang="en-AU" sz="2000" dirty="0" smtClean="0"/>
                  <a:t> </a:t>
                </a:r>
                <a:r>
                  <a:rPr lang="en-AU" sz="2000" dirty="0" err="1"/>
                  <a:t>ls</a:t>
                </a:r>
                <a:r>
                  <a:rPr lang="en-AU" sz="2000" dirty="0"/>
                  <a:t> </a:t>
                </a:r>
                <a:r>
                  <a:rPr lang="en-AU" sz="2000" dirty="0">
                    <a:solidFill>
                      <a:srgbClr val="0000CC"/>
                    </a:solidFill>
                  </a:rPr>
                  <a:t>with</a:t>
                </a:r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|[] </a:t>
                </a:r>
                <a:r>
                  <a:rPr lang="en-AU" sz="2000" dirty="0" smtClean="0"/>
                  <a:t> </a:t>
                </a:r>
                <a:r>
                  <a:rPr lang="en-AU" sz="2000" dirty="0" err="1" smtClean="0">
                    <a:solidFill>
                      <a:srgbClr val="0099CC"/>
                    </a:solidFill>
                  </a:rPr>
                  <a:t>List</a:t>
                </a:r>
                <a:r>
                  <a:rPr lang="en-AU" sz="2000" dirty="0" err="1" smtClean="0">
                    <a:solidFill>
                      <a:schemeClr val="tx1"/>
                    </a:solidFill>
                  </a:rPr>
                  <a:t>.</a:t>
                </a:r>
                <a:r>
                  <a:rPr lang="en-AU" sz="2000" dirty="0" err="1" smtClean="0"/>
                  <a:t>rev</a:t>
                </a:r>
                <a:r>
                  <a:rPr lang="en-AU" sz="2000" dirty="0" smtClean="0"/>
                  <a:t> </a:t>
                </a:r>
                <a:r>
                  <a:rPr lang="en-AU" sz="2000" dirty="0" err="1" smtClean="0"/>
                  <a:t>acc</a:t>
                </a:r>
                <a:endParaRPr lang="en-AU" sz="2000" dirty="0"/>
              </a:p>
              <a:p>
                <a:r>
                  <a:rPr lang="en-AU" sz="2000" dirty="0"/>
                  <a:t>  </a:t>
                </a:r>
                <a:r>
                  <a:rPr lang="en-AU" sz="2000" dirty="0" smtClean="0"/>
                  <a:t>|head :: tail </a:t>
                </a:r>
                <a:r>
                  <a:rPr lang="en-AU" sz="2000" dirty="0" smtClean="0">
                    <a:solidFill>
                      <a:srgbClr val="0000CC"/>
                    </a:solidFill>
                  </a:rPr>
                  <a:t>when</a:t>
                </a:r>
                <a:r>
                  <a:rPr lang="en-AU" sz="2000" dirty="0" smtClean="0"/>
                  <a:t> </a:t>
                </a:r>
                <a:r>
                  <a:rPr lang="en-AU" sz="2000" dirty="0"/>
                  <a:t>head </a:t>
                </a:r>
                <a:r>
                  <a:rPr lang="en-AU" sz="2000" dirty="0" smtClean="0"/>
                  <a:t>% 2 = 0 -&gt;</a:t>
                </a:r>
                <a:r>
                  <a:rPr lang="en-AU" sz="2000" dirty="0"/>
                  <a:t> </a:t>
                </a:r>
                <a:r>
                  <a:rPr lang="en-AU" sz="2000" dirty="0" smtClean="0"/>
                  <a:t>even </a:t>
                </a:r>
                <a:r>
                  <a:rPr lang="en-AU" sz="2000" dirty="0" smtClean="0"/>
                  <a:t>(</a:t>
                </a:r>
                <a:r>
                  <a:rPr lang="en-AU" sz="2000" dirty="0" smtClean="0"/>
                  <a:t>head :: </a:t>
                </a:r>
                <a:r>
                  <a:rPr lang="en-AU" sz="2000" dirty="0" err="1" smtClean="0"/>
                  <a:t>acc</a:t>
                </a:r>
                <a:r>
                  <a:rPr lang="en-AU" sz="2000" dirty="0" smtClean="0"/>
                  <a:t>) </a:t>
                </a:r>
                <a:r>
                  <a:rPr lang="en-AU" sz="2000" dirty="0"/>
                  <a:t>tail</a:t>
                </a:r>
                <a:endParaRPr lang="en-AU" sz="2000" dirty="0"/>
              </a:p>
              <a:p>
                <a:r>
                  <a:rPr lang="en-AU" sz="2000" dirty="0"/>
                  <a:t> </a:t>
                </a:r>
                <a:r>
                  <a:rPr lang="en-AU" sz="2000" dirty="0" smtClean="0"/>
                  <a:t> |_ </a:t>
                </a:r>
                <a:r>
                  <a:rPr lang="en-AU" sz="2000" dirty="0"/>
                  <a:t>:: tail</a:t>
                </a:r>
                <a:r>
                  <a:rPr lang="en-AU" sz="2000" dirty="0" smtClean="0"/>
                  <a:t> </a:t>
                </a:r>
                <a:r>
                  <a:rPr lang="en-AU" sz="2000" dirty="0" smtClean="0"/>
                  <a:t>-&gt; </a:t>
                </a:r>
                <a:r>
                  <a:rPr lang="en-AU" sz="2000" dirty="0"/>
                  <a:t>even </a:t>
                </a:r>
                <a:r>
                  <a:rPr lang="en-AU" sz="2000" dirty="0" err="1"/>
                  <a:t>acc</a:t>
                </a:r>
                <a:r>
                  <a:rPr lang="en-AU" sz="2000" dirty="0"/>
                  <a:t> tail</a:t>
                </a:r>
                <a:endParaRPr lang="en-AU" sz="2000" dirty="0" smtClean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6009544" y="3694584"/>
                <a:ext cx="0" cy="21602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4280874" y="4107940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50706" y="502959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29047" y="5310978"/>
                <a:ext cx="432048" cy="331438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2135" y="469816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1421" y="2163244"/>
            <a:ext cx="5561417" cy="3816423"/>
            <a:chOff x="3431421" y="2163244"/>
            <a:chExt cx="5561417" cy="3816423"/>
          </a:xfrm>
        </p:grpSpPr>
        <p:sp>
          <p:nvSpPr>
            <p:cNvPr id="12" name="Pentagon 11"/>
            <p:cNvSpPr/>
            <p:nvPr/>
          </p:nvSpPr>
          <p:spPr>
            <a:xfrm>
              <a:off x="3431421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655557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6043699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08662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35450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894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5221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213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CSV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9447" y="2840162"/>
            <a:ext cx="5876059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smtClean="0">
                <a:solidFill>
                  <a:srgbClr val="0099CC"/>
                </a:solidFill>
              </a:rPr>
              <a:t>Customer </a:t>
            </a:r>
            <a:r>
              <a:rPr lang="en-AU" sz="2000" dirty="0" smtClean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CsvTypeProvider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“sample.csv”</a:t>
            </a:r>
            <a:r>
              <a:rPr lang="en-AU" sz="2000" dirty="0" smtClean="0">
                <a:solidFill>
                  <a:schemeClr val="tx1"/>
                </a:solidFill>
              </a:rPr>
              <a:t>&gt;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customers = </a:t>
            </a:r>
            <a:r>
              <a:rPr lang="en-AU" sz="2000" dirty="0" err="1" smtClean="0">
                <a:solidFill>
                  <a:srgbClr val="0099CC"/>
                </a:solidFill>
              </a:rPr>
              <a:t>Customer</a:t>
            </a:r>
            <a:r>
              <a:rPr lang="en-AU" sz="2000" dirty="0" err="1" smtClean="0">
                <a:solidFill>
                  <a:schemeClr val="tx1"/>
                </a:solidFill>
              </a:rPr>
              <a:t>.Load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“real.csv”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chemeClr val="tx1"/>
                </a:solidFill>
              </a:rPr>
              <a:t>customers.Rows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|&gt; </a:t>
            </a:r>
            <a:r>
              <a:rPr lang="en-AU" sz="2000" dirty="0" err="1" smtClean="0">
                <a:solidFill>
                  <a:srgbClr val="0099CC"/>
                </a:solidFill>
              </a:rPr>
              <a:t>Seq</a:t>
            </a:r>
            <a:r>
              <a:rPr lang="en-AU" sz="2000" dirty="0" err="1" smtClean="0">
                <a:solidFill>
                  <a:schemeClr val="tx1"/>
                </a:solidFill>
              </a:rPr>
              <a:t>.iter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 </a:t>
            </a:r>
            <a:r>
              <a:rPr lang="en-AU" sz="2000" dirty="0" smtClean="0">
                <a:solidFill>
                  <a:schemeClr val="tx1"/>
                </a:solidFill>
              </a:rPr>
              <a:t>-&gt; </a:t>
            </a:r>
            <a:r>
              <a:rPr lang="en-AU" sz="2000" dirty="0" err="1" smtClean="0">
                <a:solidFill>
                  <a:schemeClr val="tx1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0099CC"/>
                </a:solidFill>
              </a:rPr>
              <a:t>%</a:t>
            </a:r>
            <a:r>
              <a:rPr lang="en-AU" sz="2000" dirty="0" smtClean="0">
                <a:solidFill>
                  <a:srgbClr val="0099CC"/>
                </a:solidFill>
              </a:rPr>
              <a:t>s</a:t>
            </a:r>
            <a:r>
              <a:rPr lang="en-AU" sz="2000" dirty="0" smtClean="0">
                <a:solidFill>
                  <a:srgbClr val="C00000"/>
                </a:solidFill>
              </a:rPr>
              <a:t>: $</a:t>
            </a:r>
            <a:r>
              <a:rPr lang="en-AU" sz="2000" dirty="0" smtClean="0">
                <a:solidFill>
                  <a:srgbClr val="0099CC"/>
                </a:solidFill>
              </a:rPr>
              <a:t>%g</a:t>
            </a:r>
            <a:r>
              <a:rPr lang="en-AU" sz="2000" dirty="0" smtClean="0">
                <a:solidFill>
                  <a:srgbClr val="C00000"/>
                </a:solidFill>
              </a:rPr>
              <a:t>” </a:t>
            </a:r>
            <a:r>
              <a:rPr lang="en-AU" sz="2000" dirty="0" err="1" smtClean="0">
                <a:solidFill>
                  <a:schemeClr val="tx1"/>
                </a:solidFill>
              </a:rPr>
              <a:t>r.Name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r.Credit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48750" y="2132276"/>
            <a:ext cx="2824480" cy="70788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1,Customer1,false,0.0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8750" y="1732166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r>
              <a:rPr lang="en-AU" sz="2000" dirty="0" smtClean="0">
                <a:solidFill>
                  <a:schemeClr val="tx1"/>
                </a:solidFill>
              </a:rPr>
              <a:t>ample.csv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239" y="3448317"/>
            <a:ext cx="2824480" cy="1631216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tx1"/>
                </a:solidFill>
              </a:rPr>
              <a:t>Id,Name,IsVip,Credit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2000" dirty="0">
                <a:solidFill>
                  <a:schemeClr val="tx1"/>
                </a:solidFill>
              </a:rPr>
              <a:t>4,Customer4,true,50.0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8750" y="3041163"/>
            <a:ext cx="2824480" cy="400110"/>
          </a:xfrm>
          <a:prstGeom prst="rect">
            <a:avLst/>
          </a:prstGeom>
          <a:ln w="254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real.csv</a:t>
            </a:r>
          </a:p>
        </p:txBody>
      </p:sp>
    </p:spTree>
    <p:extLst>
      <p:ext uri="{BB962C8B-B14F-4D97-AF65-F5344CB8AC3E}">
        <p14:creationId xmlns:p14="http://schemas.microsoft.com/office/powerpoint/2010/main" val="262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Entity Framework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8895" y="2444744"/>
            <a:ext cx="8874210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>
                <a:solidFill>
                  <a:srgbClr val="0099CC"/>
                </a:solidFill>
              </a:rPr>
              <a:t>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/>
              <a:t>= </a:t>
            </a:r>
            <a:r>
              <a:rPr lang="en-AU" sz="2000" dirty="0" err="1">
                <a:solidFill>
                  <a:srgbClr val="0099CC"/>
                </a:solidFill>
              </a:rPr>
              <a:t>SqlEntityConnection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&lt;</a:t>
            </a:r>
            <a:r>
              <a:rPr lang="en-AU" sz="2000" dirty="0" err="1" smtClean="0"/>
              <a:t>ConnectionString</a:t>
            </a:r>
            <a:r>
              <a:rPr lang="en-AU" sz="2000" dirty="0" smtClean="0"/>
              <a:t>=</a:t>
            </a:r>
            <a:r>
              <a:rPr lang="en-AU" sz="2000" dirty="0" err="1" smtClean="0"/>
              <a:t>cs</a:t>
            </a:r>
            <a:r>
              <a:rPr lang="en-AU" sz="2000" dirty="0"/>
              <a:t>, </a:t>
            </a:r>
            <a:r>
              <a:rPr lang="en-AU" sz="2000" dirty="0" smtClean="0"/>
              <a:t>Pluralize=true</a:t>
            </a:r>
            <a:r>
              <a:rPr lang="en-AU" sz="2000" dirty="0"/>
              <a:t>&gt;</a:t>
            </a:r>
          </a:p>
          <a:p>
            <a:endParaRPr lang="en-AU" sz="2000" dirty="0" smtClean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context = </a:t>
            </a:r>
            <a:r>
              <a:rPr lang="en-AU" sz="2000" dirty="0" err="1" smtClean="0">
                <a:solidFill>
                  <a:srgbClr val="0099CC"/>
                </a:solidFill>
              </a:rPr>
              <a:t>EntityConnection</a:t>
            </a:r>
            <a:r>
              <a:rPr lang="en-AU" sz="2000" dirty="0" err="1" smtClean="0"/>
              <a:t>.GetDataContext</a:t>
            </a:r>
            <a:r>
              <a:rPr lang="en-AU" sz="2000" dirty="0" smtClean="0"/>
              <a:t> ()</a:t>
            </a:r>
          </a:p>
          <a:p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customers = </a:t>
            </a:r>
            <a:r>
              <a:rPr lang="en-AU" sz="2000" dirty="0" smtClean="0"/>
              <a:t>query </a:t>
            </a:r>
            <a:r>
              <a:rPr lang="en-AU" sz="2000" dirty="0"/>
              <a:t>{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/>
              <a:t> </a:t>
            </a:r>
            <a:r>
              <a:rPr lang="en-AU" sz="2000" dirty="0" smtClean="0"/>
              <a:t>customer </a:t>
            </a:r>
            <a:r>
              <a:rPr lang="en-AU" sz="2000" dirty="0" smtClean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</a:t>
            </a:r>
            <a:r>
              <a:rPr lang="en-AU" sz="2000" dirty="0" err="1" smtClean="0"/>
              <a:t>context.Customers</a:t>
            </a:r>
            <a:r>
              <a:rPr lang="en-AU" sz="2000" dirty="0" smtClean="0"/>
              <a:t> </a:t>
            </a:r>
            <a:r>
              <a:rPr lang="en-AU" sz="2000" dirty="0"/>
              <a:t>do</a:t>
            </a:r>
          </a:p>
          <a:p>
            <a:r>
              <a:rPr lang="en-AU" sz="2000" dirty="0" smtClean="0"/>
              <a:t>                      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select</a:t>
            </a:r>
            <a:r>
              <a:rPr lang="en-AU" sz="2000" dirty="0" smtClean="0"/>
              <a:t> customer }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1147806"/>
            <a:ext cx="12124269" cy="517885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1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30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3000" dirty="0" smtClean="0"/>
              <a:t>High </a:t>
            </a:r>
            <a:r>
              <a:rPr lang="en-AU" sz="30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</a:t>
            </a:r>
            <a:r>
              <a:rPr lang="en-AU" sz="30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3000" dirty="0" smtClean="0"/>
              <a:t>Options </a:t>
            </a:r>
            <a:r>
              <a:rPr lang="en-AU" sz="30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3000" b="1" dirty="0">
                <a:solidFill>
                  <a:schemeClr val="accent1"/>
                </a:solidFill>
              </a:rPr>
              <a:t>Module 4 </a:t>
            </a:r>
            <a:endParaRPr lang="en-AU" sz="30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3000" dirty="0" smtClean="0"/>
              <a:t>Functional </a:t>
            </a:r>
            <a:r>
              <a:rPr lang="en-AU" sz="3000" dirty="0"/>
              <a:t>lists | Recursion | </a:t>
            </a:r>
            <a:r>
              <a:rPr lang="en-AU" sz="3000" dirty="0" smtClean="0"/>
              <a:t>Object-oriented </a:t>
            </a:r>
            <a:r>
              <a:rPr lang="en-AU" sz="3000" dirty="0"/>
              <a:t>p</a:t>
            </a:r>
            <a:r>
              <a:rPr lang="en-AU" sz="3000" dirty="0" smtClean="0"/>
              <a:t>rogramming | Type providers</a:t>
            </a:r>
            <a:endParaRPr lang="en-AU" sz="3000" dirty="0"/>
          </a:p>
        </p:txBody>
      </p:sp>
      <p:sp>
        <p:nvSpPr>
          <p:cNvPr id="3" name="Title 12"/>
          <p:cNvSpPr>
            <a:spLocks noGrp="1"/>
          </p:cNvSpPr>
          <p:nvPr>
            <p:ph type="title"/>
          </p:nvPr>
        </p:nvSpPr>
        <p:spPr>
          <a:xfrm>
            <a:off x="1341120" y="185350"/>
            <a:ext cx="9509760" cy="9099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Agenda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Sql</a:t>
            </a:r>
            <a:r>
              <a:rPr lang="en-AU" sz="5400" dirty="0" smtClean="0">
                <a:solidFill>
                  <a:schemeClr val="accent1"/>
                </a:solidFill>
              </a:rPr>
              <a:t> Client Type Provider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7628" y="1876334"/>
            <a:ext cx="10416744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[&lt;</a:t>
            </a:r>
            <a:r>
              <a:rPr lang="en-AU" sz="2000" dirty="0" smtClean="0">
                <a:solidFill>
                  <a:srgbClr val="0099CC"/>
                </a:solidFill>
              </a:rPr>
              <a:t>Literal</a:t>
            </a:r>
            <a:r>
              <a:rPr lang="en-AU" sz="2000" dirty="0" smtClean="0"/>
              <a:t>&gt;]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/>
              <a:t>cs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C00000"/>
                </a:solidFill>
              </a:rPr>
              <a:t>"Data Source=.;Initial </a:t>
            </a:r>
            <a:r>
              <a:rPr lang="en-AU" sz="2000" dirty="0" err="1">
                <a:solidFill>
                  <a:srgbClr val="C00000"/>
                </a:solidFill>
              </a:rPr>
              <a:t>Catalog</a:t>
            </a:r>
            <a:r>
              <a:rPr lang="en-AU" sz="2000" dirty="0">
                <a:solidFill>
                  <a:srgbClr val="C00000"/>
                </a:solidFill>
              </a:rPr>
              <a:t>=</a:t>
            </a:r>
            <a:r>
              <a:rPr lang="en-AU" sz="2000" dirty="0" err="1">
                <a:solidFill>
                  <a:srgbClr val="C00000"/>
                </a:solidFill>
              </a:rPr>
              <a:t>FSharpIntro;Integrated</a:t>
            </a:r>
            <a:r>
              <a:rPr lang="en-AU" sz="2000" dirty="0">
                <a:solidFill>
                  <a:srgbClr val="C00000"/>
                </a:solidFill>
              </a:rPr>
              <a:t> Security=SSPI</a:t>
            </a:r>
            <a:r>
              <a:rPr lang="en-AU" sz="2000" dirty="0" smtClean="0">
                <a:solidFill>
                  <a:srgbClr val="C00000"/>
                </a:solidFill>
              </a:rPr>
              <a:t>;“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Id, </a:t>
            </a:r>
            <a:r>
              <a:rPr lang="en-AU" sz="2000" dirty="0" err="1">
                <a:solidFill>
                  <a:srgbClr val="C00000"/>
                </a:solidFill>
              </a:rPr>
              <a:t>IsVip</a:t>
            </a:r>
            <a:r>
              <a:rPr lang="en-AU" sz="2000" dirty="0">
                <a:solidFill>
                  <a:srgbClr val="C00000"/>
                </a:solidFill>
              </a:rPr>
              <a:t>, Credit 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/>
              <a:t>&gt;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/>
              <a:t>cmd</a:t>
            </a:r>
            <a:r>
              <a:rPr lang="en-AU" sz="2000" dirty="0"/>
              <a:t> =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()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customers = </a:t>
            </a:r>
            <a:r>
              <a:rPr lang="en-AU" sz="2000" dirty="0" err="1"/>
              <a:t>cmd.Execute</a:t>
            </a:r>
            <a:r>
              <a:rPr lang="en-AU" sz="2000" dirty="0"/>
              <a:t> </a:t>
            </a:r>
            <a:r>
              <a:rPr lang="en-AU" sz="2000" dirty="0" smtClean="0"/>
              <a:t>()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628" y="4508718"/>
            <a:ext cx="1041674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>
                <a:solidFill>
                  <a:srgbClr val="0099CC"/>
                </a:solidFill>
              </a:rPr>
              <a:t>SelectCustomers</a:t>
            </a:r>
            <a:r>
              <a:rPr lang="en-AU" sz="2000" dirty="0"/>
              <a:t> = </a:t>
            </a:r>
            <a:r>
              <a:rPr lang="en-AU" sz="2000" dirty="0" err="1" smtClean="0">
                <a:solidFill>
                  <a:srgbClr val="0099CC"/>
                </a:solidFill>
              </a:rPr>
              <a:t>SqlCommandProvider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rgbClr val="C00000"/>
                </a:solidFill>
              </a:rPr>
              <a:t>SELECT </a:t>
            </a:r>
            <a:r>
              <a:rPr lang="en-AU" sz="2000" dirty="0" smtClean="0">
                <a:solidFill>
                  <a:srgbClr val="C00000"/>
                </a:solidFill>
              </a:rPr>
              <a:t>Id, </a:t>
            </a:r>
            <a:r>
              <a:rPr lang="en-AU" sz="2000" u="sng" dirty="0" err="1" smtClean="0">
                <a:solidFill>
                  <a:srgbClr val="C00000"/>
                </a:solidFill>
              </a:rPr>
              <a:t>IsV</a:t>
            </a:r>
            <a:r>
              <a:rPr lang="en-AU" sz="2000" dirty="0" smtClean="0">
                <a:solidFill>
                  <a:srgbClr val="C00000"/>
                </a:solidFill>
              </a:rPr>
              <a:t>, Credit </a:t>
            </a:r>
            <a:r>
              <a:rPr lang="en-AU" sz="2000" dirty="0">
                <a:solidFill>
                  <a:srgbClr val="C00000"/>
                </a:solidFill>
              </a:rPr>
              <a:t>FROM </a:t>
            </a:r>
            <a:r>
              <a:rPr lang="en-AU" sz="2000" dirty="0" err="1">
                <a:solidFill>
                  <a:srgbClr val="C00000"/>
                </a:solidFill>
              </a:rPr>
              <a:t>dbo.Customers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/>
              <a:t>, </a:t>
            </a:r>
            <a:r>
              <a:rPr lang="en-AU" sz="2000" dirty="0" err="1"/>
              <a:t>cs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Oval 5"/>
          <p:cNvSpPr/>
          <p:nvPr/>
        </p:nvSpPr>
        <p:spPr>
          <a:xfrm>
            <a:off x="6932141" y="4527099"/>
            <a:ext cx="506627" cy="38172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Autofit/>
          </a:bodyPr>
          <a:lstStyle/>
          <a:p>
            <a:r>
              <a:rPr lang="en-AU" sz="2600" dirty="0">
                <a:solidFill>
                  <a:schemeClr val="bg1"/>
                </a:solidFill>
              </a:rPr>
              <a:t>Functional lists | Recursion | </a:t>
            </a:r>
            <a:r>
              <a:rPr lang="en-AU" sz="2600" dirty="0" smtClean="0">
                <a:solidFill>
                  <a:schemeClr val="bg1"/>
                </a:solidFill>
              </a:rPr>
              <a:t>Object-Oriented </a:t>
            </a:r>
            <a:r>
              <a:rPr lang="en-AU" sz="2600" dirty="0">
                <a:solidFill>
                  <a:schemeClr val="bg1"/>
                </a:solidFill>
              </a:rPr>
              <a:t>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6437" y="2390552"/>
            <a:ext cx="2191073" cy="2651009"/>
            <a:chOff x="5257390" y="2187627"/>
            <a:chExt cx="2191073" cy="2651009"/>
          </a:xfrm>
        </p:grpSpPr>
        <p:sp>
          <p:nvSpPr>
            <p:cNvPr id="27" name="Rounded Rectangle 26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2871" y="2248933"/>
            <a:ext cx="4559641" cy="3138617"/>
            <a:chOff x="1581666" y="2051221"/>
            <a:chExt cx="4559641" cy="3138617"/>
          </a:xfrm>
        </p:grpSpPr>
        <p:sp>
          <p:nvSpPr>
            <p:cNvPr id="32" name="Rounded Rectangle 31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increaseCredit</a:t>
              </a:r>
              <a:endParaRPr lang="en-AU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1658" y="2124339"/>
            <a:ext cx="6919784" cy="3584487"/>
            <a:chOff x="691976" y="1926627"/>
            <a:chExt cx="6919784" cy="3584487"/>
          </a:xfrm>
        </p:grpSpPr>
        <p:sp>
          <p:nvSpPr>
            <p:cNvPr id="36" name="Rounded Rectangle 35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479102" y="2017661"/>
            <a:ext cx="9382483" cy="4000083"/>
            <a:chOff x="379353" y="1894091"/>
            <a:chExt cx="9382483" cy="4000083"/>
          </a:xfrm>
        </p:grpSpPr>
        <p:grpSp>
          <p:nvGrpSpPr>
            <p:cNvPr id="42" name="Group 41"/>
            <p:cNvGrpSpPr/>
            <p:nvPr/>
          </p:nvGrpSpPr>
          <p:grpSpPr>
            <a:xfrm>
              <a:off x="379353" y="1894091"/>
              <a:ext cx="9382483" cy="4000083"/>
              <a:chOff x="366996" y="1894091"/>
              <a:chExt cx="9382483" cy="400008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66996" y="1894091"/>
                <a:ext cx="9382483" cy="4000083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r"/>
                <a:r>
                  <a:rPr lang="en-AU" dirty="0" smtClean="0"/>
                  <a:t>Module 4</a:t>
                </a:r>
                <a:endParaRPr lang="en-AU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477840" y="2762355"/>
                <a:ext cx="2213781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weightedMean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479862" y="2000769"/>
                <a:ext cx="2211760" cy="654908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dirty="0" smtClean="0"/>
                  <a:t>getSpendingsByMonth</a:t>
                </a:r>
                <a:endParaRPr lang="en-AU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498485" y="3549069"/>
              <a:ext cx="2205493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Csv Provider</a:t>
              </a:r>
              <a:endParaRPr lang="en-AU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490197" y="4285527"/>
              <a:ext cx="2213781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Json</a:t>
              </a:r>
              <a:r>
                <a:rPr lang="en-AU" dirty="0" smtClean="0"/>
                <a:t> Provider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0" y="4572000"/>
            <a:ext cx="12192000" cy="841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600" dirty="0" smtClean="0">
                <a:solidFill>
                  <a:schemeClr val="bg1"/>
                </a:solidFill>
              </a:rPr>
              <a:t>Functional lists | Recursion | Object-Oriented Programming | Type providers</a:t>
            </a:r>
          </a:p>
          <a:p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186" y="169413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function?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refer to “</a:t>
            </a:r>
            <a:r>
              <a:rPr lang="en-US" sz="4000" dirty="0" err="1" smtClean="0"/>
              <a:t>Data.json</a:t>
            </a:r>
            <a:r>
              <a:rPr lang="en-US" sz="4000" dirty="0" smtClean="0"/>
              <a:t>” twice?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happens if I change the name of a column?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1335769" y="2681706"/>
            <a:ext cx="791827" cy="9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9003" y="2819364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2439527" y="3912475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t</a:t>
            </a:r>
            <a:r>
              <a:rPr lang="en-AU" sz="2400" dirty="0" smtClean="0">
                <a:latin typeface="Arial" panose="020B0604020202020204" pitchFamily="34" charset="0"/>
              </a:rPr>
              <a:t>ryfsharp.org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69" y="3755361"/>
            <a:ext cx="791827" cy="778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5166" y="5622740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7" name="Rectangle 6"/>
          <p:cNvSpPr/>
          <p:nvPr/>
        </p:nvSpPr>
        <p:spPr>
          <a:xfrm>
            <a:off x="4729576" y="4614628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8" name="Picture 7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69" y="4641255"/>
            <a:ext cx="791827" cy="7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2156" y="4975414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439003" y="4771688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11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12" y="5540130"/>
            <a:ext cx="817484" cy="69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435166" y="1919816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 / c4fsharp.net</a:t>
            </a:r>
            <a:endParaRPr lang="en-AU" sz="20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41120" y="570230"/>
            <a:ext cx="9509760" cy="1233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dirty="0" smtClean="0">
                <a:solidFill>
                  <a:schemeClr val="accent1"/>
                </a:solidFill>
              </a:rPr>
              <a:t>Resources</a:t>
            </a:r>
            <a:endParaRPr lang="en-AU" sz="5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F#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3" y="1659658"/>
            <a:ext cx="938177" cy="93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04454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5706112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958043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797826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8049757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6461934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700017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341410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985933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3889056" y="5238792"/>
            <a:ext cx="1068987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959020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8120703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243318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lowchart: Document 18"/>
          <p:cNvSpPr/>
          <p:nvPr/>
        </p:nvSpPr>
        <p:spPr>
          <a:xfrm>
            <a:off x="1205352" y="2275326"/>
            <a:ext cx="1096922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9BF48-D9C3-4DE0-818A-0C2EC431B649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3732</Words>
  <Application>Microsoft Office PowerPoint</Application>
  <PresentationFormat>Widescreen</PresentationFormat>
  <Paragraphs>959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Agenda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CSV Type Provider</vt:lpstr>
      <vt:lpstr>Entity Framework Type Provider</vt:lpstr>
      <vt:lpstr>Sql Client Type Provider</vt:lpstr>
      <vt:lpstr>Demo 4</vt:lpstr>
      <vt:lpstr>Exercise 4</vt:lpstr>
      <vt:lpstr>Exercise 4</vt:lpstr>
      <vt:lpstr>Review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2014-11-07T05:31:34Z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