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88"/>
  </p:notesMasterIdLst>
  <p:handoutMasterIdLst>
    <p:handoutMasterId r:id="rId89"/>
  </p:handoutMasterIdLst>
  <p:sldIdLst>
    <p:sldId id="385" r:id="rId5"/>
    <p:sldId id="273" r:id="rId6"/>
    <p:sldId id="382" r:id="rId7"/>
    <p:sldId id="383" r:id="rId8"/>
    <p:sldId id="275" r:id="rId9"/>
    <p:sldId id="274" r:id="rId10"/>
    <p:sldId id="276" r:id="rId11"/>
    <p:sldId id="277" r:id="rId12"/>
    <p:sldId id="278" r:id="rId13"/>
    <p:sldId id="386" r:id="rId14"/>
    <p:sldId id="280" r:id="rId15"/>
    <p:sldId id="283" r:id="rId16"/>
    <p:sldId id="281" r:id="rId17"/>
    <p:sldId id="282" r:id="rId18"/>
    <p:sldId id="284" r:id="rId19"/>
    <p:sldId id="387" r:id="rId20"/>
    <p:sldId id="286" r:id="rId21"/>
    <p:sldId id="287" r:id="rId22"/>
    <p:sldId id="289" r:id="rId23"/>
    <p:sldId id="290" r:id="rId24"/>
    <p:sldId id="291" r:id="rId25"/>
    <p:sldId id="292" r:id="rId26"/>
    <p:sldId id="293" r:id="rId27"/>
    <p:sldId id="375" r:id="rId28"/>
    <p:sldId id="296" r:id="rId29"/>
    <p:sldId id="299" r:id="rId30"/>
    <p:sldId id="298" r:id="rId31"/>
    <p:sldId id="377" r:id="rId32"/>
    <p:sldId id="300" r:id="rId33"/>
    <p:sldId id="294" r:id="rId34"/>
    <p:sldId id="295" r:id="rId35"/>
    <p:sldId id="301" r:id="rId36"/>
    <p:sldId id="302" r:id="rId37"/>
    <p:sldId id="303" r:id="rId38"/>
    <p:sldId id="304" r:id="rId39"/>
    <p:sldId id="305" r:id="rId40"/>
    <p:sldId id="369" r:id="rId41"/>
    <p:sldId id="313" r:id="rId42"/>
    <p:sldId id="312" r:id="rId43"/>
    <p:sldId id="378" r:id="rId44"/>
    <p:sldId id="314" r:id="rId45"/>
    <p:sldId id="306" r:id="rId46"/>
    <p:sldId id="307" r:id="rId47"/>
    <p:sldId id="308" r:id="rId48"/>
    <p:sldId id="309" r:id="rId49"/>
    <p:sldId id="315" r:id="rId50"/>
    <p:sldId id="316" r:id="rId51"/>
    <p:sldId id="317" r:id="rId52"/>
    <p:sldId id="320" r:id="rId53"/>
    <p:sldId id="321" r:id="rId54"/>
    <p:sldId id="322" r:id="rId55"/>
    <p:sldId id="323" r:id="rId56"/>
    <p:sldId id="370" r:id="rId57"/>
    <p:sldId id="333" r:id="rId58"/>
    <p:sldId id="332" r:id="rId59"/>
    <p:sldId id="379" r:id="rId60"/>
    <p:sldId id="334" r:id="rId61"/>
    <p:sldId id="324" r:id="rId62"/>
    <p:sldId id="325" r:id="rId63"/>
    <p:sldId id="326" r:id="rId64"/>
    <p:sldId id="327" r:id="rId65"/>
    <p:sldId id="328" r:id="rId66"/>
    <p:sldId id="335" r:id="rId67"/>
    <p:sldId id="338" r:id="rId68"/>
    <p:sldId id="337" r:id="rId69"/>
    <p:sldId id="388" r:id="rId70"/>
    <p:sldId id="389" r:id="rId71"/>
    <p:sldId id="390" r:id="rId72"/>
    <p:sldId id="391" r:id="rId73"/>
    <p:sldId id="392" r:id="rId74"/>
    <p:sldId id="393" r:id="rId75"/>
    <p:sldId id="394" r:id="rId76"/>
    <p:sldId id="395" r:id="rId77"/>
    <p:sldId id="396" r:id="rId78"/>
    <p:sldId id="397" r:id="rId79"/>
    <p:sldId id="398" r:id="rId80"/>
    <p:sldId id="399" r:id="rId81"/>
    <p:sldId id="371" r:id="rId82"/>
    <p:sldId id="351" r:id="rId83"/>
    <p:sldId id="349" r:id="rId84"/>
    <p:sldId id="380" r:id="rId85"/>
    <p:sldId id="357" r:id="rId86"/>
    <p:sldId id="400" r:id="rId87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113" d="100"/>
          <a:sy n="113" d="100"/>
        </p:scale>
        <p:origin x="22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1/29/2016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1/29/2016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83DDF-CA54-461A-A486-592D2374C53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accent1"/>
                </a:solidFill>
              </a:rPr>
              <a:t>F# Workshop</a:t>
            </a:r>
            <a:r>
              <a:rPr lang="en-US" sz="9600" dirty="0">
                <a:solidFill>
                  <a:schemeClr val="accent1"/>
                </a:solidFill>
              </a:rPr>
              <a:t/>
            </a:r>
            <a:br>
              <a:rPr lang="en-US" sz="9600" dirty="0">
                <a:solidFill>
                  <a:schemeClr val="accent1"/>
                </a:solidFill>
              </a:rPr>
            </a:br>
            <a:endParaRPr lang="en-US" sz="9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by Jorge Fioranelli </a:t>
            </a:r>
            <a:r>
              <a:rPr lang="en-US" b="1" dirty="0" smtClean="0">
                <a:solidFill>
                  <a:schemeClr val="accent1"/>
                </a:solidFill>
              </a:rPr>
              <a:t>- @</a:t>
            </a:r>
            <a:r>
              <a:rPr lang="en-US" b="1" dirty="0" err="1" smtClean="0">
                <a:solidFill>
                  <a:schemeClr val="accent1"/>
                </a:solidFill>
              </a:rPr>
              <a:t>jorgefioranelli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dirty="0" smtClean="0">
                <a:solidFill>
                  <a:schemeClr val="accent1"/>
                </a:solidFill>
              </a:rPr>
              <a:t>2.0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58" y="1483627"/>
            <a:ext cx="2394516" cy="23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tx2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2">
                    <a:lumMod val="75000"/>
                  </a:schemeClr>
                </a:solidFill>
              </a:rPr>
              <a:t>C#</a:t>
            </a:r>
            <a:endParaRPr lang="en-AU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55585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0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1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+ y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64" name="TextBox 63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70" name="TextBox 69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80" name="Rectangle 79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82" name="Rectangle 8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83" name="Rectangle 82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84" name="Rectangle 83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75" grpId="0" animBg="1"/>
      <p:bldP spid="76" grpId="0" animBg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</a:t>
            </a:r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1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1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3423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2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0965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Guide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</a:t>
            </a:r>
            <a:r>
              <a:rPr lang="en-US" sz="4000" dirty="0"/>
              <a:t>C</a:t>
            </a:r>
            <a:r>
              <a:rPr lang="en-US" sz="4000" dirty="0" smtClean="0"/>
              <a:t>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2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2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Pre-requisites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783968"/>
            <a:ext cx="10775085" cy="4602757"/>
          </a:xfrm>
        </p:spPr>
        <p:txBody>
          <a:bodyPr numCol="2"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Windows</a:t>
            </a:r>
            <a:endParaRPr lang="en-US" sz="4000" dirty="0"/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2015 Community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</a:t>
            </a:r>
            <a:r>
              <a:rPr lang="en-US" sz="2400" dirty="0" err="1" smtClean="0"/>
              <a:t>Xamarin</a:t>
            </a:r>
            <a:r>
              <a:rPr lang="en-US" sz="2400" dirty="0" smtClean="0"/>
              <a:t> </a:t>
            </a:r>
            <a:r>
              <a:rPr lang="en-US" sz="2400" dirty="0"/>
              <a:t>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Atom </a:t>
            </a:r>
            <a:r>
              <a:rPr lang="en-US" sz="2400" dirty="0"/>
              <a:t>+ F# Compiler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Code + F# Compiler + </a:t>
            </a:r>
            <a:r>
              <a:rPr lang="en-US" sz="2400" dirty="0" err="1"/>
              <a:t>Ionide</a:t>
            </a:r>
            <a:r>
              <a:rPr lang="en-US" sz="2400" dirty="0"/>
              <a:t> </a:t>
            </a:r>
            <a:r>
              <a:rPr lang="en-US" sz="2400" dirty="0" smtClean="0"/>
              <a:t>package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Linux</a:t>
            </a:r>
            <a:endParaRPr lang="en-US" sz="4000" dirty="0"/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Atom </a:t>
            </a:r>
            <a:r>
              <a:rPr lang="en-US" sz="2400" dirty="0"/>
              <a:t>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Code + Mono + </a:t>
            </a:r>
            <a:r>
              <a:rPr lang="en-US" sz="2400" dirty="0" err="1"/>
              <a:t>Ionide</a:t>
            </a:r>
            <a:r>
              <a:rPr lang="en-US" sz="2400" dirty="0"/>
              <a:t> </a:t>
            </a:r>
            <a:r>
              <a:rPr lang="en-US" sz="2400" dirty="0" smtClean="0"/>
              <a:t>package</a:t>
            </a:r>
            <a:endParaRPr lang="en-US" sz="22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Mac</a:t>
            </a:r>
            <a:endParaRPr lang="en-US" sz="4000" dirty="0"/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</a:t>
            </a:r>
            <a:r>
              <a:rPr lang="en-US" sz="2400" dirty="0" err="1" smtClean="0"/>
              <a:t>Xamarin</a:t>
            </a:r>
            <a:r>
              <a:rPr lang="en-US" sz="2400" dirty="0" smtClean="0"/>
              <a:t> </a:t>
            </a:r>
            <a:r>
              <a:rPr lang="en-US" sz="2400" dirty="0"/>
              <a:t>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Atom </a:t>
            </a:r>
            <a:r>
              <a:rPr lang="en-US" sz="2400" dirty="0"/>
              <a:t>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</a:p>
          <a:p>
            <a:pPr>
              <a:buFont typeface="Calibri" panose="020F0502020204030204" pitchFamily="34" charset="0"/>
              <a:buChar char="&gt;"/>
            </a:pP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its last parameter?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3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smtClean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3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3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</a:t>
            </a:r>
            <a:r>
              <a:rPr lang="en-US" sz="4000" dirty="0" smtClean="0"/>
              <a:t>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are the possible types of Option&lt;string&gt;?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4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accent1"/>
                </a:solidFill>
                <a:latin typeface="+mj-lt"/>
              </a:rPr>
              <a:t>Functional lists | Recursion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Agenda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349367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 smtClean="0"/>
              <a:t>High </a:t>
            </a:r>
            <a:r>
              <a:rPr lang="en-AU" sz="30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</a:t>
            </a:r>
            <a:r>
              <a:rPr lang="en-AU" sz="30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3000" dirty="0" smtClean="0"/>
              <a:t>Options </a:t>
            </a:r>
            <a:r>
              <a:rPr lang="en-AU" sz="30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Functional </a:t>
            </a:r>
            <a:r>
              <a:rPr lang="en-AU" sz="3000" dirty="0"/>
              <a:t>lists | Recursion | </a:t>
            </a:r>
            <a:r>
              <a:rPr lang="en-AU" sz="3000" dirty="0" smtClean="0"/>
              <a:t>Object-oriented </a:t>
            </a:r>
            <a:r>
              <a:rPr lang="en-AU" sz="3000" dirty="0"/>
              <a:t>p</a:t>
            </a:r>
            <a:r>
              <a:rPr lang="en-AU" sz="3000" dirty="0" smtClean="0"/>
              <a:t>rogramming | Type providers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40530" y="3554959"/>
            <a:ext cx="1943969" cy="2981789"/>
            <a:chOff x="3340530" y="3554959"/>
            <a:chExt cx="1943969" cy="2981789"/>
          </a:xfrm>
        </p:grpSpPr>
        <p:grpSp>
          <p:nvGrpSpPr>
            <p:cNvPr id="18" name="Group 17"/>
            <p:cNvGrpSpPr/>
            <p:nvPr/>
          </p:nvGrpSpPr>
          <p:grpSpPr>
            <a:xfrm>
              <a:off x="3409206" y="3554959"/>
              <a:ext cx="1655576" cy="1183562"/>
              <a:chOff x="2594596" y="4744745"/>
              <a:chExt cx="5660047" cy="2069425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2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8710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3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6712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4</a:t>
                </a:r>
              </a:p>
            </p:txBody>
          </p:sp>
          <p:sp>
            <p:nvSpPr>
              <p:cNvPr id="22" name="Left Brace 21"/>
              <p:cNvSpPr/>
              <p:nvPr/>
            </p:nvSpPr>
            <p:spPr>
              <a:xfrm rot="16200000" flipH="1">
                <a:off x="3630356" y="5040215"/>
                <a:ext cx="285774" cy="1368149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Elbow Connector 22"/>
              <p:cNvCxnSpPr>
                <a:stCxn id="19" idx="0"/>
                <a:endCxn id="20" idx="1"/>
              </p:cNvCxnSpPr>
              <p:nvPr/>
            </p:nvCxnSpPr>
            <p:spPr>
              <a:xfrm rot="16200000" flipH="1">
                <a:off x="41509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20" idx="0"/>
                <a:endCxn id="21" idx="1"/>
              </p:cNvCxnSpPr>
              <p:nvPr/>
            </p:nvCxnSpPr>
            <p:spPr>
              <a:xfrm rot="16200000" flipH="1">
                <a:off x="59511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Left Brace 24"/>
              <p:cNvSpPr/>
              <p:nvPr/>
            </p:nvSpPr>
            <p:spPr>
              <a:xfrm rot="16200000" flipH="1">
                <a:off x="6380977" y="4043606"/>
                <a:ext cx="338129" cy="3409203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94596" y="4747674"/>
                <a:ext cx="2754421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530530" y="4744745"/>
                <a:ext cx="2105017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Tail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340530" y="4910657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>
                  <a:solidFill>
                    <a:schemeClr val="accent1"/>
                  </a:solidFill>
                </a:rPr>
                <a:t>head%2=0?: 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2 :: </a:t>
              </a:r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35202" y="55097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4051039" y="6166098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67209" y="3594738"/>
            <a:ext cx="1943969" cy="2949165"/>
            <a:chOff x="7467209" y="3594738"/>
            <a:chExt cx="1943969" cy="2949165"/>
          </a:xfrm>
        </p:grpSpPr>
        <p:grpSp>
          <p:nvGrpSpPr>
            <p:cNvPr id="38" name="Group 37"/>
            <p:cNvGrpSpPr/>
            <p:nvPr/>
          </p:nvGrpSpPr>
          <p:grpSpPr>
            <a:xfrm>
              <a:off x="8039050" y="3594738"/>
              <a:ext cx="864096" cy="1181886"/>
              <a:chOff x="2639624" y="4747677"/>
              <a:chExt cx="2628605" cy="2066493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4</a:t>
                </a:r>
              </a:p>
            </p:txBody>
          </p:sp>
          <p:sp>
            <p:nvSpPr>
              <p:cNvPr id="40" name="Left Brace 39"/>
              <p:cNvSpPr/>
              <p:nvPr/>
            </p:nvSpPr>
            <p:spPr>
              <a:xfrm rot="16200000" flipH="1">
                <a:off x="3630356" y="5040215"/>
                <a:ext cx="285774" cy="1368149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639624" y="4747677"/>
                <a:ext cx="2628605" cy="64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7467209" y="4924015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>
                  <a:solidFill>
                    <a:schemeClr val="accent1"/>
                  </a:solidFill>
                </a:rPr>
                <a:t>head%2=0?: 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2 :: 4 :: </a:t>
              </a:r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452048" y="55478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8028584" y="6173253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8452048" y="6173253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531388" y="4301326"/>
            <a:ext cx="1943969" cy="2252443"/>
            <a:chOff x="9531388" y="4301326"/>
            <a:chExt cx="1943969" cy="2252443"/>
          </a:xfrm>
        </p:grpSpPr>
        <p:sp>
          <p:nvSpPr>
            <p:cNvPr id="42" name="TextBox 41"/>
            <p:cNvSpPr txBox="1"/>
            <p:nvPr/>
          </p:nvSpPr>
          <p:spPr>
            <a:xfrm>
              <a:off x="10075159" y="4301326"/>
              <a:ext cx="972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531388" y="4938985"/>
              <a:ext cx="1943969" cy="92333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b="1" dirty="0">
                  <a:solidFill>
                    <a:schemeClr val="accent1"/>
                  </a:solidFill>
                </a:rPr>
                <a:t>2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:: 4 :: []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0497988" y="5259789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10224342" y="6183119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0650786" y="6183119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08833" y="3603849"/>
            <a:ext cx="1943969" cy="2931027"/>
            <a:chOff x="5408833" y="3603849"/>
            <a:chExt cx="1943969" cy="2931027"/>
          </a:xfrm>
        </p:grpSpPr>
        <p:grpSp>
          <p:nvGrpSpPr>
            <p:cNvPr id="29" name="Group 28"/>
            <p:cNvGrpSpPr/>
            <p:nvPr/>
          </p:nvGrpSpPr>
          <p:grpSpPr>
            <a:xfrm>
              <a:off x="5770688" y="3603849"/>
              <a:ext cx="1249584" cy="1172772"/>
              <a:chOff x="2622938" y="4763611"/>
              <a:chExt cx="4016085" cy="2050559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3</a:t>
                </a:r>
                <a:endParaRPr lang="en-AU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48710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4</a:t>
                </a:r>
                <a:endParaRPr lang="en-AU" dirty="0"/>
              </a:p>
            </p:txBody>
          </p:sp>
          <p:sp>
            <p:nvSpPr>
              <p:cNvPr id="32" name="Left Brace 31"/>
              <p:cNvSpPr/>
              <p:nvPr/>
            </p:nvSpPr>
            <p:spPr>
              <a:xfrm rot="16200000" flipH="1">
                <a:off x="3630357" y="5047886"/>
                <a:ext cx="285774" cy="1368148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Elbow Connector 32"/>
              <p:cNvCxnSpPr>
                <a:stCxn id="30" idx="0"/>
                <a:endCxn id="31" idx="1"/>
              </p:cNvCxnSpPr>
              <p:nvPr/>
            </p:nvCxnSpPr>
            <p:spPr>
              <a:xfrm rot="16200000" flipH="1">
                <a:off x="41509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Left Brace 33"/>
              <p:cNvSpPr/>
              <p:nvPr/>
            </p:nvSpPr>
            <p:spPr>
              <a:xfrm rot="16200000" flipH="1">
                <a:off x="5496724" y="4949466"/>
                <a:ext cx="262920" cy="1565487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22938" y="4763611"/>
                <a:ext cx="2749961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67208" y="4785379"/>
                <a:ext cx="1971815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Tail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408833" y="4924015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head%2=0?: no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6425158" y="55478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6276999" y="6164226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</a:t>
            </a:r>
            <a:r>
              <a:rPr lang="en-AU" sz="2000" dirty="0" smtClean="0"/>
              <a:t>tail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grpSp>
          <p:nvGrpSpPr>
            <p:cNvPr id="11" name="Group 10"/>
            <p:cNvGrpSpPr/>
            <p:nvPr/>
          </p:nvGrpSpPr>
          <p:grpSpPr>
            <a:xfrm>
              <a:off x="2975248" y="3694584"/>
              <a:ext cx="6134462" cy="1984903"/>
              <a:chOff x="2975248" y="3694584"/>
              <a:chExt cx="6134462" cy="198490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51021" y="4710517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975248" y="4048271"/>
                <a:ext cx="6134462" cy="1631216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00CC"/>
                    </a:solidFill>
                  </a:rPr>
                  <a:t>let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rec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 err="1" smtClean="0"/>
                  <a:t>acc</a:t>
                </a:r>
                <a:r>
                  <a:rPr lang="en-AU" sz="2000" dirty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=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match</a:t>
                </a:r>
                <a:r>
                  <a:rPr lang="en-AU" sz="2000" dirty="0" smtClean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with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|[] -&gt; </a:t>
                </a:r>
                <a:r>
                  <a:rPr lang="en-AU" sz="2000" dirty="0" err="1" smtClean="0">
                    <a:solidFill>
                      <a:srgbClr val="0099CC"/>
                    </a:solidFill>
                  </a:rPr>
                  <a:t>List</a:t>
                </a:r>
                <a:r>
                  <a:rPr lang="en-AU" sz="2000" dirty="0" err="1" smtClean="0">
                    <a:solidFill>
                      <a:schemeClr val="tx1"/>
                    </a:solidFill>
                  </a:rPr>
                  <a:t>.</a:t>
                </a:r>
                <a:r>
                  <a:rPr lang="en-AU" sz="2000" dirty="0" err="1" smtClean="0"/>
                  <a:t>rev</a:t>
                </a:r>
                <a:r>
                  <a:rPr lang="en-AU" sz="2000" dirty="0" smtClean="0"/>
                  <a:t> </a:t>
                </a:r>
                <a:r>
                  <a:rPr lang="en-AU" sz="2000" dirty="0" err="1" smtClean="0"/>
                  <a:t>acc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|head :: tail </a:t>
                </a:r>
                <a:r>
                  <a:rPr lang="en-AU" sz="2000" dirty="0" smtClean="0">
                    <a:solidFill>
                      <a:srgbClr val="0000CC"/>
                    </a:solidFill>
                  </a:rPr>
                  <a:t>when</a:t>
                </a:r>
                <a:r>
                  <a:rPr lang="en-AU" sz="2000" dirty="0" smtClean="0"/>
                  <a:t> </a:t>
                </a:r>
                <a:r>
                  <a:rPr lang="en-AU" sz="2000" dirty="0"/>
                  <a:t>head </a:t>
                </a:r>
                <a:r>
                  <a:rPr lang="en-AU" sz="2000" dirty="0" smtClean="0"/>
                  <a:t>% 2 = 0 -&gt;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(head ::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) </a:t>
                </a:r>
                <a:r>
                  <a:rPr lang="en-AU" sz="2000" dirty="0"/>
                  <a:t>tail</a:t>
                </a:r>
              </a:p>
              <a:p>
                <a:r>
                  <a:rPr lang="en-AU" sz="2000" dirty="0"/>
                  <a:t> </a:t>
                </a:r>
                <a:r>
                  <a:rPr lang="en-AU" sz="2000" dirty="0" smtClean="0"/>
                  <a:t> |_ </a:t>
                </a:r>
                <a:r>
                  <a:rPr lang="en-AU" sz="2000" dirty="0"/>
                  <a:t>:: tail</a:t>
                </a:r>
                <a:r>
                  <a:rPr lang="en-AU" sz="2000" dirty="0" smtClean="0"/>
                  <a:t> -&gt; </a:t>
                </a:r>
                <a:r>
                  <a:rPr lang="en-AU" sz="2000" dirty="0"/>
                  <a:t>even </a:t>
                </a:r>
                <a:r>
                  <a:rPr lang="en-AU" sz="2000" dirty="0" err="1"/>
                  <a:t>acc</a:t>
                </a:r>
                <a:r>
                  <a:rPr lang="en-AU" sz="2000" dirty="0"/>
                  <a:t> tail</a:t>
                </a:r>
                <a:endParaRPr lang="en-AU" sz="2000" dirty="0" smtClean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6009544" y="3694584"/>
                <a:ext cx="0" cy="21602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280874" y="4107940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50706" y="502959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047" y="531097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528038" y="469816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35450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04454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5706112" y="2395563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958043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79782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8049757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6461934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00017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3414102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985933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3889056" y="5238792"/>
            <a:ext cx="1068987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959020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8120703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2433181" y="2534818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lowchart: Document 18"/>
          <p:cNvSpPr/>
          <p:nvPr/>
        </p:nvSpPr>
        <p:spPr>
          <a:xfrm>
            <a:off x="1205352" y="2275326"/>
            <a:ext cx="1096922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48945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22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Azure Storage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595519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CSV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smtClean="0">
                <a:solidFill>
                  <a:srgbClr val="0099CC"/>
                </a:solidFill>
              </a:rPr>
              <a:t>Customer </a:t>
            </a:r>
            <a:r>
              <a:rPr lang="en-AU" sz="2000" dirty="0" smtClean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CsvProvider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“sample.csv”</a:t>
            </a:r>
            <a:r>
              <a:rPr lang="en-AU" sz="2000" dirty="0" smtClean="0">
                <a:solidFill>
                  <a:schemeClr val="tx1"/>
                </a:solidFill>
              </a:rPr>
              <a:t>&gt;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customers = </a:t>
            </a:r>
            <a:r>
              <a:rPr lang="en-AU" sz="2000" dirty="0" err="1" smtClean="0">
                <a:solidFill>
                  <a:srgbClr val="0099CC"/>
                </a:solidFill>
              </a:rPr>
              <a:t>Customer</a:t>
            </a:r>
            <a:r>
              <a:rPr lang="en-AU" sz="2000" dirty="0" err="1" smtClean="0">
                <a:solidFill>
                  <a:schemeClr val="tx1"/>
                </a:solidFill>
              </a:rPr>
              <a:t>.Load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chemeClr val="tx1"/>
                </a:solidFill>
              </a:rPr>
              <a:t>customers.Rows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|&gt; </a:t>
            </a:r>
            <a:r>
              <a:rPr lang="en-AU" sz="2000" dirty="0" err="1" smtClean="0">
                <a:solidFill>
                  <a:srgbClr val="0099CC"/>
                </a:solidFill>
              </a:rPr>
              <a:t>Seq</a:t>
            </a:r>
            <a:r>
              <a:rPr lang="en-AU" sz="2000" dirty="0" err="1" smtClean="0">
                <a:solidFill>
                  <a:schemeClr val="tx1"/>
                </a:solidFill>
              </a:rPr>
              <a:t>.iter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 </a:t>
            </a:r>
            <a:r>
              <a:rPr lang="en-AU" sz="2000" dirty="0" smtClean="0">
                <a:solidFill>
                  <a:schemeClr val="tx1"/>
                </a:solidFill>
              </a:rPr>
              <a:t>-&gt; </a:t>
            </a:r>
            <a:r>
              <a:rPr lang="en-AU" sz="2000" dirty="0" err="1" smtClean="0">
                <a:solidFill>
                  <a:schemeClr val="tx1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</a:t>
            </a:r>
            <a:r>
              <a:rPr lang="en-AU" sz="2000" dirty="0" smtClean="0">
                <a:solidFill>
                  <a:srgbClr val="0099CC"/>
                </a:solidFill>
              </a:rPr>
              <a:t>s</a:t>
            </a:r>
            <a:r>
              <a:rPr lang="en-AU" sz="2000" dirty="0" smtClean="0">
                <a:solidFill>
                  <a:srgbClr val="C00000"/>
                </a:solidFill>
              </a:rPr>
              <a:t>: $</a:t>
            </a:r>
            <a:r>
              <a:rPr lang="en-AU" sz="2000" dirty="0" smtClean="0">
                <a:solidFill>
                  <a:srgbClr val="0099CC"/>
                </a:solidFill>
              </a:rPr>
              <a:t>%g</a:t>
            </a:r>
            <a:r>
              <a:rPr lang="en-AU" sz="2000" dirty="0" smtClean="0">
                <a:solidFill>
                  <a:srgbClr val="C00000"/>
                </a:solidFill>
              </a:rPr>
              <a:t>” </a:t>
            </a:r>
            <a:r>
              <a:rPr lang="en-AU" sz="2000" dirty="0" err="1" smtClean="0">
                <a:solidFill>
                  <a:schemeClr val="tx1"/>
                </a:solidFill>
              </a:rPr>
              <a:t>r.Name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r.Credit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r>
              <a:rPr lang="en-AU" sz="2000" dirty="0" smtClean="0">
                <a:solidFill>
                  <a:schemeClr val="tx1"/>
                </a:solidFill>
              </a:rPr>
              <a:t>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63121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real.csv</a:t>
            </a:r>
          </a:p>
        </p:txBody>
      </p: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Entity Framework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895" y="2444744"/>
            <a:ext cx="8874210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/>
              <a:t>= </a:t>
            </a:r>
            <a:r>
              <a:rPr lang="en-AU" sz="2000" dirty="0" err="1">
                <a:solidFill>
                  <a:srgbClr val="0099CC"/>
                </a:solidFill>
              </a:rPr>
              <a:t>SqlEntityConnection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&lt;</a:t>
            </a:r>
            <a:r>
              <a:rPr lang="en-AU" sz="2000" dirty="0" err="1" smtClean="0"/>
              <a:t>ConnectionString</a:t>
            </a:r>
            <a:r>
              <a:rPr lang="en-AU" sz="2000" dirty="0" smtClean="0"/>
              <a:t>=</a:t>
            </a:r>
            <a:r>
              <a:rPr lang="en-AU" sz="2000" dirty="0" err="1" smtClean="0"/>
              <a:t>cs</a:t>
            </a:r>
            <a:r>
              <a:rPr lang="en-AU" sz="2000" dirty="0"/>
              <a:t>, </a:t>
            </a:r>
            <a:r>
              <a:rPr lang="en-AU" sz="2000" dirty="0" smtClean="0"/>
              <a:t>Pluralize=true</a:t>
            </a:r>
            <a:r>
              <a:rPr lang="en-AU" sz="2000" dirty="0"/>
              <a:t>&gt;</a:t>
            </a:r>
          </a:p>
          <a:p>
            <a:endParaRPr lang="en-AU" sz="2000" dirty="0" smtClean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context = </a:t>
            </a:r>
            <a:r>
              <a:rPr lang="en-AU" sz="2000" dirty="0" err="1" smtClean="0">
                <a:solidFill>
                  <a:srgbClr val="0099CC"/>
                </a:solidFill>
              </a:rPr>
              <a:t>EntityConnection</a:t>
            </a:r>
            <a:r>
              <a:rPr lang="en-AU" sz="2000" dirty="0" err="1" smtClean="0"/>
              <a:t>.GetDataContext</a:t>
            </a:r>
            <a:r>
              <a:rPr lang="en-AU" sz="2000" dirty="0" smtClean="0"/>
              <a:t> ()</a:t>
            </a:r>
          </a:p>
          <a:p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customers = </a:t>
            </a:r>
            <a:r>
              <a:rPr lang="en-AU" sz="2000" dirty="0" smtClean="0"/>
              <a:t>query </a:t>
            </a:r>
            <a:r>
              <a:rPr lang="en-AU" sz="2000" dirty="0"/>
              <a:t>{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</a:t>
            </a:r>
            <a:r>
              <a:rPr lang="en-AU" sz="2000" dirty="0" smtClean="0"/>
              <a:t>customer </a:t>
            </a:r>
            <a:r>
              <a:rPr lang="en-AU" sz="2000" dirty="0" smtClean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</a:t>
            </a:r>
            <a:r>
              <a:rPr lang="en-AU" sz="2000" dirty="0" err="1" smtClean="0"/>
              <a:t>context.Customers</a:t>
            </a:r>
            <a:r>
              <a:rPr lang="en-AU" sz="2000" dirty="0" smtClean="0"/>
              <a:t> </a:t>
            </a:r>
            <a:r>
              <a:rPr lang="en-AU" sz="2000" dirty="0"/>
              <a:t>do</a:t>
            </a:r>
          </a:p>
          <a:p>
            <a:r>
              <a:rPr lang="en-AU" sz="2000" dirty="0" smtClean="0"/>
              <a:t>                      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select</a:t>
            </a:r>
            <a:r>
              <a:rPr lang="en-AU" sz="2000" dirty="0" smtClean="0"/>
              <a:t> customer }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Sql</a:t>
            </a:r>
            <a:r>
              <a:rPr lang="en-AU" sz="5400" dirty="0" smtClean="0">
                <a:solidFill>
                  <a:schemeClr val="accent1"/>
                </a:solidFill>
              </a:rPr>
              <a:t> Client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628" y="1876334"/>
            <a:ext cx="10416744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Id, </a:t>
            </a:r>
            <a:r>
              <a:rPr lang="en-AU" sz="2000" dirty="0" err="1">
                <a:solidFill>
                  <a:srgbClr val="C00000"/>
                </a:solidFill>
              </a:rPr>
              <a:t>IsVip</a:t>
            </a:r>
            <a:r>
              <a:rPr lang="en-AU" sz="2000" dirty="0">
                <a:solidFill>
                  <a:srgbClr val="C00000"/>
                </a:solidFill>
              </a:rPr>
              <a:t>, Credit 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/>
              <a:t>&gt;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/>
              <a:t>cmd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()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customers = </a:t>
            </a:r>
            <a:r>
              <a:rPr lang="en-AU" sz="2000" dirty="0" err="1"/>
              <a:t>cmd.Execute</a:t>
            </a:r>
            <a:r>
              <a:rPr lang="en-AU" sz="2000" dirty="0"/>
              <a:t> </a:t>
            </a:r>
            <a:r>
              <a:rPr lang="en-AU" sz="2000" dirty="0" smtClean="0"/>
              <a:t>()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7628" y="4508718"/>
            <a:ext cx="1041674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</a:t>
            </a:r>
            <a:r>
              <a:rPr lang="en-AU" sz="2000" dirty="0" smtClean="0">
                <a:solidFill>
                  <a:srgbClr val="C00000"/>
                </a:solidFill>
              </a:rPr>
              <a:t>Id, </a:t>
            </a:r>
            <a:r>
              <a:rPr lang="en-AU" sz="2000" u="sng" dirty="0" err="1" smtClean="0">
                <a:solidFill>
                  <a:srgbClr val="C00000"/>
                </a:solidFill>
              </a:rPr>
              <a:t>IsV</a:t>
            </a:r>
            <a:r>
              <a:rPr lang="en-AU" sz="2000" dirty="0" smtClean="0">
                <a:solidFill>
                  <a:srgbClr val="C00000"/>
                </a:solidFill>
              </a:rPr>
              <a:t>, Credit </a:t>
            </a:r>
            <a:r>
              <a:rPr lang="en-AU" sz="2000" dirty="0">
                <a:solidFill>
                  <a:srgbClr val="C00000"/>
                </a:solidFill>
              </a:rPr>
              <a:t>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Oval 5"/>
          <p:cNvSpPr/>
          <p:nvPr/>
        </p:nvSpPr>
        <p:spPr>
          <a:xfrm>
            <a:off x="6932141" y="4527099"/>
            <a:ext cx="506627" cy="38172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4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accent1"/>
                </a:solidFill>
                <a:latin typeface="+mj-lt"/>
              </a:rPr>
              <a:t>Functional lists | Recursion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4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accent1"/>
                </a:solidFill>
                <a:latin typeface="+mj-lt"/>
              </a:rPr>
              <a:t>Functional lists | Recursion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refer to “</a:t>
            </a:r>
            <a:r>
              <a:rPr lang="en-US" sz="4000" dirty="0" err="1" smtClean="0"/>
              <a:t>Data.json</a:t>
            </a:r>
            <a:r>
              <a:rPr lang="en-US" sz="4000" dirty="0" smtClean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I change the name of a column?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accent1"/>
                </a:solidFill>
              </a:rPr>
              <a:t>Thank you</a:t>
            </a:r>
            <a:endParaRPr lang="en-AU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681706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9003" y="28193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2439527" y="391247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t</a:t>
            </a:r>
            <a:r>
              <a:rPr lang="en-AU" sz="2400" dirty="0" smtClean="0">
                <a:latin typeface="Arial" panose="020B0604020202020204" pitchFamily="34" charset="0"/>
              </a:rPr>
              <a:t>ryfsharp.org</a:t>
            </a:r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69" y="3755361"/>
            <a:ext cx="791827" cy="7788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5166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461462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641255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497541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439003" y="477168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435166" y="1919816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 smtClean="0">
                <a:solidFill>
                  <a:schemeClr val="accent1"/>
                </a:solidFill>
              </a:rPr>
              <a:t>Resources</a:t>
            </a:r>
            <a:endParaRPr lang="en-AU" sz="5400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659658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1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9BF48-D9C3-4DE0-818A-0C2EC431B649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3830</Words>
  <Application>Microsoft Office PowerPoint</Application>
  <PresentationFormat>Widescreen</PresentationFormat>
  <Paragraphs>979</Paragraphs>
  <Slides>83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0" baseType="lpstr">
      <vt:lpstr>Arial</vt:lpstr>
      <vt:lpstr>Calibri</vt:lpstr>
      <vt:lpstr>Calibri Light</vt:lpstr>
      <vt:lpstr>Consolas</vt:lpstr>
      <vt:lpstr>Times New Roman</vt:lpstr>
      <vt:lpstr>Retrospect</vt:lpstr>
      <vt:lpstr>Document</vt:lpstr>
      <vt:lpstr>F# Workshop </vt:lpstr>
      <vt:lpstr>Objectives</vt:lpstr>
      <vt:lpstr>Materials</vt:lpstr>
      <vt:lpstr>Pre-requisites</vt:lpstr>
      <vt:lpstr>Modules</vt:lpstr>
      <vt:lpstr>Agenda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CSV Type Provider</vt:lpstr>
      <vt:lpstr>Entity Framework Type Provider</vt:lpstr>
      <vt:lpstr>Sql Client Type Provider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2016-01-31T22:23:31Z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