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4"/>
  </p:sldMasterIdLst>
  <p:notesMasterIdLst>
    <p:notesMasterId r:id="rId82"/>
  </p:notesMasterIdLst>
  <p:handoutMasterIdLst>
    <p:handoutMasterId r:id="rId83"/>
  </p:handoutMasterIdLst>
  <p:sldIdLst>
    <p:sldId id="385" r:id="rId5"/>
    <p:sldId id="273" r:id="rId6"/>
    <p:sldId id="382" r:id="rId7"/>
    <p:sldId id="383" r:id="rId8"/>
    <p:sldId id="275" r:id="rId9"/>
    <p:sldId id="274" r:id="rId10"/>
    <p:sldId id="276" r:id="rId11"/>
    <p:sldId id="277" r:id="rId12"/>
    <p:sldId id="278" r:id="rId13"/>
    <p:sldId id="386" r:id="rId14"/>
    <p:sldId id="280" r:id="rId15"/>
    <p:sldId id="283" r:id="rId16"/>
    <p:sldId id="281" r:id="rId17"/>
    <p:sldId id="282" r:id="rId18"/>
    <p:sldId id="284" r:id="rId19"/>
    <p:sldId id="387" r:id="rId20"/>
    <p:sldId id="286" r:id="rId21"/>
    <p:sldId id="287" r:id="rId22"/>
    <p:sldId id="289" r:id="rId23"/>
    <p:sldId id="290" r:id="rId24"/>
    <p:sldId id="291" r:id="rId25"/>
    <p:sldId id="292" r:id="rId26"/>
    <p:sldId id="293" r:id="rId27"/>
    <p:sldId id="375" r:id="rId28"/>
    <p:sldId id="296" r:id="rId29"/>
    <p:sldId id="299" r:id="rId30"/>
    <p:sldId id="298" r:id="rId31"/>
    <p:sldId id="377" r:id="rId32"/>
    <p:sldId id="300" r:id="rId33"/>
    <p:sldId id="294" r:id="rId34"/>
    <p:sldId id="295" r:id="rId35"/>
    <p:sldId id="301" r:id="rId36"/>
    <p:sldId id="302" r:id="rId37"/>
    <p:sldId id="303" r:id="rId38"/>
    <p:sldId id="304" r:id="rId39"/>
    <p:sldId id="305" r:id="rId40"/>
    <p:sldId id="369" r:id="rId41"/>
    <p:sldId id="313" r:id="rId42"/>
    <p:sldId id="312" r:id="rId43"/>
    <p:sldId id="378" r:id="rId44"/>
    <p:sldId id="314" r:id="rId45"/>
    <p:sldId id="306" r:id="rId46"/>
    <p:sldId id="307" r:id="rId47"/>
    <p:sldId id="308" r:id="rId48"/>
    <p:sldId id="309" r:id="rId49"/>
    <p:sldId id="315" r:id="rId50"/>
    <p:sldId id="316" r:id="rId51"/>
    <p:sldId id="317" r:id="rId52"/>
    <p:sldId id="320" r:id="rId53"/>
    <p:sldId id="321" r:id="rId54"/>
    <p:sldId id="322" r:id="rId55"/>
    <p:sldId id="323" r:id="rId56"/>
    <p:sldId id="370" r:id="rId57"/>
    <p:sldId id="333" r:id="rId58"/>
    <p:sldId id="332" r:id="rId59"/>
    <p:sldId id="379" r:id="rId60"/>
    <p:sldId id="334" r:id="rId61"/>
    <p:sldId id="324" r:id="rId62"/>
    <p:sldId id="325" r:id="rId63"/>
    <p:sldId id="326" r:id="rId64"/>
    <p:sldId id="338" r:id="rId65"/>
    <p:sldId id="337" r:id="rId66"/>
    <p:sldId id="388" r:id="rId67"/>
    <p:sldId id="389" r:id="rId68"/>
    <p:sldId id="393" r:id="rId69"/>
    <p:sldId id="394" r:id="rId70"/>
    <p:sldId id="395" r:id="rId71"/>
    <p:sldId id="397" r:id="rId72"/>
    <p:sldId id="398" r:id="rId73"/>
    <p:sldId id="399" r:id="rId74"/>
    <p:sldId id="396" r:id="rId75"/>
    <p:sldId id="371" r:id="rId76"/>
    <p:sldId id="351" r:id="rId77"/>
    <p:sldId id="349" r:id="rId78"/>
    <p:sldId id="380" r:id="rId79"/>
    <p:sldId id="357" r:id="rId80"/>
    <p:sldId id="400" r:id="rId81"/>
  </p:sldIdLst>
  <p:sldSz cx="12192000" cy="6858000"/>
  <p:notesSz cx="7102475" cy="102330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5274" autoAdjust="0"/>
  </p:normalViewPr>
  <p:slideViewPr>
    <p:cSldViewPr snapToGrid="0">
      <p:cViewPr varScale="1">
        <p:scale>
          <a:sx n="102" d="100"/>
          <a:sy n="102" d="100"/>
        </p:scale>
        <p:origin x="36" y="25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presProps" Target="presProps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tableStyles" Target="tableStyles.xml"/><Relationship Id="rId61" Type="http://schemas.openxmlformats.org/officeDocument/2006/relationships/slide" Target="slides/slide57.xml"/><Relationship Id="rId8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17E94F-E9B3-4D01-94CF-BF84BB0D10D6}" type="doc">
      <dgm:prSet loTypeId="urn:microsoft.com/office/officeart/2005/8/layout/gear1" loCatId="relationship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AU"/>
        </a:p>
      </dgm:t>
    </dgm:pt>
    <dgm:pt modelId="{06ED21E7-79B8-4963-B94D-883701CCEBF3}">
      <dgm:prSet phldrT="[Text]"/>
      <dgm:spPr/>
      <dgm:t>
        <a:bodyPr/>
        <a:lstStyle/>
        <a:p>
          <a:r>
            <a:rPr lang="en-AU" b="1" dirty="0" smtClean="0"/>
            <a:t>Practice</a:t>
          </a:r>
          <a:endParaRPr lang="en-AU" b="1" dirty="0"/>
        </a:p>
      </dgm:t>
    </dgm:pt>
    <dgm:pt modelId="{380D9EA7-FEF4-489C-9D34-23476C090D00}" type="parTrans" cxnId="{1C02A1B8-D870-4950-B2B0-B2102126D06B}">
      <dgm:prSet/>
      <dgm:spPr/>
      <dgm:t>
        <a:bodyPr/>
        <a:lstStyle/>
        <a:p>
          <a:endParaRPr lang="en-AU"/>
        </a:p>
      </dgm:t>
    </dgm:pt>
    <dgm:pt modelId="{8AED33B6-67C8-410C-BB34-1C1F37AD78CD}" type="sibTrans" cxnId="{1C02A1B8-D870-4950-B2B0-B2102126D06B}">
      <dgm:prSet/>
      <dgm:spPr/>
      <dgm:t>
        <a:bodyPr/>
        <a:lstStyle/>
        <a:p>
          <a:endParaRPr lang="en-AU"/>
        </a:p>
      </dgm:t>
    </dgm:pt>
    <dgm:pt modelId="{9FE8FA85-5A27-42A9-90CB-EFE270BBC4D8}">
      <dgm:prSet phldrT="[Text]"/>
      <dgm:spPr/>
      <dgm:t>
        <a:bodyPr/>
        <a:lstStyle/>
        <a:p>
          <a:r>
            <a:rPr lang="en-AU" b="1" dirty="0" smtClean="0"/>
            <a:t>Theory</a:t>
          </a:r>
          <a:endParaRPr lang="en-AU" b="1" dirty="0"/>
        </a:p>
      </dgm:t>
    </dgm:pt>
    <dgm:pt modelId="{1B8E77EF-3DD3-4E38-B208-5B07FF4B5E40}" type="sibTrans" cxnId="{2245E8C0-0DE4-4CB2-8629-5E7F6E6C997D}">
      <dgm:prSet/>
      <dgm:spPr/>
      <dgm:t>
        <a:bodyPr/>
        <a:lstStyle/>
        <a:p>
          <a:endParaRPr lang="en-AU"/>
        </a:p>
      </dgm:t>
    </dgm:pt>
    <dgm:pt modelId="{5F31B0A1-7A1E-4774-97C8-474CB2EC5D57}" type="parTrans" cxnId="{2245E8C0-0DE4-4CB2-8629-5E7F6E6C997D}">
      <dgm:prSet/>
      <dgm:spPr/>
      <dgm:t>
        <a:bodyPr/>
        <a:lstStyle/>
        <a:p>
          <a:endParaRPr lang="en-AU"/>
        </a:p>
      </dgm:t>
    </dgm:pt>
    <dgm:pt modelId="{435CF0AE-72B1-496C-B685-5BF4899CD401}" type="pres">
      <dgm:prSet presAssocID="{CE17E94F-E9B3-4D01-94CF-BF84BB0D10D6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005B9784-283A-42A4-8873-35CDA8D50128}" type="pres">
      <dgm:prSet presAssocID="{06ED21E7-79B8-4963-B94D-883701CCEBF3}" presName="gear1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EB2F1A30-DFF1-4E79-AEDD-DD191798CE03}" type="pres">
      <dgm:prSet presAssocID="{06ED21E7-79B8-4963-B94D-883701CCEBF3}" presName="gear1srcNode" presStyleLbl="node1" presStyleIdx="0" presStyleCnt="2"/>
      <dgm:spPr/>
      <dgm:t>
        <a:bodyPr/>
        <a:lstStyle/>
        <a:p>
          <a:endParaRPr lang="en-AU"/>
        </a:p>
      </dgm:t>
    </dgm:pt>
    <dgm:pt modelId="{322547BF-FA17-4E5C-975E-1E2365FEC96B}" type="pres">
      <dgm:prSet presAssocID="{06ED21E7-79B8-4963-B94D-883701CCEBF3}" presName="gear1dstNode" presStyleLbl="node1" presStyleIdx="0" presStyleCnt="2"/>
      <dgm:spPr/>
      <dgm:t>
        <a:bodyPr/>
        <a:lstStyle/>
        <a:p>
          <a:endParaRPr lang="en-AU"/>
        </a:p>
      </dgm:t>
    </dgm:pt>
    <dgm:pt modelId="{A51FD8ED-619E-490B-A7DB-8E2B070B165E}" type="pres">
      <dgm:prSet presAssocID="{9FE8FA85-5A27-42A9-90CB-EFE270BBC4D8}" presName="gear2" presStyleLbl="node1" presStyleIdx="1" presStyleCnt="2" custScaleX="118242" custScaleY="124568" custLinFactNeighborX="-14442" custLinFactNeighborY="-11709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DF31AEBD-271A-4B6B-89F0-55F0D6606C0B}" type="pres">
      <dgm:prSet presAssocID="{9FE8FA85-5A27-42A9-90CB-EFE270BBC4D8}" presName="gear2srcNode" presStyleLbl="node1" presStyleIdx="1" presStyleCnt="2"/>
      <dgm:spPr/>
      <dgm:t>
        <a:bodyPr/>
        <a:lstStyle/>
        <a:p>
          <a:endParaRPr lang="en-AU"/>
        </a:p>
      </dgm:t>
    </dgm:pt>
    <dgm:pt modelId="{EE7CE306-6469-41A4-84AD-FC336EBAA72A}" type="pres">
      <dgm:prSet presAssocID="{9FE8FA85-5A27-42A9-90CB-EFE270BBC4D8}" presName="gear2dstNode" presStyleLbl="node1" presStyleIdx="1" presStyleCnt="2"/>
      <dgm:spPr/>
      <dgm:t>
        <a:bodyPr/>
        <a:lstStyle/>
        <a:p>
          <a:endParaRPr lang="en-AU"/>
        </a:p>
      </dgm:t>
    </dgm:pt>
    <dgm:pt modelId="{E37894A0-CA82-4B21-891C-DD34C3EC6A39}" type="pres">
      <dgm:prSet presAssocID="{8AED33B6-67C8-410C-BB34-1C1F37AD78CD}" presName="connector1" presStyleLbl="sibTrans2D1" presStyleIdx="0" presStyleCnt="2"/>
      <dgm:spPr/>
      <dgm:t>
        <a:bodyPr/>
        <a:lstStyle/>
        <a:p>
          <a:endParaRPr lang="en-AU"/>
        </a:p>
      </dgm:t>
    </dgm:pt>
    <dgm:pt modelId="{34573F20-AECD-4E48-90F8-D213EA67693E}" type="pres">
      <dgm:prSet presAssocID="{1B8E77EF-3DD3-4E38-B208-5B07FF4B5E40}" presName="connector2" presStyleLbl="sibTrans2D1" presStyleIdx="1" presStyleCnt="2" custAng="20120156" custLinFactNeighborX="-27803"/>
      <dgm:spPr/>
      <dgm:t>
        <a:bodyPr/>
        <a:lstStyle/>
        <a:p>
          <a:endParaRPr lang="en-AU"/>
        </a:p>
      </dgm:t>
    </dgm:pt>
  </dgm:ptLst>
  <dgm:cxnLst>
    <dgm:cxn modelId="{A4D44031-8605-4635-A989-45C3B90474DE}" type="presOf" srcId="{9FE8FA85-5A27-42A9-90CB-EFE270BBC4D8}" destId="{DF31AEBD-271A-4B6B-89F0-55F0D6606C0B}" srcOrd="1" destOrd="0" presId="urn:microsoft.com/office/officeart/2005/8/layout/gear1"/>
    <dgm:cxn modelId="{F811F63D-EDB6-4DDA-9E57-F613988FA1DB}" type="presOf" srcId="{CE17E94F-E9B3-4D01-94CF-BF84BB0D10D6}" destId="{435CF0AE-72B1-496C-B685-5BF4899CD401}" srcOrd="0" destOrd="0" presId="urn:microsoft.com/office/officeart/2005/8/layout/gear1"/>
    <dgm:cxn modelId="{19495FCC-F612-4E8A-B643-95BB017C0C11}" type="presOf" srcId="{06ED21E7-79B8-4963-B94D-883701CCEBF3}" destId="{322547BF-FA17-4E5C-975E-1E2365FEC96B}" srcOrd="2" destOrd="0" presId="urn:microsoft.com/office/officeart/2005/8/layout/gear1"/>
    <dgm:cxn modelId="{B914F3E8-36D7-4B3F-B66F-CD1767CCB11A}" type="presOf" srcId="{06ED21E7-79B8-4963-B94D-883701CCEBF3}" destId="{EB2F1A30-DFF1-4E79-AEDD-DD191798CE03}" srcOrd="1" destOrd="0" presId="urn:microsoft.com/office/officeart/2005/8/layout/gear1"/>
    <dgm:cxn modelId="{7283A12F-89CA-422D-8456-AAAC090AE7D5}" type="presOf" srcId="{8AED33B6-67C8-410C-BB34-1C1F37AD78CD}" destId="{E37894A0-CA82-4B21-891C-DD34C3EC6A39}" srcOrd="0" destOrd="0" presId="urn:microsoft.com/office/officeart/2005/8/layout/gear1"/>
    <dgm:cxn modelId="{9D070EFD-5E03-4A31-8DC3-D1DE2E396505}" type="presOf" srcId="{9FE8FA85-5A27-42A9-90CB-EFE270BBC4D8}" destId="{EE7CE306-6469-41A4-84AD-FC336EBAA72A}" srcOrd="2" destOrd="0" presId="urn:microsoft.com/office/officeart/2005/8/layout/gear1"/>
    <dgm:cxn modelId="{13EF36C2-E304-43D2-AFD1-D01725099C79}" type="presOf" srcId="{1B8E77EF-3DD3-4E38-B208-5B07FF4B5E40}" destId="{34573F20-AECD-4E48-90F8-D213EA67693E}" srcOrd="0" destOrd="0" presId="urn:microsoft.com/office/officeart/2005/8/layout/gear1"/>
    <dgm:cxn modelId="{9B8354E5-8DF9-40B4-A66D-6D2EED5D806B}" type="presOf" srcId="{9FE8FA85-5A27-42A9-90CB-EFE270BBC4D8}" destId="{A51FD8ED-619E-490B-A7DB-8E2B070B165E}" srcOrd="0" destOrd="0" presId="urn:microsoft.com/office/officeart/2005/8/layout/gear1"/>
    <dgm:cxn modelId="{1C02A1B8-D870-4950-B2B0-B2102126D06B}" srcId="{CE17E94F-E9B3-4D01-94CF-BF84BB0D10D6}" destId="{06ED21E7-79B8-4963-B94D-883701CCEBF3}" srcOrd="0" destOrd="0" parTransId="{380D9EA7-FEF4-489C-9D34-23476C090D00}" sibTransId="{8AED33B6-67C8-410C-BB34-1C1F37AD78CD}"/>
    <dgm:cxn modelId="{2245E8C0-0DE4-4CB2-8629-5E7F6E6C997D}" srcId="{CE17E94F-E9B3-4D01-94CF-BF84BB0D10D6}" destId="{9FE8FA85-5A27-42A9-90CB-EFE270BBC4D8}" srcOrd="1" destOrd="0" parTransId="{5F31B0A1-7A1E-4774-97C8-474CB2EC5D57}" sibTransId="{1B8E77EF-3DD3-4E38-B208-5B07FF4B5E40}"/>
    <dgm:cxn modelId="{3F407C3F-5013-42A3-B1D5-BF9F1EA60C3D}" type="presOf" srcId="{06ED21E7-79B8-4963-B94D-883701CCEBF3}" destId="{005B9784-283A-42A4-8873-35CDA8D50128}" srcOrd="0" destOrd="0" presId="urn:microsoft.com/office/officeart/2005/8/layout/gear1"/>
    <dgm:cxn modelId="{5EAFE96C-E42C-490A-9F71-CC51697C7E00}" type="presParOf" srcId="{435CF0AE-72B1-496C-B685-5BF4899CD401}" destId="{005B9784-283A-42A4-8873-35CDA8D50128}" srcOrd="0" destOrd="0" presId="urn:microsoft.com/office/officeart/2005/8/layout/gear1"/>
    <dgm:cxn modelId="{C4114256-40B8-4F3B-AF9B-16DC94B5B7A4}" type="presParOf" srcId="{435CF0AE-72B1-496C-B685-5BF4899CD401}" destId="{EB2F1A30-DFF1-4E79-AEDD-DD191798CE03}" srcOrd="1" destOrd="0" presId="urn:microsoft.com/office/officeart/2005/8/layout/gear1"/>
    <dgm:cxn modelId="{29F9D8AB-87EE-43D6-9445-88E97B6A1236}" type="presParOf" srcId="{435CF0AE-72B1-496C-B685-5BF4899CD401}" destId="{322547BF-FA17-4E5C-975E-1E2365FEC96B}" srcOrd="2" destOrd="0" presId="urn:microsoft.com/office/officeart/2005/8/layout/gear1"/>
    <dgm:cxn modelId="{081E7AF1-7878-4D67-B0EF-599545BF7C51}" type="presParOf" srcId="{435CF0AE-72B1-496C-B685-5BF4899CD401}" destId="{A51FD8ED-619E-490B-A7DB-8E2B070B165E}" srcOrd="3" destOrd="0" presId="urn:microsoft.com/office/officeart/2005/8/layout/gear1"/>
    <dgm:cxn modelId="{FA1F6A47-0714-4D0A-B77A-C502F319C682}" type="presParOf" srcId="{435CF0AE-72B1-496C-B685-5BF4899CD401}" destId="{DF31AEBD-271A-4B6B-89F0-55F0D6606C0B}" srcOrd="4" destOrd="0" presId="urn:microsoft.com/office/officeart/2005/8/layout/gear1"/>
    <dgm:cxn modelId="{FF68593E-761E-4F0C-A299-750125D887AA}" type="presParOf" srcId="{435CF0AE-72B1-496C-B685-5BF4899CD401}" destId="{EE7CE306-6469-41A4-84AD-FC336EBAA72A}" srcOrd="5" destOrd="0" presId="urn:microsoft.com/office/officeart/2005/8/layout/gear1"/>
    <dgm:cxn modelId="{BD8D39E8-B5AE-4412-A75D-9F8141F7880C}" type="presParOf" srcId="{435CF0AE-72B1-496C-B685-5BF4899CD401}" destId="{E37894A0-CA82-4B21-891C-DD34C3EC6A39}" srcOrd="6" destOrd="0" presId="urn:microsoft.com/office/officeart/2005/8/layout/gear1"/>
    <dgm:cxn modelId="{E335E6A2-D29D-4ADE-AD59-EC40E11E67B4}" type="presParOf" srcId="{435CF0AE-72B1-496C-B685-5BF4899CD401}" destId="{34573F20-AECD-4E48-90F8-D213EA67693E}" srcOrd="7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20EA5F0D-C1DC-412F-A146-DDB3A74B588F}" type="datetimeFigureOut">
              <a:rPr lang="en-US"/>
              <a:t>5/20/2016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A8CDE508-72C8-4AB5-AA9C-1584D31690E0}" type="datetimeFigureOut">
              <a:rPr lang="en-US"/>
              <a:t>5/20/2016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4643"/>
            <a:ext cx="5681980" cy="3453646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12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77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4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32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9FD0-C37A-4F50-8F3B-5FA0D9D0B42F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30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1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5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2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E583DDF-CA54-461A-A486-592D2374C532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28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47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777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ee353738.aspx" TargetMode="Externa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709061"/>
            <a:ext cx="9601200" cy="883228"/>
          </a:xfrm>
        </p:spPr>
        <p:txBody>
          <a:bodyPr>
            <a:noAutofit/>
          </a:bodyPr>
          <a:lstStyle/>
          <a:p>
            <a:r>
              <a:rPr lang="en-US" sz="9600" dirty="0" smtClean="0">
                <a:solidFill>
                  <a:schemeClr val="accent1"/>
                </a:solidFill>
              </a:rPr>
              <a:t>F# Workshop</a:t>
            </a:r>
            <a:r>
              <a:rPr lang="en-US" sz="9600" dirty="0">
                <a:solidFill>
                  <a:schemeClr val="accent1"/>
                </a:solidFill>
              </a:rPr>
              <a:t/>
            </a:r>
            <a:br>
              <a:rPr lang="en-US" sz="9600" dirty="0">
                <a:solidFill>
                  <a:schemeClr val="accent1"/>
                </a:solidFill>
              </a:rPr>
            </a:br>
            <a:endParaRPr lang="en-US" sz="9600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1136" y="5725886"/>
            <a:ext cx="9601200" cy="674914"/>
          </a:xfrm>
        </p:spPr>
        <p:txBody>
          <a:bodyPr>
            <a:normAutofit/>
          </a:bodyPr>
          <a:lstStyle/>
          <a:p>
            <a:pPr algn="r"/>
            <a:r>
              <a:rPr lang="en-US" b="1" dirty="0">
                <a:solidFill>
                  <a:schemeClr val="accent1"/>
                </a:solidFill>
              </a:rPr>
              <a:t>by Jorge Fioranelli </a:t>
            </a:r>
            <a:r>
              <a:rPr lang="en-US" b="1" dirty="0" smtClean="0">
                <a:solidFill>
                  <a:schemeClr val="accent1"/>
                </a:solidFill>
              </a:rPr>
              <a:t>- @</a:t>
            </a:r>
            <a:r>
              <a:rPr lang="en-US" b="1" dirty="0" err="1" smtClean="0">
                <a:solidFill>
                  <a:schemeClr val="accent1"/>
                </a:solidFill>
              </a:rPr>
              <a:t>jorgefioranelli</a:t>
            </a:r>
            <a:endParaRPr lang="en-US" b="1" dirty="0" smtClean="0">
              <a:solidFill>
                <a:schemeClr val="accent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1640960" y="6607992"/>
            <a:ext cx="471376" cy="287079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chemeClr val="accent1"/>
                </a:solidFill>
              </a:rPr>
              <a:t>v2.2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022265" y="5136491"/>
            <a:ext cx="4405262" cy="4433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accent1"/>
              </a:solidFill>
            </a:endParaRPr>
          </a:p>
        </p:txBody>
      </p:sp>
      <p:pic>
        <p:nvPicPr>
          <p:cNvPr id="7" name="Picture 2" descr="F#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658" y="1483627"/>
            <a:ext cx="2394516" cy="2394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973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2188038" y="2088291"/>
            <a:ext cx="9504878" cy="301865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8000"/>
              </a:lnSpc>
            </a:pPr>
            <a:r>
              <a:rPr lang="en-AU" sz="4000" dirty="0"/>
              <a:t>F# is a mature, open source, cross-platform, functional-first programming language. </a:t>
            </a:r>
          </a:p>
        </p:txBody>
      </p:sp>
      <p:pic>
        <p:nvPicPr>
          <p:cNvPr id="3074" name="Picture 2" descr="F#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01" y="2507805"/>
            <a:ext cx="1608137" cy="160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06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Imperative vs Functional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97831" y="4326458"/>
            <a:ext cx="9406166" cy="648072"/>
          </a:xfrm>
          <a:prstGeom prst="rect">
            <a:avLst/>
          </a:prstGeom>
          <a:gradFill flip="none" rotWithShape="1">
            <a:gsLst>
              <a:gs pos="0">
                <a:srgbClr val="2683C6"/>
              </a:gs>
              <a:gs pos="53000">
                <a:schemeClr val="accent1">
                  <a:lumMod val="20000"/>
                  <a:lumOff val="80000"/>
                </a:schemeClr>
              </a:gs>
              <a:gs pos="46000">
                <a:schemeClr val="tx2">
                  <a:lumMod val="20000"/>
                  <a:lumOff val="80000"/>
                </a:schemeClr>
              </a:gs>
              <a:gs pos="100000">
                <a:srgbClr val="00B0F0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2400" dirty="0" smtClean="0">
                <a:solidFill>
                  <a:schemeClr val="bg1"/>
                </a:solidFill>
              </a:rPr>
              <a:t>Imperative                                                                                 Functional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497831" y="2657918"/>
            <a:ext cx="6165806" cy="576064"/>
          </a:xfrm>
          <a:prstGeom prst="roundRect">
            <a:avLst/>
          </a:prstGeom>
          <a:gradFill>
            <a:gsLst>
              <a:gs pos="0">
                <a:schemeClr val="accent2">
                  <a:shade val="85000"/>
                  <a:satMod val="130000"/>
                </a:schemeClr>
              </a:gs>
              <a:gs pos="34000">
                <a:schemeClr val="accent2">
                  <a:shade val="87000"/>
                  <a:satMod val="125000"/>
                </a:schemeClr>
              </a:gs>
              <a:gs pos="70000">
                <a:srgbClr val="2683C6"/>
              </a:gs>
              <a:gs pos="100000">
                <a:schemeClr val="accent2">
                  <a:tint val="100000"/>
                  <a:shade val="100000"/>
                  <a:satMod val="110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C#</a:t>
            </a:r>
            <a:endParaRPr lang="en-AU" dirty="0"/>
          </a:p>
        </p:txBody>
      </p:sp>
      <p:sp>
        <p:nvSpPr>
          <p:cNvPr id="8" name="Rounded Rectangle 7"/>
          <p:cNvSpPr/>
          <p:nvPr/>
        </p:nvSpPr>
        <p:spPr>
          <a:xfrm>
            <a:off x="4738191" y="3470253"/>
            <a:ext cx="6165806" cy="5760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</a:t>
            </a:r>
            <a:r>
              <a:rPr lang="en-AU" dirty="0" smtClean="0"/>
              <a:t>#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6099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Conventions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66519" y="2397210"/>
            <a:ext cx="1050324" cy="101566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sz="6000" dirty="0" smtClean="0">
                <a:solidFill>
                  <a:schemeClr val="accent2">
                    <a:lumMod val="75000"/>
                  </a:schemeClr>
                </a:solidFill>
              </a:rPr>
              <a:t>C#</a:t>
            </a:r>
            <a:endParaRPr lang="en-AU" sz="6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6324" y="2397210"/>
            <a:ext cx="1050324" cy="101566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AU" sz="6000" dirty="0">
                <a:solidFill>
                  <a:schemeClr val="accent1"/>
                </a:solidFill>
              </a:rPr>
              <a:t>F</a:t>
            </a:r>
            <a:r>
              <a:rPr lang="en-AU" sz="6000" dirty="0" smtClean="0">
                <a:solidFill>
                  <a:schemeClr val="accent1"/>
                </a:solidFill>
              </a:rPr>
              <a:t>#</a:t>
            </a:r>
            <a:endParaRPr lang="en-AU" sz="6000" dirty="0">
              <a:solidFill>
                <a:schemeClr val="accent1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0555855"/>
              </p:ext>
            </p:extLst>
          </p:nvPr>
        </p:nvGraphicFramePr>
        <p:xfrm>
          <a:off x="3055938" y="4014788"/>
          <a:ext cx="278765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8" name="Document" r:id="rId3" imgW="3363480" imgH="1057320" progId="Word.OpenDocumentText.12">
                  <p:embed/>
                </p:oleObj>
              </mc:Choice>
              <mc:Fallback>
                <p:oleObj name="Document" r:id="rId3" imgW="3363480" imgH="105732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55938" y="4014788"/>
                        <a:ext cx="2787650" cy="869950"/>
                      </a:xfrm>
                      <a:prstGeom prst="rect">
                        <a:avLst/>
                      </a:prstGeom>
                      <a:ln w="25400"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4529989"/>
              </p:ext>
            </p:extLst>
          </p:nvPr>
        </p:nvGraphicFramePr>
        <p:xfrm>
          <a:off x="6278563" y="4014788"/>
          <a:ext cx="2754312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9" name="Document" r:id="rId5" imgW="3363480" imgH="1057320" progId="Word.OpenDocumentText.12">
                  <p:embed/>
                </p:oleObj>
              </mc:Choice>
              <mc:Fallback>
                <p:oleObj name="Document" r:id="rId5" imgW="3363480" imgH="105732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78563" y="4014788"/>
                        <a:ext cx="2754312" cy="858837"/>
                      </a:xfrm>
                      <a:prstGeom prst="rect">
                        <a:avLst/>
                      </a:prstGeom>
                      <a:ln w="25400"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023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Functional Core Concepts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218318" y="2420863"/>
            <a:ext cx="3024336" cy="158417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Declarative Style</a:t>
            </a:r>
            <a:endParaRPr lang="en-AU" dirty="0"/>
          </a:p>
        </p:txBody>
      </p:sp>
      <p:sp>
        <p:nvSpPr>
          <p:cNvPr id="7" name="Oval 6"/>
          <p:cNvSpPr/>
          <p:nvPr/>
        </p:nvSpPr>
        <p:spPr>
          <a:xfrm>
            <a:off x="6332558" y="3789834"/>
            <a:ext cx="3024336" cy="158417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Immutability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6168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Declarative Style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15268" y="4629356"/>
            <a:ext cx="6466704" cy="374846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2000"/>
              </a:lnSpc>
              <a:spcAft>
                <a:spcPts val="0"/>
              </a:spcAft>
            </a:pP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vipCustomers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customers.Where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 =&gt;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c.IsVip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AU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15268" y="2338076"/>
            <a:ext cx="6466704" cy="180434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AU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AU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vipCustomers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List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AU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</a:t>
            </a:r>
            <a:endParaRPr lang="en-A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A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foreach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customer 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customers)</a:t>
            </a:r>
            <a:endParaRPr lang="en-A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A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customer.IsVip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A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vipCustomers.Add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(customer);</a:t>
            </a:r>
            <a:endParaRPr lang="en-A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Aft>
                <a:spcPts val="800"/>
              </a:spcAft>
            </a:pP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AU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599193" y="2975092"/>
            <a:ext cx="1820240" cy="369332"/>
            <a:chOff x="6559782" y="2263546"/>
            <a:chExt cx="1820240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6559782" y="2263546"/>
              <a:ext cx="1195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Imperative</a:t>
              </a:r>
            </a:p>
          </p:txBody>
        </p:sp>
        <p:cxnSp>
          <p:nvCxnSpPr>
            <p:cNvPr id="14" name="Straight Arrow Connector 13"/>
            <p:cNvCxnSpPr>
              <a:stCxn id="13" idx="3"/>
            </p:cNvCxnSpPr>
            <p:nvPr/>
          </p:nvCxnSpPr>
          <p:spPr>
            <a:xfrm flipV="1">
              <a:off x="7754853" y="2441982"/>
              <a:ext cx="625169" cy="623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79157" y="4631276"/>
            <a:ext cx="1840276" cy="369332"/>
            <a:chOff x="6539746" y="2263546"/>
            <a:chExt cx="1840276" cy="369332"/>
          </a:xfrm>
        </p:grpSpPr>
        <p:sp>
          <p:nvSpPr>
            <p:cNvPr id="16" name="TextBox 15"/>
            <p:cNvSpPr txBox="1"/>
            <p:nvPr/>
          </p:nvSpPr>
          <p:spPr>
            <a:xfrm>
              <a:off x="6539746" y="2263546"/>
              <a:ext cx="1235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Declarative</a:t>
              </a:r>
            </a:p>
          </p:txBody>
        </p:sp>
        <p:cxnSp>
          <p:nvCxnSpPr>
            <p:cNvPr id="17" name="Straight Arrow Connector 16"/>
            <p:cNvCxnSpPr>
              <a:stCxn id="16" idx="3"/>
            </p:cNvCxnSpPr>
            <p:nvPr/>
          </p:nvCxnSpPr>
          <p:spPr>
            <a:xfrm>
              <a:off x="7774892" y="2448212"/>
              <a:ext cx="605130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974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Immutability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06938" y="2740284"/>
            <a:ext cx="115212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/>
              <a:t>x</a:t>
            </a:r>
            <a:r>
              <a:rPr lang="en-AU" sz="2000" dirty="0" smtClean="0"/>
              <a:t> = 1</a:t>
            </a:r>
            <a:endParaRPr lang="en-A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617196" y="2740284"/>
            <a:ext cx="2214314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</a:t>
            </a:r>
            <a:r>
              <a:rPr lang="en-AU" sz="2000" dirty="0" smtClean="0">
                <a:solidFill>
                  <a:srgbClr val="0000CC"/>
                </a:solidFill>
              </a:rPr>
              <a:t>et mutable </a:t>
            </a:r>
            <a:r>
              <a:rPr lang="en-AU" sz="2000" dirty="0"/>
              <a:t>x</a:t>
            </a:r>
            <a:r>
              <a:rPr lang="en-AU" sz="2000" dirty="0" smtClean="0"/>
              <a:t> = 1</a:t>
            </a:r>
            <a:endParaRPr lang="en-AU" sz="2000" dirty="0"/>
          </a:p>
          <a:p>
            <a:r>
              <a:rPr lang="en-AU" sz="2000" dirty="0" smtClean="0"/>
              <a:t>x &lt;- 2</a:t>
            </a:r>
            <a:endParaRPr lang="en-AU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906938" y="3470307"/>
            <a:ext cx="115212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/>
              <a:t>x</a:t>
            </a:r>
            <a:r>
              <a:rPr lang="en-AU" sz="2000" dirty="0" smtClean="0"/>
              <a:t> = x + 1</a:t>
            </a:r>
            <a:endParaRPr lang="en-AU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906419" y="4181812"/>
            <a:ext cx="1370813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y = x + 1</a:t>
            </a:r>
            <a:endParaRPr lang="en-AU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5086958" y="3470307"/>
            <a:ext cx="792088" cy="400110"/>
            <a:chOff x="1918742" y="2565698"/>
            <a:chExt cx="792088" cy="40011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1918742" y="2565698"/>
              <a:ext cx="792088" cy="40011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918742" y="2565698"/>
              <a:ext cx="792088" cy="40011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016796" y="2737220"/>
            <a:ext cx="1224136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 smtClean="0"/>
              <a:t> x = 1;</a:t>
            </a:r>
            <a:endParaRPr lang="en-AU" sz="2000" dirty="0"/>
          </a:p>
        </p:txBody>
      </p:sp>
      <p:sp>
        <p:nvSpPr>
          <p:cNvPr id="14" name="Not Equal 13"/>
          <p:cNvSpPr/>
          <p:nvPr/>
        </p:nvSpPr>
        <p:spPr>
          <a:xfrm>
            <a:off x="4367533" y="2809228"/>
            <a:ext cx="449463" cy="260526"/>
          </a:xfrm>
          <a:prstGeom prst="mathNotEqual">
            <a:avLst>
              <a:gd name="adj1" fmla="val 6206"/>
              <a:gd name="adj2" fmla="val 6600000"/>
              <a:gd name="adj3" fmla="val 18685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59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Functions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701262" y="1883285"/>
            <a:ext cx="4063061" cy="1169551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 =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Add(</a:t>
            </a:r>
            <a:r>
              <a:rPr lang="en-AU" sz="14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x, </a:t>
            </a:r>
            <a:r>
              <a:rPr lang="en-AU" sz="14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y)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Add(x, y)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335618" y="1871996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(x, y)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add(x, y)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y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z = x + y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y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335618" y="1872000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z 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+ y</a:t>
            </a:r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335618" y="1872000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x + y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335618" y="1872000"/>
            <a:ext cx="4079304" cy="1169551"/>
          </a:xfrm>
          <a:prstGeom prst="rect">
            <a:avLst/>
          </a:prstGeom>
          <a:ln w="25400">
            <a:solidFill>
              <a:srgbClr val="30B9DB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x + y   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417460" y="3069754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573264" y="3076503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AU" sz="1400" dirty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3308558" y="3404180"/>
            <a:ext cx="981884" cy="467617"/>
            <a:chOff x="2517700" y="5843595"/>
            <a:chExt cx="981884" cy="467617"/>
          </a:xfrm>
        </p:grpSpPr>
        <p:sp>
          <p:nvSpPr>
            <p:cNvPr id="64" name="TextBox 63"/>
            <p:cNvSpPr txBox="1"/>
            <p:nvPr/>
          </p:nvSpPr>
          <p:spPr>
            <a:xfrm>
              <a:off x="2563732" y="597932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AU" sz="1400" dirty="0" smtClean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 flipH="1" flipV="1">
              <a:off x="2517700" y="5859257"/>
              <a:ext cx="155030" cy="158364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V="1">
              <a:off x="2816490" y="5843595"/>
              <a:ext cx="125445" cy="183581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3018363" y="6003435"/>
              <a:ext cx="4812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 smtClean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</a:t>
              </a:r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 flipV="1">
              <a:off x="3225577" y="5847362"/>
              <a:ext cx="16570" cy="238978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7770105" y="3375716"/>
            <a:ext cx="1463411" cy="463850"/>
            <a:chOff x="2555800" y="5835757"/>
            <a:chExt cx="1463411" cy="463850"/>
          </a:xfrm>
        </p:grpSpPr>
        <p:sp>
          <p:nvSpPr>
            <p:cNvPr id="70" name="TextBox 69"/>
            <p:cNvSpPr txBox="1"/>
            <p:nvPr/>
          </p:nvSpPr>
          <p:spPr>
            <a:xfrm>
              <a:off x="2601832" y="597932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AU" sz="1400" dirty="0" smtClean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 flipH="1" flipV="1">
              <a:off x="2555800" y="5859257"/>
              <a:ext cx="155030" cy="158364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2855679" y="5838501"/>
              <a:ext cx="125445" cy="183581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3537990" y="5991830"/>
              <a:ext cx="4812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 smtClean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</a:t>
              </a:r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 flipV="1">
              <a:off x="3745204" y="5835757"/>
              <a:ext cx="16570" cy="238978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TextBox 74"/>
          <p:cNvSpPr txBox="1"/>
          <p:nvPr/>
        </p:nvSpPr>
        <p:spPr>
          <a:xfrm>
            <a:off x="1701262" y="1883285"/>
            <a:ext cx="4063061" cy="1169551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z;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701262" y="1883285"/>
            <a:ext cx="4063061" cy="1169551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0353962" y="1866367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</a:t>
            </a:r>
            <a:r>
              <a:rPr lang="en-AU" sz="1600" dirty="0" smtClean="0">
                <a:solidFill>
                  <a:schemeClr val="tx1"/>
                </a:solidFill>
              </a:rPr>
              <a:t>o </a:t>
            </a:r>
            <a:r>
              <a:rPr lang="en-AU" sz="1600" dirty="0">
                <a:solidFill>
                  <a:schemeClr val="tx1"/>
                </a:solidFill>
              </a:rPr>
              <a:t>t</a:t>
            </a:r>
            <a:r>
              <a:rPr lang="en-AU" sz="1600" dirty="0" smtClean="0">
                <a:solidFill>
                  <a:schemeClr val="tx1"/>
                </a:solidFill>
              </a:rPr>
              <a:t>ypes</a:t>
            </a:r>
          </a:p>
          <a:p>
            <a:pPr algn="ctr"/>
            <a:endParaRPr lang="en-AU" dirty="0"/>
          </a:p>
        </p:txBody>
      </p:sp>
      <p:sp>
        <p:nvSpPr>
          <p:cNvPr id="78" name="Rectangle 77"/>
          <p:cNvSpPr/>
          <p:nvPr/>
        </p:nvSpPr>
        <p:spPr>
          <a:xfrm>
            <a:off x="10353961" y="1866364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c</a:t>
            </a:r>
            <a:r>
              <a:rPr lang="en-AU" sz="1600" dirty="0" smtClean="0">
                <a:solidFill>
                  <a:schemeClr val="tx1"/>
                </a:solidFill>
              </a:rPr>
              <a:t>amel case</a:t>
            </a:r>
          </a:p>
          <a:p>
            <a:pPr algn="ctr"/>
            <a:endParaRPr lang="en-AU" dirty="0"/>
          </a:p>
        </p:txBody>
      </p:sp>
      <p:sp>
        <p:nvSpPr>
          <p:cNvPr id="79" name="Rectangle 78"/>
          <p:cNvSpPr/>
          <p:nvPr/>
        </p:nvSpPr>
        <p:spPr>
          <a:xfrm>
            <a:off x="10447799" y="1866364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</a:t>
            </a:r>
            <a:r>
              <a:rPr lang="en-AU" sz="1600" dirty="0" smtClean="0">
                <a:solidFill>
                  <a:schemeClr val="tx1"/>
                </a:solidFill>
              </a:rPr>
              <a:t>o </a:t>
            </a:r>
            <a:r>
              <a:rPr lang="en-AU" sz="1600" dirty="0" err="1">
                <a:solidFill>
                  <a:schemeClr val="tx1"/>
                </a:solidFill>
              </a:rPr>
              <a:t>p</a:t>
            </a:r>
            <a:r>
              <a:rPr lang="en-AU" sz="1600" dirty="0" err="1" smtClean="0">
                <a:solidFill>
                  <a:schemeClr val="tx1"/>
                </a:solidFill>
              </a:rPr>
              <a:t>arens</a:t>
            </a:r>
            <a:r>
              <a:rPr lang="en-AU" sz="1600" dirty="0" smtClean="0">
                <a:solidFill>
                  <a:schemeClr val="tx1"/>
                </a:solidFill>
              </a:rPr>
              <a:t> and commas</a:t>
            </a:r>
          </a:p>
          <a:p>
            <a:pPr algn="ctr"/>
            <a:endParaRPr lang="en-AU" dirty="0"/>
          </a:p>
        </p:txBody>
      </p:sp>
      <p:sp>
        <p:nvSpPr>
          <p:cNvPr id="80" name="Rectangle 79"/>
          <p:cNvSpPr/>
          <p:nvPr/>
        </p:nvSpPr>
        <p:spPr>
          <a:xfrm>
            <a:off x="10447799" y="1866364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</a:t>
            </a:r>
            <a:r>
              <a:rPr lang="en-AU" sz="1600" dirty="0" smtClean="0">
                <a:solidFill>
                  <a:schemeClr val="tx1"/>
                </a:solidFill>
              </a:rPr>
              <a:t>o </a:t>
            </a:r>
            <a:r>
              <a:rPr lang="en-AU" sz="1600" dirty="0">
                <a:solidFill>
                  <a:schemeClr val="tx1"/>
                </a:solidFill>
              </a:rPr>
              <a:t>c</a:t>
            </a:r>
            <a:r>
              <a:rPr lang="en-AU" sz="1600" dirty="0" smtClean="0">
                <a:solidFill>
                  <a:schemeClr val="tx1"/>
                </a:solidFill>
              </a:rPr>
              <a:t>urly braces</a:t>
            </a:r>
          </a:p>
          <a:p>
            <a:pPr algn="ctr"/>
            <a:endParaRPr lang="en-AU" dirty="0"/>
          </a:p>
        </p:txBody>
      </p:sp>
      <p:sp>
        <p:nvSpPr>
          <p:cNvPr id="81" name="Rectangle 80"/>
          <p:cNvSpPr/>
          <p:nvPr/>
        </p:nvSpPr>
        <p:spPr>
          <a:xfrm>
            <a:off x="10447799" y="1883421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</a:t>
            </a:r>
            <a:r>
              <a:rPr lang="en-AU" sz="1600" dirty="0" smtClean="0">
                <a:solidFill>
                  <a:schemeClr val="tx1"/>
                </a:solidFill>
              </a:rPr>
              <a:t>o </a:t>
            </a:r>
            <a:r>
              <a:rPr lang="en-AU" sz="1600" dirty="0">
                <a:solidFill>
                  <a:schemeClr val="tx1"/>
                </a:solidFill>
              </a:rPr>
              <a:t>s</a:t>
            </a:r>
            <a:r>
              <a:rPr lang="en-AU" sz="1600" dirty="0" smtClean="0">
                <a:solidFill>
                  <a:schemeClr val="tx1"/>
                </a:solidFill>
              </a:rPr>
              <a:t>emi </a:t>
            </a:r>
            <a:r>
              <a:rPr lang="en-AU" sz="1600" dirty="0">
                <a:solidFill>
                  <a:schemeClr val="tx1"/>
                </a:solidFill>
              </a:rPr>
              <a:t>c</a:t>
            </a:r>
            <a:r>
              <a:rPr lang="en-AU" sz="1600" dirty="0" smtClean="0">
                <a:solidFill>
                  <a:schemeClr val="tx1"/>
                </a:solidFill>
              </a:rPr>
              <a:t>olons</a:t>
            </a:r>
          </a:p>
          <a:p>
            <a:pPr algn="ctr"/>
            <a:endParaRPr lang="en-AU" dirty="0"/>
          </a:p>
        </p:txBody>
      </p:sp>
      <p:sp>
        <p:nvSpPr>
          <p:cNvPr id="82" name="Rectangle 81"/>
          <p:cNvSpPr/>
          <p:nvPr/>
        </p:nvSpPr>
        <p:spPr>
          <a:xfrm>
            <a:off x="10447799" y="1808741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l</a:t>
            </a:r>
            <a:r>
              <a:rPr lang="en-AU" sz="1600" dirty="0" smtClean="0">
                <a:solidFill>
                  <a:schemeClr val="tx1"/>
                </a:solidFill>
              </a:rPr>
              <a:t>et and equals</a:t>
            </a:r>
          </a:p>
          <a:p>
            <a:pPr algn="ctr"/>
            <a:endParaRPr lang="en-AU" dirty="0"/>
          </a:p>
        </p:txBody>
      </p:sp>
      <p:sp>
        <p:nvSpPr>
          <p:cNvPr id="83" name="Rectangle 82"/>
          <p:cNvSpPr/>
          <p:nvPr/>
        </p:nvSpPr>
        <p:spPr>
          <a:xfrm>
            <a:off x="10447799" y="1808741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l</a:t>
            </a:r>
            <a:r>
              <a:rPr lang="en-AU" sz="1600" dirty="0" smtClean="0">
                <a:solidFill>
                  <a:schemeClr val="tx1"/>
                </a:solidFill>
              </a:rPr>
              <a:t>et instead of </a:t>
            </a:r>
            <a:r>
              <a:rPr lang="en-AU" sz="1600" dirty="0" err="1" smtClean="0">
                <a:solidFill>
                  <a:schemeClr val="tx1"/>
                </a:solidFill>
              </a:rPr>
              <a:t>var</a:t>
            </a:r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endParaRPr lang="en-AU" dirty="0"/>
          </a:p>
        </p:txBody>
      </p:sp>
      <p:sp>
        <p:nvSpPr>
          <p:cNvPr id="84" name="Rectangle 83"/>
          <p:cNvSpPr/>
          <p:nvPr/>
        </p:nvSpPr>
        <p:spPr>
          <a:xfrm>
            <a:off x="10447799" y="1872139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</a:t>
            </a:r>
            <a:r>
              <a:rPr lang="en-AU" sz="1600" dirty="0" smtClean="0">
                <a:solidFill>
                  <a:schemeClr val="tx1"/>
                </a:solidFill>
              </a:rPr>
              <a:t>o return</a:t>
            </a:r>
          </a:p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9805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/>
      <p:bldP spid="62" grpId="0"/>
      <p:bldP spid="75" grpId="0" animBg="1"/>
      <p:bldP spid="76" grpId="0" animBg="1"/>
      <p:bldP spid="77" grpId="0"/>
      <p:bldP spid="77" grpId="1"/>
      <p:bldP spid="78" grpId="0"/>
      <p:bldP spid="78" grpId="1"/>
      <p:bldP spid="79" grpId="0"/>
      <p:bldP spid="79" grpId="1"/>
      <p:bldP spid="80" grpId="0"/>
      <p:bldP spid="80" grpId="1"/>
      <p:bldP spid="81" grpId="0"/>
      <p:bldP spid="81" grpId="1"/>
      <p:bldP spid="82" grpId="0"/>
      <p:bldP spid="82" grpId="1"/>
      <p:bldP spid="83" grpId="0"/>
      <p:bldP spid="83" grpId="1"/>
      <p:bldP spid="84" grpId="0"/>
      <p:bldP spid="84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Pure </a:t>
            </a:r>
            <a:r>
              <a:rPr lang="en-AU" sz="5400" dirty="0" smtClean="0">
                <a:solidFill>
                  <a:schemeClr val="accent1"/>
                </a:solidFill>
              </a:rPr>
              <a:t>Functions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38536" y="3192438"/>
            <a:ext cx="3168352" cy="1323439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a,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b)</a:t>
            </a:r>
          </a:p>
          <a:p>
            <a:r>
              <a:rPr lang="en-AU" sz="2000" dirty="0" smtClean="0"/>
              <a:t>{ </a:t>
            </a:r>
          </a:p>
          <a:p>
            <a:r>
              <a:rPr lang="en-AU" sz="2000" dirty="0" smtClean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a + b;</a:t>
            </a:r>
          </a:p>
          <a:p>
            <a:r>
              <a:rPr lang="en-AU" sz="20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23112" y="2688382"/>
            <a:ext cx="3168352" cy="2246769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private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accumulator;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a,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b)</a:t>
            </a:r>
          </a:p>
          <a:p>
            <a:r>
              <a:rPr lang="en-AU" sz="2000" dirty="0" smtClean="0"/>
              <a:t>{ </a:t>
            </a:r>
          </a:p>
          <a:p>
            <a:r>
              <a:rPr lang="en-AU" sz="2000" dirty="0" smtClean="0"/>
              <a:t>    accumulator++;</a:t>
            </a:r>
          </a:p>
          <a:p>
            <a:r>
              <a:rPr lang="en-AU" sz="2000" dirty="0" smtClean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a + b;</a:t>
            </a:r>
          </a:p>
          <a:p>
            <a:r>
              <a:rPr lang="en-AU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913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Expressions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14986" y="2765962"/>
            <a:ext cx="1224136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2000" dirty="0" smtClean="0"/>
              <a:t>a == b</a:t>
            </a:r>
            <a:endParaRPr lang="en-AU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5455146" y="2782512"/>
            <a:ext cx="3231021" cy="369332"/>
            <a:chOff x="3430910" y="2222208"/>
            <a:chExt cx="3231021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3430910" y="2421682"/>
              <a:ext cx="1296144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765706" y="2222208"/>
              <a:ext cx="18962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Returns a Boolean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014986" y="3893780"/>
            <a:ext cx="1224136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 smtClean="0"/>
              <a:t> a = 1;</a:t>
            </a:r>
            <a:endParaRPr lang="en-AU" sz="2000" dirty="0"/>
          </a:p>
        </p:txBody>
      </p:sp>
      <p:grpSp>
        <p:nvGrpSpPr>
          <p:cNvPr id="8" name="Group 7"/>
          <p:cNvGrpSpPr/>
          <p:nvPr/>
        </p:nvGrpSpPr>
        <p:grpSpPr>
          <a:xfrm>
            <a:off x="5455146" y="3862632"/>
            <a:ext cx="3759499" cy="369332"/>
            <a:chOff x="3430910" y="2222208"/>
            <a:chExt cx="3759499" cy="369332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3430910" y="2421682"/>
              <a:ext cx="1296144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765706" y="2222208"/>
              <a:ext cx="24247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Doesn’t return anything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56872" y="2769624"/>
            <a:ext cx="1186735" cy="1473115"/>
            <a:chOff x="666172" y="2750574"/>
            <a:chExt cx="1186735" cy="1473115"/>
          </a:xfrm>
        </p:grpSpPr>
        <p:sp>
          <p:nvSpPr>
            <p:cNvPr id="12" name="TextBox 11"/>
            <p:cNvSpPr txBox="1"/>
            <p:nvPr/>
          </p:nvSpPr>
          <p:spPr>
            <a:xfrm>
              <a:off x="666172" y="2750574"/>
              <a:ext cx="1186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6269" y="3854357"/>
              <a:ext cx="1159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Statement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103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Expressions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0344" y="1811710"/>
            <a:ext cx="2016224" cy="2862322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CC"/>
                </a:solidFill>
              </a:rPr>
              <a:t>int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result;</a:t>
            </a:r>
          </a:p>
          <a:p>
            <a:r>
              <a:rPr lang="en-US" sz="2000" dirty="0">
                <a:solidFill>
                  <a:srgbClr val="0000CC"/>
                </a:solidFill>
              </a:rPr>
              <a:t>i</a:t>
            </a:r>
            <a:r>
              <a:rPr lang="en-US" sz="2000" dirty="0" smtClean="0">
                <a:solidFill>
                  <a:srgbClr val="0000CC"/>
                </a:solidFill>
              </a:rPr>
              <a:t>f</a:t>
            </a:r>
            <a:r>
              <a:rPr lang="en-US" sz="2000" dirty="0" smtClean="0">
                <a:solidFill>
                  <a:schemeClr val="tx1"/>
                </a:solidFill>
              </a:rPr>
              <a:t>(a </a:t>
            </a:r>
            <a:r>
              <a:rPr lang="en-US" sz="2000" dirty="0">
                <a:solidFill>
                  <a:schemeClr val="tx1"/>
                </a:solidFill>
              </a:rPr>
              <a:t>== b)</a:t>
            </a:r>
          </a:p>
          <a:p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result = 1;</a:t>
            </a:r>
          </a:p>
          <a:p>
            <a:r>
              <a:rPr lang="en-US" sz="2000" dirty="0">
                <a:solidFill>
                  <a:schemeClr val="tx1"/>
                </a:solidFill>
              </a:rPr>
              <a:t>}</a:t>
            </a:r>
          </a:p>
          <a:p>
            <a:r>
              <a:rPr lang="en-US" sz="2000" dirty="0">
                <a:solidFill>
                  <a:srgbClr val="0000CC"/>
                </a:solidFill>
              </a:rPr>
              <a:t>else</a:t>
            </a:r>
          </a:p>
          <a:p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result = 2;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}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016352" y="1427706"/>
            <a:ext cx="3067045" cy="792435"/>
            <a:chOff x="5367024" y="2438232"/>
            <a:chExt cx="3067045" cy="792435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5367024" y="2661629"/>
              <a:ext cx="1864112" cy="569038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7247334" y="2438232"/>
              <a:ext cx="1186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533181" y="2964974"/>
            <a:ext cx="2513554" cy="1209729"/>
            <a:chOff x="6010283" y="3430930"/>
            <a:chExt cx="2513554" cy="1209729"/>
          </a:xfrm>
        </p:grpSpPr>
        <p:cxnSp>
          <p:nvCxnSpPr>
            <p:cNvPr id="8" name="Straight Arrow Connector 7"/>
            <p:cNvCxnSpPr/>
            <p:nvPr/>
          </p:nvCxnSpPr>
          <p:spPr>
            <a:xfrm flipH="1" flipV="1">
              <a:off x="6010283" y="3430930"/>
              <a:ext cx="1237051" cy="55963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6010283" y="4182660"/>
              <a:ext cx="1309061" cy="45799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7247334" y="3815247"/>
              <a:ext cx="1276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Expressions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864224" y="5283978"/>
            <a:ext cx="3255877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0000CC"/>
                </a:solidFill>
              </a:rPr>
              <a:t>var</a:t>
            </a:r>
            <a:r>
              <a:rPr lang="en-US" sz="2000" dirty="0" smtClean="0">
                <a:solidFill>
                  <a:schemeClr val="tx1"/>
                </a:solidFill>
              </a:rPr>
              <a:t> result = (a == b) ? 1 : 2;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324952" y="5610522"/>
            <a:ext cx="1276503" cy="767968"/>
            <a:chOff x="5686564" y="5695454"/>
            <a:chExt cx="1276503" cy="767968"/>
          </a:xfrm>
        </p:grpSpPr>
        <p:sp>
          <p:nvSpPr>
            <p:cNvPr id="13" name="TextBox 12"/>
            <p:cNvSpPr txBox="1"/>
            <p:nvPr/>
          </p:nvSpPr>
          <p:spPr>
            <a:xfrm>
              <a:off x="5686564" y="6094090"/>
              <a:ext cx="1276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Expressions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 flipV="1">
              <a:off x="5768118" y="5695454"/>
              <a:ext cx="357934" cy="45943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6316128" y="5700489"/>
              <a:ext cx="213407" cy="41821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6529535" y="5700489"/>
              <a:ext cx="400810" cy="42478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603426" y="5261841"/>
            <a:ext cx="2156197" cy="369332"/>
            <a:chOff x="1746176" y="5223741"/>
            <a:chExt cx="2156197" cy="369332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3122018" y="5435824"/>
              <a:ext cx="780355" cy="1019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746176" y="5223741"/>
              <a:ext cx="1159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Statement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631976" y="2940203"/>
            <a:ext cx="2862829" cy="1201744"/>
            <a:chOff x="1774726" y="2902103"/>
            <a:chExt cx="2862829" cy="1201744"/>
          </a:xfrm>
        </p:grpSpPr>
        <p:grpSp>
          <p:nvGrpSpPr>
            <p:cNvPr id="21" name="Group 20"/>
            <p:cNvGrpSpPr/>
            <p:nvPr/>
          </p:nvGrpSpPr>
          <p:grpSpPr>
            <a:xfrm>
              <a:off x="1774726" y="2902103"/>
              <a:ext cx="2862829" cy="769557"/>
              <a:chOff x="1774726" y="2902103"/>
              <a:chExt cx="2862829" cy="769557"/>
            </a:xfrm>
          </p:grpSpPr>
          <p:cxnSp>
            <p:nvCxnSpPr>
              <p:cNvPr id="23" name="Straight Arrow Connector 22"/>
              <p:cNvCxnSpPr/>
              <p:nvPr/>
            </p:nvCxnSpPr>
            <p:spPr>
              <a:xfrm flipV="1">
                <a:off x="3340595" y="2902103"/>
                <a:ext cx="1296960" cy="53126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1774726" y="3302328"/>
                <a:ext cx="12491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Statements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22" name="Straight Arrow Connector 21"/>
            <p:cNvCxnSpPr/>
            <p:nvPr/>
          </p:nvCxnSpPr>
          <p:spPr>
            <a:xfrm>
              <a:off x="3340595" y="3616715"/>
              <a:ext cx="1271915" cy="48713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114403" y="4671240"/>
            <a:ext cx="1796611" cy="606167"/>
            <a:chOff x="5428603" y="4633140"/>
            <a:chExt cx="1796611" cy="606167"/>
          </a:xfrm>
        </p:grpSpPr>
        <p:sp>
          <p:nvSpPr>
            <p:cNvPr id="26" name="Left Brace 25"/>
            <p:cNvSpPr/>
            <p:nvPr/>
          </p:nvSpPr>
          <p:spPr>
            <a:xfrm rot="5400000">
              <a:off x="6208252" y="4222345"/>
              <a:ext cx="237313" cy="1796611"/>
            </a:xfrm>
            <a:prstGeom prst="leftBrac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accent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739358" y="4633140"/>
              <a:ext cx="1186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142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Objectives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341119" y="1901952"/>
            <a:ext cx="10459584" cy="4127627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Understand </a:t>
            </a:r>
            <a:r>
              <a:rPr lang="en-AU" sz="4000" dirty="0"/>
              <a:t>the basic core principles behind FP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Understand </a:t>
            </a:r>
            <a:r>
              <a:rPr lang="en-AU" sz="4000" dirty="0"/>
              <a:t>the F# syntax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Understand </a:t>
            </a:r>
            <a:r>
              <a:rPr lang="en-AU" sz="4000" dirty="0"/>
              <a:t>the F# structures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Get </a:t>
            </a:r>
            <a:r>
              <a:rPr lang="en-AU" sz="4000" dirty="0"/>
              <a:t>motivation to </a:t>
            </a:r>
            <a:r>
              <a:rPr lang="en-AU" sz="4000" dirty="0" smtClean="0"/>
              <a:t>practice and </a:t>
            </a:r>
            <a:r>
              <a:rPr lang="en-AU" sz="4000" dirty="0"/>
              <a:t>master </a:t>
            </a:r>
            <a:r>
              <a:rPr lang="en-AU" sz="4000" dirty="0" smtClean="0"/>
              <a:t>F</a:t>
            </a:r>
            <a:r>
              <a:rPr lang="en-AU" sz="4000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12029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Bindings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37976" y="2421584"/>
            <a:ext cx="1937572" cy="41343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a = 1</a:t>
            </a:r>
            <a:endParaRPr lang="en-AU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5935588" y="2438232"/>
            <a:ext cx="2885862" cy="369332"/>
            <a:chOff x="3430910" y="2222208"/>
            <a:chExt cx="2885862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3430910" y="2421682"/>
              <a:ext cx="1296144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765706" y="2222208"/>
              <a:ext cx="1551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= 1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637976" y="3441988"/>
            <a:ext cx="1944216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sum a b = </a:t>
            </a:r>
          </a:p>
          <a:p>
            <a:r>
              <a:rPr lang="en-AU" sz="2000" dirty="0" smtClean="0"/>
              <a:t>    a + b</a:t>
            </a:r>
            <a:endParaRPr lang="en-AU" sz="2000" dirty="0"/>
          </a:p>
        </p:txBody>
      </p:sp>
      <p:grpSp>
        <p:nvGrpSpPr>
          <p:cNvPr id="8" name="Group 7"/>
          <p:cNvGrpSpPr/>
          <p:nvPr/>
        </p:nvGrpSpPr>
        <p:grpSpPr>
          <a:xfrm>
            <a:off x="5942232" y="3566085"/>
            <a:ext cx="3683131" cy="369332"/>
            <a:chOff x="3430910" y="2222208"/>
            <a:chExt cx="3683131" cy="369332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3430910" y="2421682"/>
              <a:ext cx="1296144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765706" y="2222208"/>
              <a:ext cx="2348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Returns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631332" y="4646379"/>
            <a:ext cx="6528689" cy="1015663"/>
            <a:chOff x="2566814" y="2997746"/>
            <a:chExt cx="6528689" cy="1015663"/>
          </a:xfrm>
        </p:grpSpPr>
        <p:sp>
          <p:nvSpPr>
            <p:cNvPr id="12" name="TextBox 11"/>
            <p:cNvSpPr txBox="1"/>
            <p:nvPr/>
          </p:nvSpPr>
          <p:spPr>
            <a:xfrm>
              <a:off x="2566814" y="2997746"/>
              <a:ext cx="1944216" cy="1015663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smtClean="0"/>
                <a:t>sum a b c = </a:t>
              </a:r>
            </a:p>
            <a:p>
              <a:r>
                <a:rPr lang="en-AU" sz="2000" dirty="0"/>
                <a:t> </a:t>
              </a:r>
              <a:r>
                <a:rPr lang="en-AU" sz="2000" dirty="0" smtClean="0"/>
                <a:t>   </a:t>
              </a:r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smtClean="0"/>
                <a:t>x = a + b</a:t>
              </a:r>
            </a:p>
            <a:p>
              <a:r>
                <a:rPr lang="en-AU" sz="2000" dirty="0" smtClean="0"/>
                <a:t>    x + c</a:t>
              </a:r>
              <a:endParaRPr lang="en-AU" sz="20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4871070" y="3302328"/>
              <a:ext cx="4224433" cy="369332"/>
              <a:chOff x="3430910" y="2402693"/>
              <a:chExt cx="4224433" cy="369332"/>
            </a:xfrm>
          </p:grpSpPr>
          <p:cxnSp>
            <p:nvCxnSpPr>
              <p:cNvPr id="14" name="Straight Arrow Connector 13"/>
              <p:cNvCxnSpPr/>
              <p:nvPr/>
            </p:nvCxnSpPr>
            <p:spPr>
              <a:xfrm flipH="1">
                <a:off x="3430910" y="2602167"/>
                <a:ext cx="1296144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4765706" y="2402693"/>
                <a:ext cx="28896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Returns </a:t>
                </a:r>
                <a:r>
                  <a:rPr lang="en-AU" dirty="0" err="1" smtClean="0">
                    <a:solidFill>
                      <a:schemeClr val="accent1"/>
                    </a:solidFill>
                  </a:rPr>
                  <a:t>int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 -&gt; </a:t>
                </a:r>
                <a:r>
                  <a:rPr lang="en-AU" dirty="0" err="1" smtClean="0">
                    <a:solidFill>
                      <a:schemeClr val="accent1"/>
                    </a:solidFill>
                  </a:rPr>
                  <a:t>int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 -&gt; </a:t>
                </a:r>
                <a:r>
                  <a:rPr lang="en-AU" dirty="0" err="1" smtClean="0">
                    <a:solidFill>
                      <a:schemeClr val="accent1"/>
                    </a:solidFill>
                  </a:rPr>
                  <a:t>int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 -&gt; </a:t>
                </a:r>
                <a:r>
                  <a:rPr lang="en-AU" dirty="0" err="1" smtClean="0">
                    <a:solidFill>
                      <a:schemeClr val="accent1"/>
                    </a:solidFill>
                  </a:rPr>
                  <a:t>int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 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3331260" y="1797613"/>
            <a:ext cx="1276503" cy="724352"/>
            <a:chOff x="2816910" y="1358112"/>
            <a:chExt cx="1276503" cy="724352"/>
          </a:xfrm>
        </p:grpSpPr>
        <p:sp>
          <p:nvSpPr>
            <p:cNvPr id="17" name="TextBox 16"/>
            <p:cNvSpPr txBox="1"/>
            <p:nvPr/>
          </p:nvSpPr>
          <p:spPr>
            <a:xfrm>
              <a:off x="2816910" y="1358112"/>
              <a:ext cx="1276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Expressions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3862958" y="1701602"/>
              <a:ext cx="113670" cy="38086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3502918" y="1701602"/>
              <a:ext cx="89044" cy="197406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471092" y="3507224"/>
            <a:ext cx="2304256" cy="471316"/>
            <a:chOff x="318623" y="5374010"/>
            <a:chExt cx="2304256" cy="471316"/>
          </a:xfrm>
        </p:grpSpPr>
        <p:grpSp>
          <p:nvGrpSpPr>
            <p:cNvPr id="21" name="Group 20"/>
            <p:cNvGrpSpPr/>
            <p:nvPr/>
          </p:nvGrpSpPr>
          <p:grpSpPr>
            <a:xfrm>
              <a:off x="318623" y="5374010"/>
              <a:ext cx="2104175" cy="369332"/>
              <a:chOff x="2104614" y="2771122"/>
              <a:chExt cx="2104175" cy="369332"/>
            </a:xfrm>
          </p:grpSpPr>
          <p:cxnSp>
            <p:nvCxnSpPr>
              <p:cNvPr id="23" name="Straight Arrow Connector 22"/>
              <p:cNvCxnSpPr>
                <a:stCxn id="24" idx="3"/>
              </p:cNvCxnSpPr>
              <p:nvPr/>
            </p:nvCxnSpPr>
            <p:spPr>
              <a:xfrm flipV="1">
                <a:off x="3381117" y="2908853"/>
                <a:ext cx="827672" cy="4693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2104614" y="2771122"/>
                <a:ext cx="1276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Expressions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22" name="Straight Arrow Connector 21"/>
            <p:cNvCxnSpPr/>
            <p:nvPr/>
          </p:nvCxnSpPr>
          <p:spPr>
            <a:xfrm>
              <a:off x="1595126" y="5683075"/>
              <a:ext cx="1027753" cy="1622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1671173" y="4898328"/>
            <a:ext cx="2108371" cy="543638"/>
            <a:chOff x="318623" y="5258368"/>
            <a:chExt cx="2108371" cy="543638"/>
          </a:xfrm>
        </p:grpSpPr>
        <p:grpSp>
          <p:nvGrpSpPr>
            <p:cNvPr id="26" name="Group 25"/>
            <p:cNvGrpSpPr/>
            <p:nvPr/>
          </p:nvGrpSpPr>
          <p:grpSpPr>
            <a:xfrm>
              <a:off x="318623" y="5374010"/>
              <a:ext cx="2108371" cy="427996"/>
              <a:chOff x="318623" y="5374010"/>
              <a:chExt cx="2108371" cy="427996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318623" y="5374010"/>
                <a:ext cx="2104175" cy="369332"/>
                <a:chOff x="2104614" y="2771122"/>
                <a:chExt cx="2104175" cy="369332"/>
              </a:xfrm>
            </p:grpSpPr>
            <p:cxnSp>
              <p:nvCxnSpPr>
                <p:cNvPr id="30" name="Straight Arrow Connector 29"/>
                <p:cNvCxnSpPr>
                  <a:stCxn id="31" idx="3"/>
                </p:cNvCxnSpPr>
                <p:nvPr/>
              </p:nvCxnSpPr>
              <p:spPr>
                <a:xfrm flipV="1">
                  <a:off x="3381117" y="2908853"/>
                  <a:ext cx="827672" cy="46935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TextBox 30"/>
                <p:cNvSpPr txBox="1"/>
                <p:nvPr/>
              </p:nvSpPr>
              <p:spPr>
                <a:xfrm>
                  <a:off x="2104614" y="2771122"/>
                  <a:ext cx="12765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dirty="0" smtClean="0">
                      <a:solidFill>
                        <a:schemeClr val="accent1"/>
                      </a:solidFill>
                    </a:rPr>
                    <a:t>Expressions</a:t>
                  </a:r>
                  <a:endParaRPr lang="en-AU" dirty="0">
                    <a:solidFill>
                      <a:schemeClr val="accent1"/>
                    </a:solidFill>
                  </a:endParaRPr>
                </a:p>
              </p:txBody>
            </p:sp>
          </p:grpSp>
          <p:cxnSp>
            <p:nvCxnSpPr>
              <p:cNvPr id="29" name="Straight Arrow Connector 28"/>
              <p:cNvCxnSpPr/>
              <p:nvPr/>
            </p:nvCxnSpPr>
            <p:spPr>
              <a:xfrm>
                <a:off x="1642520" y="5683075"/>
                <a:ext cx="784474" cy="118931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Arrow Connector 26"/>
            <p:cNvCxnSpPr/>
            <p:nvPr/>
          </p:nvCxnSpPr>
          <p:spPr>
            <a:xfrm flipV="1">
              <a:off x="1595126" y="5258368"/>
              <a:ext cx="627591" cy="22675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833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Tuples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36390" y="2198107"/>
            <a:ext cx="5526360" cy="1938992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99CC"/>
                </a:solidFill>
              </a:rPr>
              <a:t>Tuple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,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 Divide(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</a:t>
            </a:r>
            <a:r>
              <a:rPr lang="en-AU" sz="2000" dirty="0"/>
              <a:t>dividend,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divisor)</a:t>
            </a:r>
          </a:p>
          <a:p>
            <a:r>
              <a:rPr lang="en-AU" sz="2000" dirty="0"/>
              <a:t>{</a:t>
            </a:r>
          </a:p>
          <a:p>
            <a:r>
              <a:rPr lang="en-AU" sz="2000" dirty="0" smtClean="0"/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 smtClean="0"/>
              <a:t> </a:t>
            </a:r>
            <a:r>
              <a:rPr lang="en-AU" sz="2000" dirty="0"/>
              <a:t>quotient = dividend / divisor;</a:t>
            </a:r>
          </a:p>
          <a:p>
            <a:r>
              <a:rPr lang="en-AU" sz="2000" dirty="0" smtClean="0"/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 smtClean="0"/>
              <a:t> </a:t>
            </a:r>
            <a:r>
              <a:rPr lang="en-AU" sz="2000" dirty="0"/>
              <a:t>remainder = dividend % divisor;</a:t>
            </a:r>
          </a:p>
          <a:p>
            <a:r>
              <a:rPr lang="en-AU" sz="2000" dirty="0" smtClean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</a:t>
            </a:r>
            <a:r>
              <a:rPr lang="en-AU" sz="2000" dirty="0">
                <a:solidFill>
                  <a:srgbClr val="0000CC"/>
                </a:solidFill>
              </a:rPr>
              <a:t>new</a:t>
            </a:r>
            <a:r>
              <a:rPr lang="en-AU" sz="2000" dirty="0"/>
              <a:t> </a:t>
            </a:r>
            <a:r>
              <a:rPr lang="en-AU" sz="2000" dirty="0" smtClean="0">
                <a:solidFill>
                  <a:srgbClr val="0099CC"/>
                </a:solidFill>
              </a:rPr>
              <a:t>Tuple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,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&gt;(</a:t>
            </a:r>
            <a:r>
              <a:rPr lang="en-AU" sz="2000" dirty="0"/>
              <a:t>quotient, remainder);</a:t>
            </a:r>
          </a:p>
          <a:p>
            <a:r>
              <a:rPr lang="en-AU" sz="2000" dirty="0"/>
              <a:t>}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23290" y="4502363"/>
            <a:ext cx="5539460" cy="1015663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result = Divide(10, 3);</a:t>
            </a:r>
          </a:p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quotient = result.Item1;</a:t>
            </a:r>
          </a:p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remainder = result.Item2;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95120" y="2198107"/>
            <a:ext cx="4392488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divide dividend divisor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quotient = dividend / divisor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remainder = dividend % divisor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(</a:t>
            </a:r>
            <a:r>
              <a:rPr lang="en-AU" sz="2000" dirty="0">
                <a:solidFill>
                  <a:schemeClr val="tx1"/>
                </a:solidFill>
              </a:rPr>
              <a:t>quotient, remainder)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95120" y="4504712"/>
            <a:ext cx="432048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quotient, remainder = divide 10 </a:t>
            </a:r>
            <a:r>
              <a:rPr lang="en-AU" sz="2000" dirty="0" smtClean="0">
                <a:solidFill>
                  <a:schemeClr val="tx1"/>
                </a:solidFill>
              </a:rPr>
              <a:t>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83861" y="5091224"/>
            <a:ext cx="4369939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>
                <a:solidFill>
                  <a:schemeClr val="tx1"/>
                </a:solidFill>
              </a:rPr>
              <a:t>success, value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rgbClr val="0099CC"/>
                </a:solidFill>
              </a:rPr>
              <a:t>Int32</a:t>
            </a:r>
            <a:r>
              <a:rPr lang="en-AU" sz="2000" dirty="0" smtClean="0">
                <a:solidFill>
                  <a:schemeClr val="tx1"/>
                </a:solidFill>
              </a:rPr>
              <a:t>.TryParse(</a:t>
            </a:r>
            <a:r>
              <a:rPr lang="en-AU" sz="2000" dirty="0" smtClean="0">
                <a:solidFill>
                  <a:srgbClr val="C00000"/>
                </a:solidFill>
              </a:rPr>
              <a:t>“42”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0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Records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1120" y="2099995"/>
            <a:ext cx="4092539" cy="1631216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Quotient { </a:t>
            </a:r>
            <a:r>
              <a:rPr lang="en-AU" sz="2000" dirty="0" smtClean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 smtClean="0">
                <a:solidFill>
                  <a:srgbClr val="0000CC"/>
                </a:solidFill>
              </a:rPr>
              <a:t>set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Remainder { </a:t>
            </a:r>
            <a:r>
              <a:rPr lang="en-AU" sz="2000" dirty="0" smtClean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 smtClean="0">
                <a:solidFill>
                  <a:srgbClr val="0000CC"/>
                </a:solidFill>
              </a:rPr>
              <a:t>set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09270" y="882080"/>
            <a:ext cx="5976664" cy="5632311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private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readonly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quotient;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private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readonly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remainder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DivisionResult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quotient,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remainder)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{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err="1" smtClean="0">
                <a:solidFill>
                  <a:srgbClr val="0000CC"/>
                </a:solidFill>
              </a:rPr>
              <a:t>this</a:t>
            </a:r>
            <a:r>
              <a:rPr lang="en-AU" sz="2000" dirty="0" err="1" smtClean="0">
                <a:solidFill>
                  <a:schemeClr val="tx1"/>
                </a:solidFill>
              </a:rPr>
              <a:t>.quotient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quotient;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err="1" smtClean="0">
                <a:solidFill>
                  <a:srgbClr val="0000CC"/>
                </a:solidFill>
              </a:rPr>
              <a:t>this</a:t>
            </a:r>
            <a:r>
              <a:rPr lang="en-AU" sz="2000" dirty="0" err="1" smtClean="0">
                <a:solidFill>
                  <a:schemeClr val="tx1"/>
                </a:solidFill>
              </a:rPr>
              <a:t>.remainder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remainder;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Quotient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{ 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{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>
                <a:solidFill>
                  <a:schemeClr val="tx1"/>
                </a:solidFill>
              </a:rPr>
              <a:t> quotient; }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Remainder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{ 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{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remainder;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41119" y="4164732"/>
            <a:ext cx="3125048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DivisionResult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= {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Quotient     </a:t>
            </a:r>
            <a:r>
              <a:rPr lang="en-AU" sz="2000" dirty="0">
                <a:solidFill>
                  <a:schemeClr val="tx1"/>
                </a:solidFill>
              </a:rPr>
              <a:t>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  Remainder 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6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Records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34908" y="1926454"/>
            <a:ext cx="2645511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DivisionResult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= {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Quotient     </a:t>
            </a:r>
            <a:r>
              <a:rPr lang="en-AU" sz="2000" dirty="0">
                <a:solidFill>
                  <a:schemeClr val="tx1"/>
                </a:solidFill>
              </a:rPr>
              <a:t>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  Remainder 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96358" y="2141321"/>
            <a:ext cx="504056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{ Quotient = 3; Remainder = </a:t>
            </a:r>
            <a:r>
              <a:rPr lang="en-AU" sz="2000" dirty="0" smtClean="0">
                <a:solidFill>
                  <a:schemeClr val="tx1"/>
                </a:solidFill>
              </a:rPr>
              <a:t>1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96358" y="2727139"/>
            <a:ext cx="331236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{ Quotient = </a:t>
            </a:r>
            <a:r>
              <a:rPr lang="en-AU" sz="2000" dirty="0" smtClean="0">
                <a:solidFill>
                  <a:schemeClr val="tx1"/>
                </a:solidFill>
              </a:rPr>
              <a:t>3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783052" y="2547114"/>
            <a:ext cx="3164290" cy="646331"/>
            <a:chOff x="4415713" y="2222208"/>
            <a:chExt cx="3164290" cy="646331"/>
          </a:xfrm>
        </p:grpSpPr>
        <p:cxnSp>
          <p:nvCxnSpPr>
            <p:cNvPr id="7" name="Straight Arrow Connector 6"/>
            <p:cNvCxnSpPr/>
            <p:nvPr/>
          </p:nvCxnSpPr>
          <p:spPr>
            <a:xfrm flipH="1" flipV="1">
              <a:off x="4415713" y="2586637"/>
              <a:ext cx="288032" cy="490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765706" y="2222208"/>
              <a:ext cx="28142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Error: No assignment given </a:t>
              </a:r>
              <a:endParaRPr lang="en-AU" dirty="0" smtClean="0">
                <a:solidFill>
                  <a:schemeClr val="accent1"/>
                </a:solidFill>
              </a:endParaRPr>
            </a:p>
            <a:p>
              <a:r>
                <a:rPr lang="en-AU" dirty="0" smtClean="0">
                  <a:solidFill>
                    <a:schemeClr val="accent1"/>
                  </a:solidFill>
                </a:rPr>
                <a:t>for </a:t>
              </a:r>
              <a:r>
                <a:rPr lang="en-AU" dirty="0">
                  <a:solidFill>
                    <a:schemeClr val="accent1"/>
                  </a:solidFill>
                </a:rPr>
                <a:t>field 'Remainder' of type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434908" y="4091738"/>
            <a:ext cx="6675296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newResult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{ </a:t>
            </a:r>
            <a:r>
              <a:rPr lang="en-AU" sz="2000" dirty="0" smtClean="0">
                <a:solidFill>
                  <a:schemeClr val="tx1"/>
                </a:solidFill>
              </a:rPr>
              <a:t>result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  <a:r>
              <a:rPr lang="en-AU" sz="2000" dirty="0">
                <a:solidFill>
                  <a:schemeClr val="tx1"/>
                </a:solidFill>
              </a:rPr>
              <a:t> Remainder = </a:t>
            </a:r>
            <a:r>
              <a:rPr lang="en-AU" sz="2000" dirty="0" smtClean="0">
                <a:solidFill>
                  <a:schemeClr val="tx1"/>
                </a:solidFill>
              </a:rPr>
              <a:t>0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34908" y="3438451"/>
            <a:ext cx="669906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newResult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{ </a:t>
            </a:r>
            <a:r>
              <a:rPr lang="en-AU" sz="2000" dirty="0" smtClean="0">
                <a:solidFill>
                  <a:schemeClr val="tx1"/>
                </a:solidFill>
              </a:rPr>
              <a:t>Quotient = </a:t>
            </a:r>
            <a:r>
              <a:rPr lang="en-AU" sz="2000" dirty="0" err="1" smtClean="0">
                <a:solidFill>
                  <a:schemeClr val="tx1"/>
                </a:solidFill>
              </a:rPr>
              <a:t>result.Quotient</a:t>
            </a:r>
            <a:r>
              <a:rPr lang="en-AU" sz="2000" dirty="0" smtClean="0">
                <a:solidFill>
                  <a:schemeClr val="tx1"/>
                </a:solidFill>
              </a:rPr>
              <a:t>; Remainder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chemeClr val="tx1"/>
                </a:solidFill>
              </a:rPr>
              <a:t>0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46791" y="4740384"/>
            <a:ext cx="6675296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result1 </a:t>
            </a:r>
            <a:r>
              <a:rPr lang="en-AU" sz="2000" dirty="0">
                <a:solidFill>
                  <a:schemeClr val="tx1"/>
                </a:solidFill>
              </a:rPr>
              <a:t>= { Quotient = 3; Remainder = </a:t>
            </a:r>
            <a:r>
              <a:rPr lang="en-AU" sz="2000" dirty="0" smtClean="0">
                <a:solidFill>
                  <a:schemeClr val="tx1"/>
                </a:solidFill>
              </a:rPr>
              <a:t>1 }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result2 </a:t>
            </a:r>
            <a:r>
              <a:rPr lang="en-AU" sz="2000" dirty="0">
                <a:solidFill>
                  <a:schemeClr val="tx1"/>
                </a:solidFill>
              </a:rPr>
              <a:t>= { Quotient = 3; Remainder = 1 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result1 = result2 </a:t>
            </a:r>
            <a:r>
              <a:rPr lang="en-AU" sz="2000" dirty="0" smtClean="0">
                <a:solidFill>
                  <a:srgbClr val="00B050"/>
                </a:solidFill>
              </a:rPr>
              <a:t>// true</a:t>
            </a:r>
            <a:endParaRPr lang="en-AU" sz="2000" dirty="0">
              <a:solidFill>
                <a:srgbClr val="00B05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213830" y="4883787"/>
            <a:ext cx="2257759" cy="646331"/>
            <a:chOff x="4415713" y="2253381"/>
            <a:chExt cx="2257759" cy="646331"/>
          </a:xfrm>
        </p:grpSpPr>
        <p:cxnSp>
          <p:nvCxnSpPr>
            <p:cNvPr id="13" name="Straight Arrow Connector 12"/>
            <p:cNvCxnSpPr/>
            <p:nvPr/>
          </p:nvCxnSpPr>
          <p:spPr>
            <a:xfrm flipH="1" flipV="1">
              <a:off x="4415713" y="2586637"/>
              <a:ext cx="288032" cy="490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765706" y="2253381"/>
              <a:ext cx="19077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Structural Equality</a:t>
              </a:r>
            </a:p>
            <a:p>
              <a:r>
                <a:rPr lang="en-AU" dirty="0" smtClean="0">
                  <a:solidFill>
                    <a:schemeClr val="accent1"/>
                  </a:solidFill>
                </a:rPr>
                <a:t>Reference Types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618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Immutable and Structural Equality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67447" y="2501315"/>
            <a:ext cx="5257106" cy="707886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message1 = </a:t>
            </a:r>
            <a:r>
              <a:rPr lang="en-AU" sz="2000" dirty="0" smtClean="0">
                <a:solidFill>
                  <a:srgbClr val="C00000"/>
                </a:solidFill>
              </a:rPr>
              <a:t>“hello John Doe”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 smtClean="0">
              <a:solidFill>
                <a:srgbClr val="C00000"/>
              </a:solidFill>
            </a:endParaRPr>
          </a:p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message2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>
                <a:solidFill>
                  <a:srgbClr val="C00000"/>
                </a:solidFill>
              </a:rPr>
              <a:t>“</a:t>
            </a:r>
            <a:r>
              <a:rPr lang="en-AU" sz="2000" dirty="0" smtClean="0">
                <a:solidFill>
                  <a:srgbClr val="C00000"/>
                </a:solidFill>
              </a:rPr>
              <a:t>hello John Doe”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67447" y="3727902"/>
            <a:ext cx="5257106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result = message1 == message2; </a:t>
            </a:r>
            <a:r>
              <a:rPr lang="en-AU" sz="2000" dirty="0" smtClean="0">
                <a:solidFill>
                  <a:srgbClr val="00B050"/>
                </a:solidFill>
              </a:rPr>
              <a:t>// true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67447" y="4566101"/>
            <a:ext cx="5257106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message3 = message1.Replace(</a:t>
            </a:r>
            <a:r>
              <a:rPr lang="en-AU" sz="2000" dirty="0" smtClean="0">
                <a:solidFill>
                  <a:srgbClr val="C00000"/>
                </a:solidFill>
              </a:rPr>
              <a:t>“hello”</a:t>
            </a:r>
            <a:r>
              <a:rPr lang="en-AU" sz="2000" dirty="0" smtClean="0">
                <a:solidFill>
                  <a:schemeClr val="tx1"/>
                </a:solidFill>
              </a:rPr>
              <a:t>, </a:t>
            </a:r>
            <a:r>
              <a:rPr lang="en-AU" sz="2000" dirty="0" smtClean="0">
                <a:solidFill>
                  <a:srgbClr val="C00000"/>
                </a:solidFill>
              </a:rPr>
              <a:t>“hi”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  <a:endParaRPr lang="en-AU" sz="2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82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accent1"/>
                </a:solidFill>
              </a:rPr>
              <a:t>Demo 1</a:t>
            </a:r>
            <a:endParaRPr lang="en-AU" sz="7200" dirty="0">
              <a:solidFill>
                <a:schemeClr val="accent1"/>
              </a:solidFill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19484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Bindings | Functions | Tuples | Records</a:t>
            </a:r>
          </a:p>
        </p:txBody>
      </p:sp>
    </p:spTree>
    <p:extLst>
      <p:ext uri="{BB962C8B-B14F-4D97-AF65-F5344CB8AC3E}">
        <p14:creationId xmlns:p14="http://schemas.microsoft.com/office/powerpoint/2010/main" val="223531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 1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964838" y="240033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</a:t>
              </a:r>
              <a:endParaRPr lang="en-AU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</a:t>
              </a:r>
              <a:r>
                <a:rPr lang="en-AU" dirty="0" smtClean="0"/>
                <a:t>ryPromoteToVip</a:t>
              </a:r>
              <a:endParaRPr lang="en-AU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getSpendings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1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400962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accent1"/>
                </a:solidFill>
              </a:rPr>
              <a:t>Exercise 1</a:t>
            </a:r>
            <a:endParaRPr lang="en-AU" sz="7200" dirty="0">
              <a:solidFill>
                <a:schemeClr val="accent1"/>
              </a:solidFill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34232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Bindings | Functions | Tuples | Records</a:t>
            </a:r>
          </a:p>
        </p:txBody>
      </p:sp>
    </p:spTree>
    <p:extLst>
      <p:ext uri="{BB962C8B-B14F-4D97-AF65-F5344CB8AC3E}">
        <p14:creationId xmlns:p14="http://schemas.microsoft.com/office/powerpoint/2010/main" val="164698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Review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</a:t>
            </a:r>
            <a:r>
              <a:rPr lang="en-US" sz="4000" dirty="0"/>
              <a:t>How do you return a value in a function</a:t>
            </a:r>
            <a:r>
              <a:rPr lang="en-US" sz="4000" dirty="0" smtClean="0"/>
              <a:t>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How many parameters has </a:t>
            </a:r>
            <a:r>
              <a:rPr lang="en-US" sz="4000" dirty="0" err="1" smtClean="0"/>
              <a:t>tryPromoteToVip</a:t>
            </a:r>
            <a:r>
              <a:rPr lang="en-US" sz="4000" dirty="0" smtClean="0"/>
              <a:t>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Can you explain this type?  string -&gt; </a:t>
            </a:r>
            <a:r>
              <a:rPr lang="en-US" sz="4000" dirty="0" err="1" smtClean="0"/>
              <a:t>int</a:t>
            </a:r>
            <a:r>
              <a:rPr lang="en-US" sz="4000" dirty="0" smtClean="0"/>
              <a:t> -&gt; object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How do you change a Record? 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Can you explain what is the “it” word in some of the outputs?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2079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accent1"/>
                </a:solidFill>
              </a:rPr>
              <a:t>Module 2</a:t>
            </a:r>
            <a:endParaRPr lang="en-AU" sz="7200" dirty="0">
              <a:solidFill>
                <a:schemeClr val="accent1"/>
              </a:solidFill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09652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High order functions | Pipelining | Partial application | Composition</a:t>
            </a:r>
          </a:p>
          <a:p>
            <a:endParaRPr lang="en-US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1010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Materials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Exercises Guide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Exercises Source </a:t>
            </a:r>
            <a:r>
              <a:rPr lang="en-US" sz="4000" dirty="0"/>
              <a:t>C</a:t>
            </a:r>
            <a:r>
              <a:rPr lang="en-US" sz="4000" dirty="0" smtClean="0"/>
              <a:t>ode</a:t>
            </a:r>
            <a:endParaRPr lang="en-US" sz="3800" dirty="0"/>
          </a:p>
          <a:p>
            <a:pPr marL="0" indent="0">
              <a:buNone/>
            </a:pPr>
            <a:endParaRPr lang="en-US" sz="4400" dirty="0" smtClean="0"/>
          </a:p>
          <a:p>
            <a:pPr marL="45720" indent="0" algn="ctr">
              <a:buNone/>
            </a:pPr>
            <a:r>
              <a:rPr lang="en-US" sz="3200" dirty="0" smtClean="0"/>
              <a:t>fsharpworkshop.com</a:t>
            </a:r>
            <a:endParaRPr lang="en-US" sz="3200" dirty="0"/>
          </a:p>
          <a:p>
            <a:pPr marL="45720" indent="0" algn="ctr">
              <a:buNone/>
            </a:pPr>
            <a:r>
              <a:rPr lang="en-US" sz="3200" dirty="0" smtClean="0"/>
              <a:t>github.com/jorgef/</a:t>
            </a:r>
            <a:r>
              <a:rPr lang="en-US" sz="3200" dirty="0" err="1" smtClean="0"/>
              <a:t>fsharpworkshop</a:t>
            </a:r>
            <a:endParaRPr lang="en-US" sz="3200" dirty="0" smtClean="0"/>
          </a:p>
          <a:p>
            <a:pPr marL="45720" indent="0" algn="ctr">
              <a:buNone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15840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High Order Functions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58708" y="2205658"/>
            <a:ext cx="3168352" cy="1323439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a,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b)</a:t>
            </a:r>
          </a:p>
          <a:p>
            <a:r>
              <a:rPr lang="en-AU" sz="2000" dirty="0" smtClean="0"/>
              <a:t>{ </a:t>
            </a:r>
          </a:p>
          <a:p>
            <a:r>
              <a:rPr lang="en-AU" sz="2000" dirty="0" smtClean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a + b;</a:t>
            </a:r>
          </a:p>
          <a:p>
            <a:r>
              <a:rPr lang="en-AU" sz="20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80198" y="2205658"/>
            <a:ext cx="6170682" cy="1323439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Execute(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a,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b, </a:t>
            </a:r>
            <a:r>
              <a:rPr lang="en-AU" sz="2000" dirty="0" err="1" smtClean="0">
                <a:solidFill>
                  <a:srgbClr val="0099CC"/>
                </a:solidFill>
              </a:rPr>
              <a:t>Func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&gt;operation</a:t>
            </a:r>
            <a:r>
              <a:rPr lang="en-AU" sz="2000" dirty="0" smtClean="0"/>
              <a:t>)</a:t>
            </a:r>
          </a:p>
          <a:p>
            <a:r>
              <a:rPr lang="en-AU" sz="2000" dirty="0" smtClean="0"/>
              <a:t>{ </a:t>
            </a:r>
          </a:p>
          <a:p>
            <a:r>
              <a:rPr lang="en-AU" sz="2000" dirty="0" smtClean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operation(a, b);</a:t>
            </a:r>
          </a:p>
          <a:p>
            <a:r>
              <a:rPr lang="en-AU" sz="20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72086" y="3933849"/>
            <a:ext cx="4347964" cy="400111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result = Execute(1, 2, (</a:t>
            </a:r>
            <a:r>
              <a:rPr lang="en-AU" sz="2000" dirty="0" err="1" smtClean="0">
                <a:solidFill>
                  <a:schemeClr val="tx1"/>
                </a:solidFill>
              </a:rPr>
              <a:t>a,b</a:t>
            </a:r>
            <a:r>
              <a:rPr lang="en-AU" sz="2000" dirty="0" smtClean="0">
                <a:solidFill>
                  <a:schemeClr val="tx1"/>
                </a:solidFill>
              </a:rPr>
              <a:t>) =&gt; a + b);</a:t>
            </a:r>
            <a:r>
              <a:rPr lang="en-AU" sz="2000" dirty="0" smtClean="0"/>
              <a:t> </a:t>
            </a:r>
            <a:endParaRPr lang="en-A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672086" y="4581922"/>
            <a:ext cx="4347964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result = Execute(1, 2, (</a:t>
            </a:r>
            <a:r>
              <a:rPr lang="en-AU" sz="2000" dirty="0" err="1" smtClean="0">
                <a:solidFill>
                  <a:schemeClr val="tx1"/>
                </a:solidFill>
              </a:rPr>
              <a:t>a,b</a:t>
            </a:r>
            <a:r>
              <a:rPr lang="en-AU" sz="2000" dirty="0" smtClean="0">
                <a:solidFill>
                  <a:schemeClr val="tx1"/>
                </a:solidFill>
              </a:rPr>
              <a:t>) =&gt; a * b);</a:t>
            </a:r>
            <a:r>
              <a:rPr lang="en-AU" sz="2000" dirty="0" smtClean="0"/>
              <a:t> </a:t>
            </a:r>
            <a:endParaRPr lang="en-AU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672086" y="5229992"/>
            <a:ext cx="4347964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result = Execute(1, 2, Sum);</a:t>
            </a:r>
            <a:r>
              <a:rPr lang="en-AU" sz="2000" dirty="0" smtClean="0"/>
              <a:t> 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63094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High Order Functions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70442" y="1989634"/>
            <a:ext cx="6359310" cy="1015663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</a:t>
            </a:r>
            <a:r>
              <a:rPr lang="en-AU" sz="2000" dirty="0" err="1" smtClean="0">
                <a:solidFill>
                  <a:srgbClr val="0000CC"/>
                </a:solidFill>
              </a:rPr>
              <a:t>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productNames</a:t>
            </a:r>
            <a:r>
              <a:rPr lang="en-AU" sz="2000" dirty="0" smtClean="0">
                <a:solidFill>
                  <a:schemeClr val="tx1"/>
                </a:solidFill>
              </a:rPr>
              <a:t> = products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	.Where(p =&gt; </a:t>
            </a:r>
            <a:r>
              <a:rPr lang="en-AU" sz="2000" dirty="0" err="1" smtClean="0">
                <a:solidFill>
                  <a:schemeClr val="tx1"/>
                </a:solidFill>
              </a:rPr>
              <a:t>p.Category</a:t>
            </a:r>
            <a:r>
              <a:rPr lang="en-AU" sz="2000" dirty="0" smtClean="0">
                <a:solidFill>
                  <a:schemeClr val="tx1"/>
                </a:solidFill>
              </a:rPr>
              <a:t> == </a:t>
            </a:r>
            <a:r>
              <a:rPr lang="en-AU" sz="2000" dirty="0" err="1" smtClean="0">
                <a:solidFill>
                  <a:schemeClr val="tx1"/>
                </a:solidFill>
              </a:rPr>
              <a:t>productCategory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	.Select(p =&gt;</a:t>
            </a:r>
            <a:r>
              <a:rPr lang="en-AU" sz="2000" dirty="0" err="1" smtClean="0">
                <a:solidFill>
                  <a:schemeClr val="tx1"/>
                </a:solidFill>
              </a:rPr>
              <a:t>p.Name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70443" y="3350867"/>
            <a:ext cx="6359308" cy="2862322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99CC"/>
                </a:solidFill>
              </a:rPr>
              <a:t>Func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&gt;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GetOperation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smtClean="0">
                <a:solidFill>
                  <a:srgbClr val="0099CC"/>
                </a:solidFill>
              </a:rPr>
              <a:t>Type</a:t>
            </a:r>
            <a:r>
              <a:rPr lang="en-AU" sz="2000" dirty="0" smtClean="0"/>
              <a:t> </a:t>
            </a:r>
            <a:r>
              <a:rPr lang="en-AU" sz="2000" dirty="0" err="1" smtClean="0"/>
              <a:t>operationType</a:t>
            </a:r>
            <a:r>
              <a:rPr lang="en-AU" sz="2000" dirty="0" smtClean="0"/>
              <a:t>)</a:t>
            </a:r>
          </a:p>
          <a:p>
            <a:r>
              <a:rPr lang="en-AU" sz="2000" dirty="0" smtClean="0"/>
              <a:t>{ </a:t>
            </a:r>
          </a:p>
          <a:p>
            <a:r>
              <a:rPr lang="en-AU" sz="2000" dirty="0" smtClean="0"/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/>
              <a:t> </a:t>
            </a:r>
            <a:r>
              <a:rPr lang="en-AU" sz="2000" dirty="0" smtClean="0"/>
              <a:t>(</a:t>
            </a:r>
            <a:r>
              <a:rPr lang="en-AU" sz="2000" dirty="0" err="1" smtClean="0"/>
              <a:t>operationType</a:t>
            </a:r>
            <a:r>
              <a:rPr lang="en-AU" sz="2000" dirty="0" smtClean="0"/>
              <a:t> == </a:t>
            </a:r>
            <a:r>
              <a:rPr lang="en-AU" sz="2000" dirty="0" err="1" smtClean="0">
                <a:solidFill>
                  <a:srgbClr val="0099CC"/>
                </a:solidFill>
              </a:rPr>
              <a:t>Type</a:t>
            </a:r>
            <a:r>
              <a:rPr lang="en-AU" sz="2000" dirty="0" err="1" smtClean="0"/>
              <a:t>.Sum</a:t>
            </a:r>
            <a:r>
              <a:rPr lang="en-AU" sz="2000" dirty="0" smtClean="0"/>
              <a:t>)</a:t>
            </a:r>
          </a:p>
          <a:p>
            <a:r>
              <a:rPr lang="en-AU" sz="2000" dirty="0" smtClean="0"/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(a, b) =&gt; a + b;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  </a:t>
            </a:r>
            <a:r>
              <a:rPr lang="en-AU" sz="2000" dirty="0" smtClean="0">
                <a:solidFill>
                  <a:srgbClr val="0000CC"/>
                </a:solidFill>
              </a:rPr>
              <a:t>else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       return</a:t>
            </a:r>
            <a:r>
              <a:rPr lang="en-AU" sz="2000" dirty="0" smtClean="0"/>
              <a:t> </a:t>
            </a:r>
            <a:r>
              <a:rPr lang="en-AU" sz="2000" dirty="0"/>
              <a:t>(a, b) =&gt; a </a:t>
            </a:r>
            <a:r>
              <a:rPr lang="en-AU" sz="2000" dirty="0" smtClean="0"/>
              <a:t>* </a:t>
            </a:r>
            <a:r>
              <a:rPr lang="en-AU" sz="2000" dirty="0"/>
              <a:t>b;</a:t>
            </a:r>
            <a:endParaRPr lang="en-AU" sz="2000" dirty="0" smtClean="0"/>
          </a:p>
          <a:p>
            <a:r>
              <a:rPr lang="en-AU" sz="2000" dirty="0" smtClean="0"/>
              <a:t>}</a:t>
            </a:r>
          </a:p>
          <a:p>
            <a:endParaRPr lang="en-AU" sz="2000" dirty="0"/>
          </a:p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operation = </a:t>
            </a:r>
            <a:r>
              <a:rPr lang="en-AU" sz="2000" dirty="0" err="1" smtClean="0"/>
              <a:t>GetOperation</a:t>
            </a:r>
            <a:r>
              <a:rPr lang="en-AU" sz="2000" dirty="0" smtClean="0"/>
              <a:t>(type);</a:t>
            </a:r>
            <a:endParaRPr lang="en-AU" sz="2000" dirty="0"/>
          </a:p>
        </p:txBody>
      </p:sp>
      <p:grpSp>
        <p:nvGrpSpPr>
          <p:cNvPr id="5" name="Group 4"/>
          <p:cNvGrpSpPr/>
          <p:nvPr/>
        </p:nvGrpSpPr>
        <p:grpSpPr>
          <a:xfrm flipH="1">
            <a:off x="1334456" y="2205658"/>
            <a:ext cx="3597954" cy="864096"/>
            <a:chOff x="4063447" y="2438232"/>
            <a:chExt cx="4562278" cy="864096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5413497" y="2853730"/>
              <a:ext cx="1869871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088561" y="2438232"/>
              <a:ext cx="15371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High Order</a:t>
              </a:r>
            </a:p>
            <a:p>
              <a:r>
                <a:rPr lang="en-AU" dirty="0" smtClean="0">
                  <a:solidFill>
                    <a:schemeClr val="accent1"/>
                  </a:solidFill>
                </a:rPr>
                <a:t>Functions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4063447" y="2502689"/>
              <a:ext cx="1210028" cy="799639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331269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High Order Functions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62670" y="2197723"/>
            <a:ext cx="6192689" cy="400108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sum a b = a + 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75272" y="2787755"/>
            <a:ext cx="6180088" cy="408725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execute a b op = op a 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62671" y="3386404"/>
            <a:ext cx="6192689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getOperation</a:t>
            </a:r>
            <a:r>
              <a:rPr lang="en-AU" sz="2000" dirty="0" smtClean="0"/>
              <a:t> type =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if </a:t>
            </a:r>
            <a:r>
              <a:rPr lang="en-AU" sz="2000" dirty="0" smtClean="0"/>
              <a:t>type = </a:t>
            </a:r>
            <a:r>
              <a:rPr lang="en-AU" sz="2000" dirty="0" err="1" smtClean="0">
                <a:solidFill>
                  <a:srgbClr val="0099CC"/>
                </a:solidFill>
              </a:rPr>
              <a:t>OperationType</a:t>
            </a:r>
            <a:r>
              <a:rPr lang="en-AU" sz="2000" dirty="0" err="1" smtClean="0"/>
              <a:t>.Sum</a:t>
            </a:r>
            <a:r>
              <a:rPr lang="en-AU" sz="2000" dirty="0" smtClean="0"/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fun </a:t>
            </a:r>
            <a:r>
              <a:rPr lang="en-AU" sz="2000" dirty="0" smtClean="0"/>
              <a:t>a b -&gt;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a + b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else fun </a:t>
            </a:r>
            <a:r>
              <a:rPr lang="en-AU" sz="2000" dirty="0"/>
              <a:t>a b -&gt;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/>
              <a:t>a *</a:t>
            </a:r>
            <a:r>
              <a:rPr lang="en-AU" sz="2000" dirty="0" smtClean="0"/>
              <a:t> 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75272" y="4591991"/>
            <a:ext cx="6180087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getOperation</a:t>
            </a:r>
            <a:r>
              <a:rPr lang="en-AU" sz="2000" dirty="0" smtClean="0"/>
              <a:t> type =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if </a:t>
            </a:r>
            <a:r>
              <a:rPr lang="en-AU" sz="2000" dirty="0" smtClean="0"/>
              <a:t>type = </a:t>
            </a:r>
            <a:r>
              <a:rPr lang="en-AU" sz="2000" dirty="0" err="1" smtClean="0">
                <a:solidFill>
                  <a:srgbClr val="0099CC"/>
                </a:solidFill>
              </a:rPr>
              <a:t>OperationType</a:t>
            </a:r>
            <a:r>
              <a:rPr lang="en-AU" sz="2000" dirty="0" err="1" smtClean="0"/>
              <a:t>.Sum</a:t>
            </a:r>
            <a:r>
              <a:rPr lang="en-AU" sz="2000" dirty="0" smtClean="0"/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 smtClean="0"/>
              <a:t>(+)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else </a:t>
            </a:r>
            <a:r>
              <a:rPr lang="en-AU" sz="2000" dirty="0" smtClean="0"/>
              <a:t>(*)</a:t>
            </a:r>
          </a:p>
        </p:txBody>
      </p:sp>
    </p:spTree>
    <p:extLst>
      <p:ext uri="{BB962C8B-B14F-4D97-AF65-F5344CB8AC3E}">
        <p14:creationId xmlns:p14="http://schemas.microsoft.com/office/powerpoint/2010/main" val="298700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Extension Methods in C#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43386" y="1925017"/>
            <a:ext cx="7519764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smtClean="0">
                <a:solidFill>
                  <a:srgbClr val="0099CC"/>
                </a:solidFill>
              </a:rPr>
              <a:t>List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Filter(</a:t>
            </a:r>
            <a:r>
              <a:rPr lang="en-AU" sz="2000" dirty="0">
                <a:solidFill>
                  <a:srgbClr val="0099CC"/>
                </a:solidFill>
              </a:rPr>
              <a:t>List</a:t>
            </a:r>
            <a:r>
              <a:rPr lang="en-AU" sz="2000" dirty="0"/>
              <a:t>&lt;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&gt; </a:t>
            </a:r>
            <a:r>
              <a:rPr lang="en-AU" sz="2000" dirty="0" smtClean="0"/>
              <a:t>list, </a:t>
            </a:r>
            <a:r>
              <a:rPr lang="en-AU" sz="2000" dirty="0" err="1" smtClean="0">
                <a:solidFill>
                  <a:srgbClr val="0099CC"/>
                </a:solidFill>
              </a:rPr>
              <a:t>Func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bool</a:t>
            </a:r>
            <a:r>
              <a:rPr lang="en-AU" sz="2000" dirty="0" smtClean="0">
                <a:solidFill>
                  <a:schemeClr val="tx1"/>
                </a:solidFill>
              </a:rPr>
              <a:t>&gt;condition</a:t>
            </a:r>
            <a:r>
              <a:rPr lang="en-AU" sz="2000" dirty="0" smtClean="0"/>
              <a:t>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443386" y="2570964"/>
            <a:ext cx="7519764" cy="405829"/>
            <a:chOff x="1558702" y="2565697"/>
            <a:chExt cx="7519764" cy="405829"/>
          </a:xfrm>
        </p:grpSpPr>
        <p:sp>
          <p:nvSpPr>
            <p:cNvPr id="5" name="TextBox 4"/>
            <p:cNvSpPr txBox="1"/>
            <p:nvPr/>
          </p:nvSpPr>
          <p:spPr>
            <a:xfrm>
              <a:off x="1558702" y="2565697"/>
              <a:ext cx="7519764" cy="400110"/>
            </a:xfrm>
            <a:prstGeom prst="rect">
              <a:avLst/>
            </a:prstGeom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00CC"/>
                  </a:solidFill>
                </a:rPr>
                <a:t>public static </a:t>
              </a:r>
              <a:r>
                <a:rPr lang="en-AU" sz="2000" dirty="0" smtClean="0">
                  <a:solidFill>
                    <a:srgbClr val="0099CC"/>
                  </a:solidFill>
                </a:rPr>
                <a:t>List</a:t>
              </a:r>
              <a:r>
                <a:rPr lang="en-AU" sz="2000" dirty="0" smtClean="0"/>
                <a:t>&lt;</a:t>
              </a:r>
              <a:r>
                <a:rPr lang="en-AU" sz="2000" dirty="0" err="1" smtClean="0">
                  <a:solidFill>
                    <a:srgbClr val="0000CC"/>
                  </a:solidFill>
                </a:rPr>
                <a:t>int</a:t>
              </a:r>
              <a:r>
                <a:rPr lang="en-AU" sz="2000" dirty="0" smtClean="0"/>
                <a:t>&gt;</a:t>
              </a:r>
              <a:r>
                <a:rPr lang="en-AU" sz="2000" dirty="0">
                  <a:solidFill>
                    <a:srgbClr val="0000CC"/>
                  </a:solidFill>
                </a:rPr>
                <a:t> </a:t>
              </a:r>
              <a:r>
                <a:rPr lang="en-AU" sz="2000" dirty="0" smtClean="0"/>
                <a:t>Filter(</a:t>
              </a:r>
              <a:r>
                <a:rPr lang="en-AU" sz="2000" dirty="0" smtClean="0">
                  <a:solidFill>
                    <a:srgbClr val="0000CC"/>
                  </a:solidFill>
                </a:rPr>
                <a:t>this </a:t>
              </a:r>
              <a:r>
                <a:rPr lang="en-AU" sz="2000" dirty="0" smtClean="0">
                  <a:solidFill>
                    <a:srgbClr val="0099CC"/>
                  </a:solidFill>
                </a:rPr>
                <a:t>List</a:t>
              </a:r>
              <a:r>
                <a:rPr lang="en-AU" sz="2000" dirty="0" smtClean="0"/>
                <a:t>&lt;</a:t>
              </a:r>
              <a:r>
                <a:rPr lang="en-AU" sz="2000" dirty="0" err="1" smtClean="0">
                  <a:solidFill>
                    <a:srgbClr val="0000CC"/>
                  </a:solidFill>
                </a:rPr>
                <a:t>int</a:t>
              </a:r>
              <a:r>
                <a:rPr lang="en-AU" sz="2000" dirty="0"/>
                <a:t>&gt; </a:t>
              </a:r>
              <a:r>
                <a:rPr lang="en-AU" sz="2000" dirty="0" smtClean="0"/>
                <a:t>list, </a:t>
              </a:r>
              <a:r>
                <a:rPr lang="en-AU" sz="2000" dirty="0" err="1" smtClean="0">
                  <a:solidFill>
                    <a:srgbClr val="0099CC"/>
                  </a:solidFill>
                </a:rPr>
                <a:t>Func</a:t>
              </a:r>
              <a:r>
                <a:rPr lang="en-AU" sz="2000" dirty="0" smtClean="0">
                  <a:solidFill>
                    <a:schemeClr val="tx1"/>
                  </a:solidFill>
                </a:rPr>
                <a:t>&lt;</a:t>
              </a:r>
              <a:r>
                <a:rPr lang="en-AU" sz="2000" dirty="0" err="1" smtClean="0">
                  <a:solidFill>
                    <a:srgbClr val="0000CC"/>
                  </a:solidFill>
                </a:rPr>
                <a:t>int</a:t>
              </a:r>
              <a:r>
                <a:rPr lang="en-AU" sz="2000" dirty="0" err="1" smtClean="0">
                  <a:solidFill>
                    <a:schemeClr val="tx1"/>
                  </a:solidFill>
                </a:rPr>
                <a:t>,</a:t>
              </a:r>
              <a:r>
                <a:rPr lang="en-AU" sz="2000" dirty="0" err="1" smtClean="0">
                  <a:solidFill>
                    <a:srgbClr val="0000CC"/>
                  </a:solidFill>
                </a:rPr>
                <a:t>bool</a:t>
              </a:r>
              <a:r>
                <a:rPr lang="en-AU" sz="2000" dirty="0" smtClean="0">
                  <a:solidFill>
                    <a:schemeClr val="tx1"/>
                  </a:solidFill>
                </a:rPr>
                <a:t>&gt;condition</a:t>
              </a:r>
              <a:r>
                <a:rPr lang="en-AU" sz="2000" dirty="0" smtClean="0"/>
                <a:t>)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2255540" y="2589797"/>
              <a:ext cx="720080" cy="381729"/>
            </a:xfrm>
            <a:prstGeom prst="ellipse">
              <a:avLst/>
            </a:prstGeom>
            <a:noFill/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Oval 6"/>
            <p:cNvSpPr/>
            <p:nvPr/>
          </p:nvSpPr>
          <p:spPr>
            <a:xfrm>
              <a:off x="4404548" y="2574888"/>
              <a:ext cx="540812" cy="381729"/>
            </a:xfrm>
            <a:prstGeom prst="ellipse">
              <a:avLst/>
            </a:prstGeom>
            <a:noFill/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443386" y="3224753"/>
            <a:ext cx="7519764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</a:t>
            </a:r>
            <a:r>
              <a:rPr lang="en-AU" sz="2000" dirty="0"/>
              <a:t>= </a:t>
            </a:r>
            <a:r>
              <a:rPr lang="en-AU" sz="2000" dirty="0" smtClean="0"/>
              <a:t>Filter(numbers, n =&gt; n &gt; 1);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55768" y="3872825"/>
            <a:ext cx="7507382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</a:t>
            </a:r>
            <a:r>
              <a:rPr lang="en-AU" sz="2000" dirty="0"/>
              <a:t>= </a:t>
            </a:r>
            <a:r>
              <a:rPr lang="en-AU" sz="2000" dirty="0" err="1" smtClean="0"/>
              <a:t>numbers.Filter</a:t>
            </a:r>
            <a:r>
              <a:rPr lang="en-AU" sz="2000" dirty="0" smtClean="0"/>
              <a:t>(  n =&gt; n &gt; 1);</a:t>
            </a:r>
          </a:p>
        </p:txBody>
      </p:sp>
      <p:sp>
        <p:nvSpPr>
          <p:cNvPr id="10" name="Curved Up Arrow 9"/>
          <p:cNvSpPr/>
          <p:nvPr/>
        </p:nvSpPr>
        <p:spPr>
          <a:xfrm>
            <a:off x="5204980" y="4208193"/>
            <a:ext cx="1378255" cy="252281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55768" y="4546104"/>
            <a:ext cx="7507382" cy="1015663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</a:t>
            </a:r>
            <a:r>
              <a:rPr lang="en-AU" sz="2000" dirty="0"/>
              <a:t>= </a:t>
            </a:r>
            <a:r>
              <a:rPr lang="en-AU" sz="2000" dirty="0" smtClean="0"/>
              <a:t>numbers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              .Filter(n =&gt; n &gt; 1)</a:t>
            </a:r>
          </a:p>
          <a:p>
            <a:r>
              <a:rPr lang="en-AU" sz="2000" dirty="0" smtClean="0"/>
              <a:t>                                        .</a:t>
            </a:r>
            <a:r>
              <a:rPr lang="en-AU" sz="2000" dirty="0"/>
              <a:t>Filter(n =&gt; n </a:t>
            </a:r>
            <a:r>
              <a:rPr lang="en-AU" sz="2000" dirty="0" smtClean="0"/>
              <a:t>&lt; 3);</a:t>
            </a:r>
          </a:p>
        </p:txBody>
      </p:sp>
    </p:spTree>
    <p:extLst>
      <p:ext uri="{BB962C8B-B14F-4D97-AF65-F5344CB8AC3E}">
        <p14:creationId xmlns:p14="http://schemas.microsoft.com/office/powerpoint/2010/main" val="234667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Pipelining Operator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21196" y="3371286"/>
            <a:ext cx="677418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= filter (</a:t>
            </a:r>
            <a:r>
              <a:rPr lang="en-AU" sz="2000" dirty="0" smtClean="0">
                <a:solidFill>
                  <a:srgbClr val="0000CC"/>
                </a:solidFill>
              </a:rPr>
              <a:t>fun</a:t>
            </a:r>
            <a:r>
              <a:rPr lang="en-AU" sz="2000" dirty="0" smtClean="0"/>
              <a:t> n -&gt; n &gt; 1) numbers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1196" y="4020184"/>
            <a:ext cx="677418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= numbers |&gt; filter (</a:t>
            </a:r>
            <a:r>
              <a:rPr lang="en-AU" sz="2000" dirty="0" smtClean="0">
                <a:solidFill>
                  <a:srgbClr val="0000CC"/>
                </a:solidFill>
              </a:rPr>
              <a:t>fun</a:t>
            </a:r>
            <a:r>
              <a:rPr lang="en-AU" sz="2000" dirty="0" smtClean="0"/>
              <a:t> n -&gt; n &gt; 1)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5" name="Curved Up Arrow 4"/>
          <p:cNvSpPr/>
          <p:nvPr/>
        </p:nvSpPr>
        <p:spPr>
          <a:xfrm>
            <a:off x="5282158" y="4333666"/>
            <a:ext cx="3332172" cy="358364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1196" y="4795962"/>
            <a:ext cx="6774184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= numbers 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             |&gt; filter (</a:t>
            </a:r>
            <a:r>
              <a:rPr lang="en-AU" sz="2000" dirty="0" smtClean="0">
                <a:solidFill>
                  <a:srgbClr val="0000CC"/>
                </a:solidFill>
              </a:rPr>
              <a:t>fun</a:t>
            </a:r>
            <a:r>
              <a:rPr lang="en-AU" sz="2000" dirty="0" smtClean="0"/>
              <a:t> n -&gt; n &gt; 1)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                                      </a:t>
            </a:r>
            <a:r>
              <a:rPr lang="en-AU" sz="2000" dirty="0" smtClean="0"/>
              <a:t>|&gt; </a:t>
            </a:r>
            <a:r>
              <a:rPr lang="en-AU" sz="2000" dirty="0"/>
              <a:t>filter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n -&gt; n </a:t>
            </a:r>
            <a:r>
              <a:rPr lang="en-AU" sz="2000" dirty="0" smtClean="0"/>
              <a:t>&lt; 3)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21196" y="2034820"/>
            <a:ext cx="6774184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smtClean="0">
                <a:solidFill>
                  <a:srgbClr val="0099CC"/>
                </a:solidFill>
              </a:rPr>
              <a:t>List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Filter(</a:t>
            </a:r>
            <a:r>
              <a:rPr lang="en-AU" sz="2000" dirty="0">
                <a:solidFill>
                  <a:srgbClr val="0099CC"/>
                </a:solidFill>
              </a:rPr>
              <a:t>List</a:t>
            </a:r>
            <a:r>
              <a:rPr lang="en-AU" sz="2000" dirty="0"/>
              <a:t>&lt;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&gt; </a:t>
            </a:r>
            <a:r>
              <a:rPr lang="en-AU" sz="2000" dirty="0" smtClean="0"/>
              <a:t>items, </a:t>
            </a:r>
            <a:r>
              <a:rPr lang="en-AU" sz="2000" dirty="0" err="1" smtClean="0">
                <a:solidFill>
                  <a:srgbClr val="0099CC"/>
                </a:solidFill>
              </a:rPr>
              <a:t>Func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bool</a:t>
            </a:r>
            <a:r>
              <a:rPr lang="en-AU" sz="2000" dirty="0" smtClean="0">
                <a:solidFill>
                  <a:schemeClr val="tx1"/>
                </a:solidFill>
              </a:rPr>
              <a:t>&gt;condition</a:t>
            </a:r>
            <a:r>
              <a:rPr lang="en-AU" sz="2000" dirty="0" smtClean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28256" y="2690696"/>
            <a:ext cx="362203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filter condition items = </a:t>
            </a:r>
            <a:r>
              <a:rPr lang="en-AU" sz="2000" dirty="0" smtClean="0">
                <a:solidFill>
                  <a:schemeClr val="accent2"/>
                </a:solidFill>
              </a:rPr>
              <a:t>// 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402151" y="2493849"/>
            <a:ext cx="878155" cy="162804"/>
            <a:chOff x="6002101" y="2208099"/>
            <a:chExt cx="878155" cy="162804"/>
          </a:xfrm>
        </p:grpSpPr>
        <p:sp>
          <p:nvSpPr>
            <p:cNvPr id="10" name="Right Arrow 9"/>
            <p:cNvSpPr/>
            <p:nvPr/>
          </p:nvSpPr>
          <p:spPr>
            <a:xfrm rot="9365362">
              <a:off x="6002101" y="2210034"/>
              <a:ext cx="857225" cy="160869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Right Arrow 10"/>
            <p:cNvSpPr/>
            <p:nvPr/>
          </p:nvSpPr>
          <p:spPr>
            <a:xfrm rot="1282561">
              <a:off x="6023031" y="2208099"/>
              <a:ext cx="857225" cy="160869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401177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Partial Application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47774" y="2075233"/>
            <a:ext cx="2393258" cy="409074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sum a b = a + 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48568" y="2764582"/>
            <a:ext cx="2392464" cy="407804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result = sum 1 2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145088" y="2756888"/>
            <a:ext cx="2127130" cy="369332"/>
            <a:chOff x="3430910" y="2222208"/>
            <a:chExt cx="2127130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 flipV="1">
              <a:off x="3430910" y="2421682"/>
              <a:ext cx="480805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006974" y="2222208"/>
              <a:ext cx="1551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= 3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48568" y="3488896"/>
            <a:ext cx="2392464" cy="40149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result = sum 1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145088" y="3485653"/>
            <a:ext cx="2330199" cy="369332"/>
            <a:chOff x="3934966" y="2234370"/>
            <a:chExt cx="23301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flipH="1" flipV="1">
              <a:off x="3934966" y="2433844"/>
              <a:ext cx="480805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511030" y="2234370"/>
              <a:ext cx="1754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</a:t>
              </a:r>
              <a:r>
                <a:rPr lang="en-AU" dirty="0" smtClean="0">
                  <a:solidFill>
                    <a:schemeClr val="accent1"/>
                  </a:solidFill>
                </a:rPr>
                <a:t>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47774" y="4163548"/>
            <a:ext cx="5227513" cy="435230"/>
            <a:chOff x="5286124" y="3910043"/>
            <a:chExt cx="5227513" cy="435230"/>
          </a:xfrm>
        </p:grpSpPr>
        <p:sp>
          <p:nvSpPr>
            <p:cNvPr id="13" name="TextBox 12"/>
            <p:cNvSpPr txBox="1"/>
            <p:nvPr/>
          </p:nvSpPr>
          <p:spPr>
            <a:xfrm>
              <a:off x="5286124" y="3945163"/>
              <a:ext cx="239325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err="1" smtClean="0"/>
                <a:t>addOne</a:t>
              </a:r>
              <a:r>
                <a:rPr lang="en-AU" sz="2000" dirty="0" smtClean="0"/>
                <a:t> = sum 1</a:t>
              </a: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8183438" y="3910043"/>
              <a:ext cx="2330199" cy="369332"/>
              <a:chOff x="3840314" y="2218321"/>
              <a:chExt cx="2330199" cy="369332"/>
            </a:xfrm>
          </p:grpSpPr>
          <p:cxnSp>
            <p:nvCxnSpPr>
              <p:cNvPr id="15" name="Straight Arrow Connector 14"/>
              <p:cNvCxnSpPr/>
              <p:nvPr/>
            </p:nvCxnSpPr>
            <p:spPr>
              <a:xfrm flipH="1" flipV="1">
                <a:off x="3840314" y="2417795"/>
                <a:ext cx="480805" cy="827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4416378" y="2218321"/>
                <a:ext cx="17541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Returns </a:t>
                </a:r>
                <a:r>
                  <a:rPr lang="en-AU" dirty="0" err="1">
                    <a:solidFill>
                      <a:schemeClr val="accent1"/>
                    </a:solidFill>
                  </a:rPr>
                  <a:t>int</a:t>
                </a:r>
                <a:r>
                  <a:rPr lang="en-AU" dirty="0">
                    <a:solidFill>
                      <a:schemeClr val="accent1"/>
                    </a:solidFill>
                  </a:rPr>
                  <a:t> 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-&gt; </a:t>
                </a:r>
                <a:r>
                  <a:rPr lang="en-AU" dirty="0" err="1" smtClean="0">
                    <a:solidFill>
                      <a:schemeClr val="accent1"/>
                    </a:solidFill>
                  </a:rPr>
                  <a:t>int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3247774" y="4835427"/>
            <a:ext cx="5024444" cy="443736"/>
            <a:chOff x="5087094" y="3901537"/>
            <a:chExt cx="5024444" cy="443736"/>
          </a:xfrm>
        </p:grpSpPr>
        <p:sp>
          <p:nvSpPr>
            <p:cNvPr id="18" name="TextBox 17"/>
            <p:cNvSpPr txBox="1"/>
            <p:nvPr/>
          </p:nvSpPr>
          <p:spPr>
            <a:xfrm>
              <a:off x="5087094" y="3945163"/>
              <a:ext cx="239325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smtClean="0"/>
                <a:t>result = </a:t>
              </a:r>
              <a:r>
                <a:rPr lang="en-AU" sz="2000" dirty="0" err="1" smtClean="0"/>
                <a:t>addOne</a:t>
              </a:r>
              <a:r>
                <a:rPr lang="en-AU" sz="2000" dirty="0" smtClean="0"/>
                <a:t> 2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7984408" y="3901537"/>
              <a:ext cx="2127130" cy="369332"/>
              <a:chOff x="3641284" y="2209815"/>
              <a:chExt cx="2127130" cy="369332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H="1" flipV="1">
                <a:off x="3641284" y="2409289"/>
                <a:ext cx="480805" cy="827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4217348" y="2209815"/>
                <a:ext cx="1551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Returns </a:t>
                </a:r>
                <a:r>
                  <a:rPr lang="en-AU" dirty="0" err="1">
                    <a:solidFill>
                      <a:schemeClr val="accent1"/>
                    </a:solidFill>
                  </a:rPr>
                  <a:t>int</a:t>
                </a:r>
                <a:r>
                  <a:rPr lang="en-AU" dirty="0">
                    <a:solidFill>
                      <a:schemeClr val="accent1"/>
                    </a:solidFill>
                  </a:rPr>
                  <a:t> = 3</a:t>
                </a: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3247774" y="5543819"/>
            <a:ext cx="5024444" cy="443736"/>
            <a:chOff x="5087094" y="3901537"/>
            <a:chExt cx="5024444" cy="443736"/>
          </a:xfrm>
        </p:grpSpPr>
        <p:sp>
          <p:nvSpPr>
            <p:cNvPr id="23" name="TextBox 22"/>
            <p:cNvSpPr txBox="1"/>
            <p:nvPr/>
          </p:nvSpPr>
          <p:spPr>
            <a:xfrm>
              <a:off x="5087094" y="3945163"/>
              <a:ext cx="239325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smtClean="0"/>
                <a:t>result = </a:t>
              </a:r>
              <a:r>
                <a:rPr lang="en-AU" sz="2000" dirty="0" err="1" smtClean="0"/>
                <a:t>addOne</a:t>
              </a:r>
              <a:r>
                <a:rPr lang="en-AU" sz="2000" dirty="0" smtClean="0"/>
                <a:t> 3</a:t>
              </a: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7984408" y="3901537"/>
              <a:ext cx="2127130" cy="369332"/>
              <a:chOff x="3641284" y="2209815"/>
              <a:chExt cx="2127130" cy="369332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 flipH="1" flipV="1">
                <a:off x="3641284" y="2409289"/>
                <a:ext cx="480805" cy="827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4217348" y="2209815"/>
                <a:ext cx="1551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Returns </a:t>
                </a:r>
                <a:r>
                  <a:rPr lang="en-AU" dirty="0" err="1">
                    <a:solidFill>
                      <a:schemeClr val="accent1"/>
                    </a:solidFill>
                  </a:rPr>
                  <a:t>int</a:t>
                </a:r>
                <a:r>
                  <a:rPr lang="en-AU" dirty="0">
                    <a:solidFill>
                      <a:schemeClr val="accent1"/>
                    </a:solidFill>
                  </a:rPr>
                  <a:t> = 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4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536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Composition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49612" y="2408355"/>
            <a:ext cx="3794138" cy="400111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addOne</a:t>
            </a:r>
            <a:r>
              <a:rPr lang="en-AU" sz="2000" dirty="0" smtClean="0"/>
              <a:t> a = a + 1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48236" y="3059781"/>
            <a:ext cx="379551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addTwo</a:t>
            </a:r>
            <a:r>
              <a:rPr lang="en-AU" sz="2000" dirty="0" smtClean="0"/>
              <a:t> a = a + </a:t>
            </a:r>
            <a:r>
              <a:rPr lang="en-AU" sz="2000" dirty="0"/>
              <a:t>2</a:t>
            </a:r>
            <a:endParaRPr lang="en-AU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348236" y="3689952"/>
            <a:ext cx="379551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addThree</a:t>
            </a:r>
            <a:r>
              <a:rPr lang="en-AU" sz="2000" dirty="0" smtClean="0"/>
              <a:t> = </a:t>
            </a:r>
            <a:r>
              <a:rPr lang="en-AU" sz="2000" dirty="0" err="1" smtClean="0"/>
              <a:t>addOne</a:t>
            </a:r>
            <a:r>
              <a:rPr lang="en-AU" sz="2000" dirty="0" smtClean="0"/>
              <a:t> &gt;&gt; </a:t>
            </a:r>
            <a:r>
              <a:rPr lang="en-AU" sz="2000" dirty="0" err="1" smtClean="0"/>
              <a:t>addTwo</a:t>
            </a:r>
            <a:endParaRPr lang="en-AU" sz="20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7471747" y="4341376"/>
            <a:ext cx="2127130" cy="369332"/>
            <a:chOff x="3430910" y="2222208"/>
            <a:chExt cx="2127130" cy="369332"/>
          </a:xfrm>
        </p:grpSpPr>
        <p:cxnSp>
          <p:nvCxnSpPr>
            <p:cNvPr id="7" name="Straight Arrow Connector 6"/>
            <p:cNvCxnSpPr/>
            <p:nvPr/>
          </p:nvCxnSpPr>
          <p:spPr>
            <a:xfrm flipH="1" flipV="1">
              <a:off x="3430910" y="2421682"/>
              <a:ext cx="480805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06974" y="2222208"/>
              <a:ext cx="1551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= </a:t>
              </a:r>
              <a:r>
                <a:rPr lang="en-AU" dirty="0" smtClean="0">
                  <a:solidFill>
                    <a:schemeClr val="accent1"/>
                  </a:solidFill>
                </a:rPr>
                <a:t>4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348235" y="4341376"/>
            <a:ext cx="3795515" cy="407804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result = </a:t>
            </a:r>
            <a:r>
              <a:rPr lang="en-AU" sz="2000" dirty="0" err="1" smtClean="0"/>
              <a:t>addThree</a:t>
            </a:r>
            <a:r>
              <a:rPr lang="en-AU" sz="2000" dirty="0" smtClean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63544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accent1"/>
                </a:solidFill>
              </a:rPr>
              <a:t>Demo 2</a:t>
            </a:r>
            <a:endParaRPr lang="en-AU" sz="7200" dirty="0">
              <a:solidFill>
                <a:schemeClr val="accent1"/>
              </a:solidFill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24400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High order functions | Pipelining | Partial application | Composition</a:t>
            </a:r>
          </a:p>
          <a:p>
            <a:endParaRPr lang="en-US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9395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 2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917088" y="226698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</a:t>
              </a:r>
              <a:endParaRPr lang="en-AU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</a:t>
              </a:r>
              <a:r>
                <a:rPr lang="en-AU" dirty="0" smtClean="0"/>
                <a:t>ryPromoteToVip</a:t>
              </a:r>
              <a:endParaRPr lang="en-AU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getSpendings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1</a:t>
              </a:r>
              <a:endParaRPr lang="en-AU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793522" y="2125363"/>
            <a:ext cx="4559641" cy="3138617"/>
            <a:chOff x="1581666" y="2051221"/>
            <a:chExt cx="4559641" cy="3138617"/>
          </a:xfrm>
        </p:grpSpPr>
        <p:sp>
          <p:nvSpPr>
            <p:cNvPr id="10" name="Rounded Rectangle 9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increaseCredit</a:t>
              </a:r>
              <a:endParaRPr lang="en-AU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upgradeCustomer</a:t>
              </a:r>
              <a:endParaRPr lang="en-AU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2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87956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accent1"/>
                </a:solidFill>
              </a:rPr>
              <a:t>Exercise 2</a:t>
            </a:r>
            <a:endParaRPr lang="en-AU" sz="7200" dirty="0">
              <a:solidFill>
                <a:schemeClr val="accent1"/>
              </a:solidFill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14568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High order functions | Pipelining | Partial application | Composition</a:t>
            </a:r>
          </a:p>
          <a:p>
            <a:endParaRPr lang="en-US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2449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Pre-requisites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783968"/>
            <a:ext cx="10775085" cy="4602757"/>
          </a:xfrm>
        </p:spPr>
        <p:txBody>
          <a:bodyPr numCol="2"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Windows</a:t>
            </a:r>
            <a:endParaRPr lang="en-US" sz="4000" dirty="0"/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 smtClean="0"/>
              <a:t> Visual </a:t>
            </a:r>
            <a:r>
              <a:rPr lang="en-US" sz="2400" dirty="0"/>
              <a:t>Studio 2015 Community or</a:t>
            </a:r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 smtClean="0"/>
              <a:t> </a:t>
            </a:r>
            <a:r>
              <a:rPr lang="en-US" sz="2400" dirty="0" err="1" smtClean="0"/>
              <a:t>Xamarin</a:t>
            </a:r>
            <a:r>
              <a:rPr lang="en-US" sz="2400" dirty="0" smtClean="0"/>
              <a:t> </a:t>
            </a:r>
            <a:r>
              <a:rPr lang="en-US" sz="2400" dirty="0"/>
              <a:t>Studio or</a:t>
            </a:r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 smtClean="0"/>
              <a:t> Atom </a:t>
            </a:r>
            <a:r>
              <a:rPr lang="en-US" sz="2400" dirty="0"/>
              <a:t>+ F# Compiler + </a:t>
            </a:r>
            <a:r>
              <a:rPr lang="en-US" sz="2400" dirty="0" err="1"/>
              <a:t>Ionide</a:t>
            </a:r>
            <a:r>
              <a:rPr lang="en-US" sz="2400" dirty="0"/>
              <a:t> package or</a:t>
            </a:r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 smtClean="0"/>
              <a:t> Visual </a:t>
            </a:r>
            <a:r>
              <a:rPr lang="en-US" sz="2400" dirty="0"/>
              <a:t>Studio Code + F# Compiler + </a:t>
            </a:r>
            <a:r>
              <a:rPr lang="en-US" sz="2400" dirty="0" err="1"/>
              <a:t>Ionide</a:t>
            </a:r>
            <a:r>
              <a:rPr lang="en-US" sz="2400" dirty="0"/>
              <a:t> </a:t>
            </a:r>
            <a:r>
              <a:rPr lang="en-US" sz="2400" dirty="0" smtClean="0"/>
              <a:t>package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Linux</a:t>
            </a:r>
            <a:endParaRPr lang="en-US" sz="4000" dirty="0"/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 smtClean="0"/>
              <a:t> Atom </a:t>
            </a:r>
            <a:r>
              <a:rPr lang="en-US" sz="2400" dirty="0"/>
              <a:t>+ Mono + </a:t>
            </a:r>
            <a:r>
              <a:rPr lang="en-US" sz="2400" dirty="0" err="1"/>
              <a:t>Ionide</a:t>
            </a:r>
            <a:r>
              <a:rPr lang="en-US" sz="2400" dirty="0"/>
              <a:t> package or</a:t>
            </a:r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 smtClean="0"/>
              <a:t> Visual </a:t>
            </a:r>
            <a:r>
              <a:rPr lang="en-US" sz="2400" dirty="0"/>
              <a:t>Studio Code + Mono + </a:t>
            </a:r>
            <a:r>
              <a:rPr lang="en-US" sz="2400" dirty="0" err="1"/>
              <a:t>Ionide</a:t>
            </a:r>
            <a:r>
              <a:rPr lang="en-US" sz="2400" dirty="0"/>
              <a:t> </a:t>
            </a:r>
            <a:r>
              <a:rPr lang="en-US" sz="2400" dirty="0" smtClean="0"/>
              <a:t>package</a:t>
            </a:r>
            <a:endParaRPr lang="en-US" sz="2200" dirty="0"/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Mac</a:t>
            </a:r>
            <a:endParaRPr lang="en-US" sz="4000" dirty="0"/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 smtClean="0"/>
              <a:t> </a:t>
            </a:r>
            <a:r>
              <a:rPr lang="en-US" sz="2400" dirty="0" err="1" smtClean="0"/>
              <a:t>Xamarin</a:t>
            </a:r>
            <a:r>
              <a:rPr lang="en-US" sz="2400" dirty="0" smtClean="0"/>
              <a:t> </a:t>
            </a:r>
            <a:r>
              <a:rPr lang="en-US" sz="2400" dirty="0"/>
              <a:t>Studio or</a:t>
            </a:r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 smtClean="0"/>
              <a:t> Atom </a:t>
            </a:r>
            <a:r>
              <a:rPr lang="en-US" sz="2400" dirty="0"/>
              <a:t>+ Mono + </a:t>
            </a:r>
            <a:r>
              <a:rPr lang="en-US" sz="2400" dirty="0" err="1"/>
              <a:t>Ionide</a:t>
            </a:r>
            <a:r>
              <a:rPr lang="en-US" sz="2400" dirty="0"/>
              <a:t> package or</a:t>
            </a:r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 smtClean="0"/>
              <a:t> Visual </a:t>
            </a:r>
            <a:r>
              <a:rPr lang="en-US" sz="2400" dirty="0"/>
              <a:t>Studio Code + Mono + </a:t>
            </a:r>
            <a:r>
              <a:rPr lang="en-US" sz="2400" dirty="0" err="1"/>
              <a:t>Ionide</a:t>
            </a:r>
            <a:r>
              <a:rPr lang="en-US" sz="2400" dirty="0"/>
              <a:t> package</a:t>
            </a:r>
          </a:p>
          <a:p>
            <a:pPr>
              <a:buFont typeface="Calibri" panose="020F0502020204030204" pitchFamily="34" charset="0"/>
              <a:buChar char="&gt;"/>
            </a:pPr>
            <a:endParaRPr lang="en-AU" sz="2400" dirty="0" smtClean="0"/>
          </a:p>
        </p:txBody>
      </p:sp>
    </p:spTree>
    <p:extLst>
      <p:ext uri="{BB962C8B-B14F-4D97-AF65-F5344CB8AC3E}">
        <p14:creationId xmlns:p14="http://schemas.microsoft.com/office/powerpoint/2010/main" val="14446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Review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What keyword do you use for lambda expressions?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What happens if the function I need is defined after the caller?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What happens when a function is called without its last parameter?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Why |&gt; is better than the Extension Methods?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7102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accent1"/>
                </a:solidFill>
              </a:rPr>
              <a:t>Module 3</a:t>
            </a:r>
            <a:endParaRPr lang="en-AU" sz="7200" dirty="0">
              <a:solidFill>
                <a:schemeClr val="accent1"/>
              </a:solidFill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14568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Options | Pattern matching | Discriminated unions | Units of measure</a:t>
            </a:r>
          </a:p>
          <a:p>
            <a:endParaRPr lang="en-US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1251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err="1" smtClean="0">
                <a:solidFill>
                  <a:schemeClr val="accent1"/>
                </a:solidFill>
              </a:rPr>
              <a:t>NullReferenceExceptions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2326" y="1931557"/>
            <a:ext cx="4392488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customer = </a:t>
            </a:r>
            <a:r>
              <a:rPr lang="en-AU" sz="2000" dirty="0" err="1" smtClean="0">
                <a:solidFill>
                  <a:schemeClr val="tx1"/>
                </a:solidFill>
              </a:rPr>
              <a:t>GetCustomerById</a:t>
            </a:r>
            <a:r>
              <a:rPr lang="en-AU" sz="2000" dirty="0" smtClean="0">
                <a:solidFill>
                  <a:schemeClr val="tx1"/>
                </a:solidFill>
              </a:rPr>
              <a:t>(42);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66842" y="1931557"/>
            <a:ext cx="4824536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smtClean="0">
                <a:solidFill>
                  <a:srgbClr val="0099CC"/>
                </a:solidFill>
              </a:rPr>
              <a:t>Customer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GetCustomerById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id)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2326" y="3210411"/>
            <a:ext cx="4392488" cy="1015663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 smtClean="0">
                <a:solidFill>
                  <a:schemeClr val="tx1"/>
                </a:solidFill>
              </a:rPr>
              <a:t> (customer == </a:t>
            </a:r>
            <a:r>
              <a:rPr lang="en-AU" sz="2000" dirty="0" smtClean="0">
                <a:solidFill>
                  <a:srgbClr val="0000CC"/>
                </a:solidFill>
              </a:rPr>
              <a:t>null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throw new </a:t>
            </a:r>
            <a:r>
              <a:rPr lang="en-AU" sz="2000" dirty="0" smtClean="0">
                <a:solidFill>
                  <a:srgbClr val="0099CC"/>
                </a:solidFill>
              </a:rPr>
              <a:t>Exception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smtClean="0">
                <a:solidFill>
                  <a:srgbClr val="C00000"/>
                </a:solidFill>
              </a:rPr>
              <a:t>“</a:t>
            </a:r>
            <a:r>
              <a:rPr lang="en-AU" sz="2000" dirty="0">
                <a:solidFill>
                  <a:srgbClr val="C00000"/>
                </a:solidFill>
              </a:rPr>
              <a:t>Not found”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isAdult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customer.Age</a:t>
            </a:r>
            <a:r>
              <a:rPr lang="en-AU" sz="2000" dirty="0" smtClean="0">
                <a:solidFill>
                  <a:schemeClr val="tx1"/>
                </a:solidFill>
              </a:rPr>
              <a:t> &gt;= 18;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08275" y="4466848"/>
            <a:ext cx="4392488" cy="1323439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 smtClean="0">
                <a:solidFill>
                  <a:schemeClr val="tx1"/>
                </a:solidFill>
              </a:rPr>
              <a:t> (customer == </a:t>
            </a:r>
            <a:r>
              <a:rPr lang="en-AU" sz="2000" dirty="0" smtClean="0">
                <a:solidFill>
                  <a:srgbClr val="0000CC"/>
                </a:solidFill>
              </a:rPr>
              <a:t>null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B050"/>
                </a:solidFill>
              </a:rPr>
              <a:t>// Try something different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else</a:t>
            </a:r>
          </a:p>
          <a:p>
            <a:r>
              <a:rPr lang="en-AU" sz="2000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isAdult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err="1" smtClean="0">
                <a:solidFill>
                  <a:schemeClr val="tx1"/>
                </a:solidFill>
              </a:rPr>
              <a:t>customer.Age</a:t>
            </a:r>
            <a:r>
              <a:rPr lang="en-AU" sz="2000" dirty="0" smtClean="0">
                <a:solidFill>
                  <a:schemeClr val="tx1"/>
                </a:solidFill>
              </a:rPr>
              <a:t> &gt;= 18;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08275" y="2534059"/>
            <a:ext cx="4392488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isAdult</a:t>
            </a:r>
            <a:r>
              <a:rPr lang="en-AU" sz="2000" dirty="0">
                <a:solidFill>
                  <a:schemeClr val="tx1"/>
                </a:solidFill>
              </a:rPr>
              <a:t> = </a:t>
            </a:r>
            <a:r>
              <a:rPr lang="en-AU" sz="2000" dirty="0" err="1">
                <a:solidFill>
                  <a:schemeClr val="tx1"/>
                </a:solidFill>
              </a:rPr>
              <a:t>customer.Age</a:t>
            </a:r>
            <a:r>
              <a:rPr lang="en-AU" sz="2000" dirty="0">
                <a:solidFill>
                  <a:schemeClr val="tx1"/>
                </a:solidFill>
              </a:rPr>
              <a:t> &gt;= 18;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87495" y="2442424"/>
            <a:ext cx="3497511" cy="369332"/>
            <a:chOff x="7535368" y="2582248"/>
            <a:chExt cx="3497511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8615486" y="2582248"/>
              <a:ext cx="24173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NullReferenceException</a:t>
              </a:r>
              <a:endParaRPr lang="en-AU" dirty="0" smtClean="0">
                <a:solidFill>
                  <a:schemeClr val="accent1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571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err="1">
                <a:solidFill>
                  <a:schemeClr val="accent1"/>
                </a:solidFill>
              </a:rPr>
              <a:t>NullReferenceExceptions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2326" y="2046112"/>
            <a:ext cx="3887874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age = </a:t>
            </a:r>
            <a:r>
              <a:rPr lang="en-AU" sz="2000" dirty="0" err="1" smtClean="0">
                <a:solidFill>
                  <a:schemeClr val="tx1"/>
                </a:solidFill>
              </a:rPr>
              <a:t>GetCustomerAgeById</a:t>
            </a:r>
            <a:r>
              <a:rPr lang="en-AU" sz="2000" dirty="0" smtClean="0">
                <a:solidFill>
                  <a:schemeClr val="tx1"/>
                </a:solidFill>
              </a:rPr>
              <a:t>(42);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66842" y="2046112"/>
            <a:ext cx="4392488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GetCustomerAgeById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id)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0165" y="2597635"/>
            <a:ext cx="3870035" cy="408555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isAdult</a:t>
            </a:r>
            <a:r>
              <a:rPr lang="en-AU" sz="2000" dirty="0" smtClean="0">
                <a:solidFill>
                  <a:schemeClr val="tx1"/>
                </a:solidFill>
              </a:rPr>
              <a:t> = age &gt;= 18;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66842" y="3765008"/>
            <a:ext cx="4392488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? </a:t>
            </a:r>
            <a:r>
              <a:rPr lang="en-AU" sz="2000" dirty="0" err="1" smtClean="0">
                <a:solidFill>
                  <a:schemeClr val="tx1"/>
                </a:solidFill>
              </a:rPr>
              <a:t>GetCustomerAgeById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id)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9208" y="3751629"/>
            <a:ext cx="3860992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isAdult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age.Value</a:t>
            </a:r>
            <a:r>
              <a:rPr lang="en-AU" sz="2000" dirty="0" smtClean="0">
                <a:solidFill>
                  <a:schemeClr val="tx1"/>
                </a:solidFill>
              </a:rPr>
              <a:t> &gt;= 18;</a:t>
            </a:r>
            <a:endParaRPr lang="en-AU" sz="2000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862587" y="3141762"/>
            <a:ext cx="5122733" cy="691036"/>
            <a:chOff x="6716398" y="2563209"/>
            <a:chExt cx="3457175" cy="691036"/>
          </a:xfrm>
        </p:grpSpPr>
        <p:sp>
          <p:nvSpPr>
            <p:cNvPr id="9" name="TextBox 8"/>
            <p:cNvSpPr txBox="1"/>
            <p:nvPr/>
          </p:nvSpPr>
          <p:spPr>
            <a:xfrm>
              <a:off x="8903520" y="2563209"/>
              <a:ext cx="1270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Hint: Possible Null</a:t>
              </a: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6716398" y="2747875"/>
              <a:ext cx="2187122" cy="50637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573511" y="4347829"/>
            <a:ext cx="3836689" cy="1323439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 smtClean="0">
                <a:solidFill>
                  <a:schemeClr val="tx1"/>
                </a:solidFill>
              </a:rPr>
              <a:t> (!</a:t>
            </a:r>
            <a:r>
              <a:rPr lang="en-AU" sz="2000" dirty="0" err="1" smtClean="0">
                <a:solidFill>
                  <a:schemeClr val="tx1"/>
                </a:solidFill>
              </a:rPr>
              <a:t>age.HasValue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B050"/>
                </a:solidFill>
              </a:rPr>
              <a:t>// Try something different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else</a:t>
            </a:r>
          </a:p>
          <a:p>
            <a:r>
              <a:rPr lang="en-AU" sz="2000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isAdult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age.Value</a:t>
            </a:r>
            <a:r>
              <a:rPr lang="en-AU" sz="2000" dirty="0" smtClean="0">
                <a:solidFill>
                  <a:schemeClr val="tx1"/>
                </a:solidFill>
              </a:rPr>
              <a:t> &gt;= 18;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73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1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Options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6278" y="2869699"/>
            <a:ext cx="1782266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99CC"/>
                </a:solidFill>
              </a:rPr>
              <a:t>Nullable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</a:t>
            </a:r>
            <a:endParaRPr lang="en-A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936976" y="2869699"/>
            <a:ext cx="1613666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99CC"/>
                </a:solidFill>
              </a:rPr>
              <a:t>Option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</a:t>
            </a:r>
            <a:endParaRPr lang="en-A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936976" y="4132425"/>
            <a:ext cx="247776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99CC"/>
                </a:solidFill>
              </a:rPr>
              <a:t>Option</a:t>
            </a:r>
            <a:r>
              <a:rPr lang="en-AU" sz="2000" dirty="0" smtClean="0"/>
              <a:t>&lt;</a:t>
            </a:r>
            <a:r>
              <a:rPr lang="en-AU" sz="2000" dirty="0" smtClean="0">
                <a:solidFill>
                  <a:srgbClr val="0099CC"/>
                </a:solidFill>
              </a:rPr>
              <a:t>Customer</a:t>
            </a:r>
            <a:r>
              <a:rPr lang="en-AU" sz="2000" dirty="0" smtClean="0"/>
              <a:t>&gt;</a:t>
            </a:r>
            <a:endParaRPr lang="en-A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606278" y="4186999"/>
            <a:ext cx="2549770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99CC"/>
                </a:solidFill>
              </a:rPr>
              <a:t>Nullable</a:t>
            </a:r>
            <a:r>
              <a:rPr lang="en-AU" sz="2000" dirty="0" smtClean="0"/>
              <a:t>&lt;</a:t>
            </a:r>
            <a:r>
              <a:rPr lang="en-AU" sz="2000" dirty="0">
                <a:solidFill>
                  <a:srgbClr val="0099CC"/>
                </a:solidFill>
              </a:rPr>
              <a:t>Customer</a:t>
            </a:r>
            <a:r>
              <a:rPr lang="en-AU" sz="2000" dirty="0" smtClean="0"/>
              <a:t>&gt;</a:t>
            </a:r>
            <a:endParaRPr lang="en-AU" sz="2000" dirty="0"/>
          </a:p>
        </p:txBody>
      </p:sp>
      <p:grpSp>
        <p:nvGrpSpPr>
          <p:cNvPr id="7" name="Group 6"/>
          <p:cNvGrpSpPr/>
          <p:nvPr/>
        </p:nvGrpSpPr>
        <p:grpSpPr>
          <a:xfrm>
            <a:off x="2463304" y="4173514"/>
            <a:ext cx="792088" cy="400110"/>
            <a:chOff x="1918742" y="2565698"/>
            <a:chExt cx="792088" cy="40011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918742" y="2565698"/>
              <a:ext cx="792088" cy="40011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1918742" y="2565698"/>
              <a:ext cx="792088" cy="40011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606278" y="3539885"/>
            <a:ext cx="1271516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99CC"/>
                </a:solidFill>
              </a:rPr>
              <a:t>Customer</a:t>
            </a:r>
            <a:endParaRPr lang="en-AU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630906" y="2199513"/>
            <a:ext cx="497758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4936976" y="2225639"/>
            <a:ext cx="533546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4936976" y="3543356"/>
            <a:ext cx="132563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99CC"/>
                </a:solidFill>
              </a:rPr>
              <a:t>Customer</a:t>
            </a:r>
            <a:endParaRPr lang="en-AU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7486746" y="3895912"/>
            <a:ext cx="2587924" cy="900894"/>
            <a:chOff x="3423676" y="6097665"/>
            <a:chExt cx="2587924" cy="900894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3423676" y="6530062"/>
              <a:ext cx="595544" cy="32903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3423676" y="6302911"/>
              <a:ext cx="668809" cy="2271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4137346" y="6097665"/>
              <a:ext cx="6928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None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092485" y="6629227"/>
              <a:ext cx="19191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Some of Customer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713451" y="2586089"/>
            <a:ext cx="1928577" cy="900894"/>
            <a:chOff x="3423676" y="6097665"/>
            <a:chExt cx="1928577" cy="900894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3423676" y="6530062"/>
              <a:ext cx="595544" cy="32903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3423676" y="6302911"/>
              <a:ext cx="668809" cy="2271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4137346" y="6097665"/>
              <a:ext cx="6928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None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092485" y="6629227"/>
              <a:ext cx="12597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Some of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524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10" grpId="0" animBg="1"/>
      <p:bldP spid="12" grpId="0" animBg="1"/>
      <p:bldP spid="1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Options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711552" y="2382496"/>
            <a:ext cx="2156546" cy="369332"/>
            <a:chOff x="7434463" y="2582248"/>
            <a:chExt cx="2156546" cy="369332"/>
          </a:xfrm>
        </p:grpSpPr>
        <p:sp>
          <p:nvSpPr>
            <p:cNvPr id="4" name="TextBox 3"/>
            <p:cNvSpPr txBox="1"/>
            <p:nvPr/>
          </p:nvSpPr>
          <p:spPr>
            <a:xfrm>
              <a:off x="8615486" y="2582248"/>
              <a:ext cx="9755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 smtClean="0">
                <a:solidFill>
                  <a:schemeClr val="accent1"/>
                </a:solidFill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H="1">
              <a:off x="7434463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ounded Rectangle 5"/>
          <p:cNvSpPr/>
          <p:nvPr/>
        </p:nvSpPr>
        <p:spPr>
          <a:xfrm>
            <a:off x="7775848" y="4095005"/>
            <a:ext cx="1520242" cy="60370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addOne</a:t>
            </a:r>
            <a:endParaRPr lang="en-AU" dirty="0"/>
          </a:p>
        </p:txBody>
      </p:sp>
      <p:grpSp>
        <p:nvGrpSpPr>
          <p:cNvPr id="7" name="Group 6"/>
          <p:cNvGrpSpPr/>
          <p:nvPr/>
        </p:nvGrpSpPr>
        <p:grpSpPr>
          <a:xfrm>
            <a:off x="5983639" y="4228356"/>
            <a:ext cx="1616706" cy="400110"/>
            <a:chOff x="1578000" y="3627109"/>
            <a:chExt cx="1616706" cy="400110"/>
          </a:xfrm>
        </p:grpSpPr>
        <p:sp>
          <p:nvSpPr>
            <p:cNvPr id="8" name="TextBox 7"/>
            <p:cNvSpPr txBox="1"/>
            <p:nvPr/>
          </p:nvSpPr>
          <p:spPr>
            <a:xfrm>
              <a:off x="1578000" y="3627109"/>
              <a:ext cx="105323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99CC"/>
                  </a:solidFill>
                </a:rPr>
                <a:t>Some</a:t>
              </a:r>
              <a:r>
                <a:rPr lang="en-AU" sz="2000" dirty="0">
                  <a:solidFill>
                    <a:schemeClr val="tx1"/>
                  </a:solidFill>
                </a:rPr>
                <a:t> 2</a:t>
              </a:r>
              <a:r>
                <a:rPr lang="en-AU" sz="2000" dirty="0" smtClean="0">
                  <a:solidFill>
                    <a:schemeClr val="tx1"/>
                  </a:solidFill>
                </a:rPr>
                <a:t> 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2862845" y="3822883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9493090" y="4195052"/>
            <a:ext cx="1530286" cy="400110"/>
            <a:chOff x="5697051" y="3324482"/>
            <a:chExt cx="1530286" cy="400110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5697051" y="3527681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174099" y="3324482"/>
              <a:ext cx="105323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99CC"/>
                  </a:solidFill>
                </a:rPr>
                <a:t>Some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smtClean="0">
                  <a:solidFill>
                    <a:schemeClr val="tx1"/>
                  </a:solidFill>
                </a:rPr>
                <a:t>3 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7825317" y="5391149"/>
            <a:ext cx="1520242" cy="60370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addOne</a:t>
            </a:r>
            <a:endParaRPr lang="en-AU" dirty="0"/>
          </a:p>
        </p:txBody>
      </p:sp>
      <p:grpSp>
        <p:nvGrpSpPr>
          <p:cNvPr id="14" name="Group 13"/>
          <p:cNvGrpSpPr/>
          <p:nvPr/>
        </p:nvGrpSpPr>
        <p:grpSpPr>
          <a:xfrm>
            <a:off x="6232376" y="5452492"/>
            <a:ext cx="1364728" cy="400110"/>
            <a:chOff x="1829978" y="3627109"/>
            <a:chExt cx="1364728" cy="400110"/>
          </a:xfrm>
        </p:grpSpPr>
        <p:sp>
          <p:nvSpPr>
            <p:cNvPr id="15" name="TextBox 14"/>
            <p:cNvSpPr txBox="1"/>
            <p:nvPr/>
          </p:nvSpPr>
          <p:spPr>
            <a:xfrm>
              <a:off x="1829978" y="3627109"/>
              <a:ext cx="801259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99CC"/>
                  </a:solidFill>
                </a:rPr>
                <a:t>None</a:t>
              </a:r>
              <a:r>
                <a:rPr lang="en-AU" sz="2000" dirty="0" smtClean="0">
                  <a:solidFill>
                    <a:schemeClr val="tx1"/>
                  </a:solidFill>
                </a:rPr>
                <a:t> 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2862845" y="3841592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9542559" y="5491196"/>
            <a:ext cx="1317504" cy="400110"/>
            <a:chOff x="5697051" y="3324482"/>
            <a:chExt cx="1317504" cy="400110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5697051" y="3527681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174099" y="3324482"/>
              <a:ext cx="840456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99CC"/>
                  </a:solidFill>
                </a:rPr>
                <a:t>None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241843" y="2844639"/>
            <a:ext cx="2366482" cy="601906"/>
            <a:chOff x="6034793" y="2393549"/>
            <a:chExt cx="2366482" cy="601906"/>
          </a:xfrm>
        </p:grpSpPr>
        <p:sp>
          <p:nvSpPr>
            <p:cNvPr id="21" name="TextBox 20"/>
            <p:cNvSpPr txBox="1"/>
            <p:nvPr/>
          </p:nvSpPr>
          <p:spPr>
            <a:xfrm>
              <a:off x="6034793" y="2626123"/>
              <a:ext cx="2366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option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option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7186449" y="2393549"/>
              <a:ext cx="0" cy="205488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ounded Rectangle 22"/>
          <p:cNvSpPr/>
          <p:nvPr/>
        </p:nvSpPr>
        <p:spPr>
          <a:xfrm>
            <a:off x="2611936" y="4656211"/>
            <a:ext cx="1520242" cy="60370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addOne</a:t>
            </a:r>
            <a:endParaRPr lang="en-AU" dirty="0"/>
          </a:p>
        </p:txBody>
      </p:sp>
      <p:grpSp>
        <p:nvGrpSpPr>
          <p:cNvPr id="24" name="Group 23"/>
          <p:cNvGrpSpPr/>
          <p:nvPr/>
        </p:nvGrpSpPr>
        <p:grpSpPr>
          <a:xfrm>
            <a:off x="1541001" y="4717554"/>
            <a:ext cx="857332" cy="400110"/>
            <a:chOff x="2337374" y="3627109"/>
            <a:chExt cx="857332" cy="400110"/>
          </a:xfrm>
        </p:grpSpPr>
        <p:sp>
          <p:nvSpPr>
            <p:cNvPr id="25" name="TextBox 24"/>
            <p:cNvSpPr txBox="1"/>
            <p:nvPr/>
          </p:nvSpPr>
          <p:spPr>
            <a:xfrm>
              <a:off x="2337374" y="3627109"/>
              <a:ext cx="340743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chemeClr val="tx1"/>
                  </a:solidFill>
                </a:rPr>
                <a:t>2 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2862845" y="3841592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329178" y="4756258"/>
            <a:ext cx="840218" cy="400110"/>
            <a:chOff x="5697051" y="3324482"/>
            <a:chExt cx="840218" cy="400110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5697051" y="3527681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174099" y="3324482"/>
              <a:ext cx="363170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chemeClr val="tx1"/>
                  </a:solidFill>
                </a:rPr>
                <a:t>3 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146699" y="2444333"/>
            <a:ext cx="2282552" cy="400305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 x + 1</a:t>
            </a:r>
            <a:endParaRPr lang="en-AU" sz="2000" dirty="0">
              <a:solidFill>
                <a:schemeClr val="tx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945420" y="1836527"/>
            <a:ext cx="938841" cy="599376"/>
            <a:chOff x="2386145" y="5966624"/>
            <a:chExt cx="938841" cy="544887"/>
          </a:xfrm>
        </p:grpSpPr>
        <p:sp>
          <p:nvSpPr>
            <p:cNvPr id="32" name="TextBox 31"/>
            <p:cNvSpPr txBox="1"/>
            <p:nvPr/>
          </p:nvSpPr>
          <p:spPr>
            <a:xfrm>
              <a:off x="2386145" y="5966624"/>
              <a:ext cx="364202" cy="335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solidFill>
                    <a:schemeClr val="accent1"/>
                  </a:solidFill>
                </a:rPr>
                <a:t>I</a:t>
              </a:r>
              <a:r>
                <a:rPr lang="en-AU" dirty="0" smtClean="0">
                  <a:solidFill>
                    <a:schemeClr val="accent1"/>
                  </a:solidFill>
                </a:rPr>
                <a:t>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2592209" y="6276666"/>
              <a:ext cx="0" cy="22141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789263" y="5978035"/>
              <a:ext cx="535723" cy="335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Out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3037493" y="6276666"/>
              <a:ext cx="17902" cy="23484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789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2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570" y="466929"/>
            <a:ext cx="9509760" cy="1233424"/>
          </a:xfrm>
        </p:spPr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Options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28986" y="1877556"/>
            <a:ext cx="329039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 x + 1</a:t>
            </a:r>
            <a:endParaRPr lang="en-AU" sz="2000" dirty="0">
              <a:solidFill>
                <a:schemeClr val="tx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251426" y="1854555"/>
            <a:ext cx="2145794" cy="369332"/>
            <a:chOff x="7535368" y="2646643"/>
            <a:chExt cx="2145794" cy="369332"/>
          </a:xfrm>
        </p:grpSpPr>
        <p:sp>
          <p:nvSpPr>
            <p:cNvPr id="26" name="TextBox 25"/>
            <p:cNvSpPr txBox="1"/>
            <p:nvPr/>
          </p:nvSpPr>
          <p:spPr>
            <a:xfrm>
              <a:off x="8705639" y="2646643"/>
              <a:ext cx="9755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>
                  <a:solidFill>
                    <a:schemeClr val="accent1"/>
                  </a:solidFill>
                </a:rPr>
                <a:t>i</a:t>
              </a:r>
              <a:r>
                <a:rPr lang="en-AU" dirty="0" err="1" smtClean="0">
                  <a:solidFill>
                    <a:schemeClr val="accent1"/>
                  </a:solidFill>
                </a:rPr>
                <a:t>nt</a:t>
              </a:r>
              <a:r>
                <a:rPr lang="en-AU" dirty="0" smtClean="0">
                  <a:solidFill>
                    <a:schemeClr val="accent1"/>
                  </a:solidFill>
                </a:rPr>
                <a:t>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 smtClean="0">
                <a:solidFill>
                  <a:schemeClr val="accent1"/>
                </a:solidFill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6251426" y="4116503"/>
            <a:ext cx="2816207" cy="369332"/>
            <a:chOff x="7535368" y="2620885"/>
            <a:chExt cx="2816207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8654123" y="2620885"/>
              <a:ext cx="1697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option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 smtClean="0">
                <a:solidFill>
                  <a:schemeClr val="accent1"/>
                </a:solidFill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2528529" y="2558147"/>
            <a:ext cx="3290849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(x: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option</a:t>
            </a:r>
            <a:r>
              <a:rPr lang="en-AU" sz="2000" dirty="0">
                <a:solidFill>
                  <a:schemeClr val="tx1"/>
                </a:solidFill>
              </a:rPr>
              <a:t>)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x =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 smtClean="0">
                <a:solidFill>
                  <a:schemeClr val="tx1"/>
                </a:solidFill>
              </a:rPr>
              <a:t>0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else </a:t>
            </a:r>
            <a:r>
              <a:rPr lang="en-AU" sz="2000" dirty="0" err="1" smtClean="0">
                <a:solidFill>
                  <a:schemeClr val="tx1"/>
                </a:solidFill>
              </a:rPr>
              <a:t>x.Value</a:t>
            </a:r>
            <a:r>
              <a:rPr lang="en-AU" sz="2000" dirty="0" smtClean="0">
                <a:solidFill>
                  <a:schemeClr val="tx1"/>
                </a:solidFill>
              </a:rPr>
              <a:t> + 1</a:t>
            </a:r>
            <a:endParaRPr lang="en-AU" sz="2000" dirty="0">
              <a:solidFill>
                <a:schemeClr val="tx1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229450" y="5312683"/>
            <a:ext cx="3472358" cy="369332"/>
            <a:chOff x="7535368" y="2620885"/>
            <a:chExt cx="3472358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8641244" y="2620885"/>
              <a:ext cx="2366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</a:t>
              </a:r>
              <a:r>
                <a:rPr lang="en-AU" dirty="0">
                  <a:solidFill>
                    <a:schemeClr val="accent1"/>
                  </a:solidFill>
                </a:rPr>
                <a:t>option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option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2528986" y="5076113"/>
            <a:ext cx="3290392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x =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else </a:t>
            </a:r>
            <a:r>
              <a:rPr lang="en-AU" sz="2000" dirty="0" smtClean="0">
                <a:solidFill>
                  <a:srgbClr val="0099CC"/>
                </a:solidFill>
              </a:rPr>
              <a:t>Some</a:t>
            </a:r>
            <a:r>
              <a:rPr lang="en-AU" sz="2000" dirty="0" smtClean="0">
                <a:solidFill>
                  <a:schemeClr val="tx1"/>
                </a:solidFill>
              </a:rPr>
              <a:t> (</a:t>
            </a:r>
            <a:r>
              <a:rPr lang="en-AU" sz="2000" dirty="0" err="1" smtClean="0">
                <a:solidFill>
                  <a:schemeClr val="tx1"/>
                </a:solidFill>
              </a:rPr>
              <a:t>x.Value</a:t>
            </a:r>
            <a:r>
              <a:rPr lang="en-AU" sz="2000" dirty="0" smtClean="0">
                <a:solidFill>
                  <a:schemeClr val="tx1"/>
                </a:solidFill>
              </a:rPr>
              <a:t> + 1)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28529" y="3789834"/>
            <a:ext cx="3290494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x =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 smtClean="0">
                <a:solidFill>
                  <a:schemeClr val="tx1"/>
                </a:solidFill>
              </a:rPr>
              <a:t>0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else </a:t>
            </a:r>
            <a:r>
              <a:rPr lang="en-AU" sz="2000" dirty="0" err="1" smtClean="0">
                <a:solidFill>
                  <a:schemeClr val="tx1"/>
                </a:solidFill>
              </a:rPr>
              <a:t>x.Value</a:t>
            </a:r>
            <a:r>
              <a:rPr lang="en-AU" sz="2000" dirty="0" smtClean="0">
                <a:solidFill>
                  <a:schemeClr val="tx1"/>
                </a:solidFill>
              </a:rPr>
              <a:t> + 1</a:t>
            </a:r>
            <a:endParaRPr lang="en-AU" sz="2000" dirty="0">
              <a:solidFill>
                <a:schemeClr val="tx1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6251426" y="2918125"/>
            <a:ext cx="2867723" cy="369332"/>
            <a:chOff x="7535368" y="2646643"/>
            <a:chExt cx="2867723" cy="369332"/>
          </a:xfrm>
        </p:grpSpPr>
        <p:sp>
          <p:nvSpPr>
            <p:cNvPr id="38" name="TextBox 37"/>
            <p:cNvSpPr txBox="1"/>
            <p:nvPr/>
          </p:nvSpPr>
          <p:spPr>
            <a:xfrm>
              <a:off x="8705639" y="2646643"/>
              <a:ext cx="1697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option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 smtClean="0">
                <a:solidFill>
                  <a:schemeClr val="accent1"/>
                </a:solidFill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316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1" grpId="0" animBg="1"/>
      <p:bldP spid="35" grpId="0" animBg="1"/>
      <p:bldP spid="3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Pattern Matching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67951" y="3883313"/>
            <a:ext cx="3059121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match</a:t>
            </a:r>
            <a:r>
              <a:rPr lang="en-AU" sz="2000" dirty="0" smtClean="0">
                <a:solidFill>
                  <a:schemeClr val="tx1"/>
                </a:solidFill>
              </a:rPr>
              <a:t> x </a:t>
            </a:r>
            <a:r>
              <a:rPr lang="en-AU" sz="2000" dirty="0" smtClean="0">
                <a:solidFill>
                  <a:srgbClr val="0000CC"/>
                </a:solidFill>
              </a:rPr>
              <a:t>with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| </a:t>
            </a:r>
            <a:r>
              <a:rPr lang="en-AU" sz="2000" dirty="0" smtClean="0">
                <a:solidFill>
                  <a:srgbClr val="0099CC"/>
                </a:solidFill>
              </a:rPr>
              <a:t>None</a:t>
            </a:r>
            <a:r>
              <a:rPr lang="en-AU" sz="2000" dirty="0" smtClean="0">
                <a:solidFill>
                  <a:schemeClr val="tx1"/>
                </a:solidFill>
              </a:rPr>
              <a:t> -&gt;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 </a:t>
            </a:r>
            <a:r>
              <a:rPr lang="en-AU" sz="2000" dirty="0" smtClean="0">
                <a:solidFill>
                  <a:schemeClr val="tx1"/>
                </a:solidFill>
              </a:rPr>
              <a:t>  | </a:t>
            </a:r>
            <a:r>
              <a:rPr lang="en-AU" sz="2000" dirty="0" smtClean="0">
                <a:solidFill>
                  <a:srgbClr val="0099CC"/>
                </a:solidFill>
              </a:rPr>
              <a:t>Some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n -&gt; </a:t>
            </a:r>
            <a:r>
              <a:rPr lang="en-AU" sz="2000" dirty="0">
                <a:solidFill>
                  <a:srgbClr val="0099CC"/>
                </a:solidFill>
              </a:rPr>
              <a:t>Some </a:t>
            </a:r>
            <a:r>
              <a:rPr lang="en-AU" sz="2000" dirty="0" smtClean="0">
                <a:solidFill>
                  <a:schemeClr val="tx1"/>
                </a:solidFill>
              </a:rPr>
              <a:t>(n + 1)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77874" y="2455642"/>
            <a:ext cx="3049198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x =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else </a:t>
            </a:r>
            <a:r>
              <a:rPr lang="en-AU" sz="2000" dirty="0" smtClean="0">
                <a:solidFill>
                  <a:srgbClr val="0099CC"/>
                </a:solidFill>
              </a:rPr>
              <a:t>Some</a:t>
            </a:r>
            <a:r>
              <a:rPr lang="en-AU" sz="2000" dirty="0" smtClean="0">
                <a:solidFill>
                  <a:schemeClr val="tx1"/>
                </a:solidFill>
              </a:rPr>
              <a:t> (</a:t>
            </a:r>
            <a:r>
              <a:rPr lang="en-AU" sz="2000" dirty="0" err="1" smtClean="0">
                <a:solidFill>
                  <a:schemeClr val="tx1"/>
                </a:solidFill>
              </a:rPr>
              <a:t>x.Value</a:t>
            </a:r>
            <a:r>
              <a:rPr lang="en-AU" sz="2000" dirty="0" smtClean="0">
                <a:solidFill>
                  <a:schemeClr val="tx1"/>
                </a:solidFill>
              </a:rPr>
              <a:t> + 1)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18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Discriminated Unions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6283" y="1820094"/>
            <a:ext cx="4764360" cy="3785652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abstract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 :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Quotient { </a:t>
            </a:r>
            <a:r>
              <a:rPr lang="en-AU" sz="2000" dirty="0" smtClean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 smtClean="0">
                <a:solidFill>
                  <a:srgbClr val="0000CC"/>
                </a:solidFill>
              </a:rPr>
              <a:t>set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Remainder { </a:t>
            </a:r>
            <a:r>
              <a:rPr lang="en-AU" sz="2000" dirty="0" smtClean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 smtClean="0">
                <a:solidFill>
                  <a:srgbClr val="0000CC"/>
                </a:solidFill>
              </a:rPr>
              <a:t>set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 :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string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ErrorMessage</a:t>
            </a:r>
            <a:r>
              <a:rPr lang="en-AU" sz="2000" dirty="0">
                <a:solidFill>
                  <a:schemeClr val="tx1"/>
                </a:solidFill>
              </a:rPr>
              <a:t> { </a:t>
            </a:r>
            <a:r>
              <a:rPr lang="en-AU" sz="2000" dirty="0" smtClean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 smtClean="0">
                <a:solidFill>
                  <a:srgbClr val="0000CC"/>
                </a:solidFill>
              </a:rPr>
              <a:t>set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08629" y="1844156"/>
            <a:ext cx="5832648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r>
              <a:rPr lang="en-AU" sz="2000" dirty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|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of</a:t>
            </a:r>
            <a:r>
              <a:rPr lang="en-AU" sz="2000" dirty="0">
                <a:solidFill>
                  <a:schemeClr val="tx1"/>
                </a:solidFill>
              </a:rPr>
              <a:t> quotient 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* remainder 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smtClean="0">
                <a:solidFill>
                  <a:schemeClr val="tx1"/>
                </a:solidFill>
              </a:rPr>
              <a:t>    |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of</a:t>
            </a:r>
            <a:r>
              <a:rPr lang="en-AU" sz="2000" dirty="0">
                <a:solidFill>
                  <a:schemeClr val="tx1"/>
                </a:solidFill>
              </a:rPr>
              <a:t> message : </a:t>
            </a:r>
            <a:r>
              <a:rPr lang="en-AU" sz="2000" dirty="0">
                <a:solidFill>
                  <a:srgbClr val="0000CC"/>
                </a:solidFill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53860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Discriminated Unions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11293" y="2206209"/>
            <a:ext cx="6286286" cy="193899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divide 2 0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match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result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|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 (quotient, remainder) -&gt;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</a:t>
            </a:r>
            <a:r>
              <a:rPr lang="en-AU" sz="2000" dirty="0" err="1">
                <a:solidFill>
                  <a:srgbClr val="0000CC"/>
                </a:solidFill>
              </a:rPr>
              <a:t>printfn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"Quotient:%</a:t>
            </a:r>
            <a:r>
              <a:rPr lang="en-AU" sz="2000" dirty="0" err="1">
                <a:solidFill>
                  <a:srgbClr val="C00000"/>
                </a:solidFill>
              </a:rPr>
              <a:t>i</a:t>
            </a:r>
            <a:r>
              <a:rPr lang="en-AU" sz="2000" dirty="0">
                <a:solidFill>
                  <a:srgbClr val="C00000"/>
                </a:solidFill>
              </a:rPr>
              <a:t> Remainder:%</a:t>
            </a:r>
            <a:r>
              <a:rPr lang="en-AU" sz="2000" dirty="0" err="1">
                <a:solidFill>
                  <a:srgbClr val="C00000"/>
                </a:solidFill>
              </a:rPr>
              <a:t>i</a:t>
            </a:r>
            <a:r>
              <a:rPr lang="en-AU" sz="2000" dirty="0">
                <a:solidFill>
                  <a:srgbClr val="C00000"/>
                </a:solidFill>
              </a:rPr>
              <a:t>"</a:t>
            </a:r>
            <a:r>
              <a:rPr lang="en-AU" sz="2000" dirty="0">
                <a:solidFill>
                  <a:schemeClr val="tx1"/>
                </a:solidFill>
              </a:rPr>
              <a:t> quotient remainder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|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 message -&gt;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</a:t>
            </a:r>
            <a:r>
              <a:rPr lang="en-AU" sz="2000" dirty="0" err="1">
                <a:solidFill>
                  <a:srgbClr val="0000CC"/>
                </a:solidFill>
              </a:rPr>
              <a:t>printfn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"Error: %s" </a:t>
            </a:r>
            <a:r>
              <a:rPr lang="en-AU" sz="2000" dirty="0" smtClean="0">
                <a:solidFill>
                  <a:schemeClr val="tx1"/>
                </a:solidFill>
              </a:rPr>
              <a:t>message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87907" y="4592199"/>
            <a:ext cx="6389443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divide dividend divisor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match</a:t>
            </a:r>
            <a:r>
              <a:rPr lang="en-AU" sz="2000" dirty="0" smtClean="0">
                <a:solidFill>
                  <a:schemeClr val="tx1"/>
                </a:solidFill>
              </a:rPr>
              <a:t> divisor </a:t>
            </a:r>
            <a:r>
              <a:rPr lang="en-AU" sz="2000" dirty="0" smtClean="0">
                <a:solidFill>
                  <a:srgbClr val="0000CC"/>
                </a:solidFill>
              </a:rPr>
              <a:t>with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|0 -&gt;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 (message = </a:t>
            </a:r>
            <a:r>
              <a:rPr lang="en-AU" sz="2000" dirty="0">
                <a:solidFill>
                  <a:srgbClr val="C00000"/>
                </a:solidFill>
              </a:rPr>
              <a:t>"Divide by zero"</a:t>
            </a:r>
            <a:r>
              <a:rPr lang="en-AU" sz="2000" dirty="0">
                <a:solidFill>
                  <a:schemeClr val="tx1"/>
                </a:solidFill>
              </a:rPr>
              <a:t>)   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|_ -&gt;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 (quotient = dividend / divisor,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                              </a:t>
            </a:r>
            <a:r>
              <a:rPr lang="en-AU" sz="2000" dirty="0" smtClean="0">
                <a:solidFill>
                  <a:schemeClr val="tx1"/>
                </a:solidFill>
              </a:rPr>
              <a:t>      remainder </a:t>
            </a:r>
            <a:r>
              <a:rPr lang="en-AU" sz="2000" dirty="0">
                <a:solidFill>
                  <a:schemeClr val="tx1"/>
                </a:solidFill>
              </a:rPr>
              <a:t>= dividend % divisor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Modules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431421" y="2163244"/>
            <a:ext cx="5561417" cy="3816423"/>
            <a:chOff x="3431421" y="2163244"/>
            <a:chExt cx="5561417" cy="3816423"/>
          </a:xfrm>
        </p:grpSpPr>
        <p:sp>
          <p:nvSpPr>
            <p:cNvPr id="12" name="Pentagon 11"/>
            <p:cNvSpPr/>
            <p:nvPr/>
          </p:nvSpPr>
          <p:spPr>
            <a:xfrm>
              <a:off x="3431421" y="2171253"/>
              <a:ext cx="1440160" cy="879239"/>
            </a:xfrm>
            <a:prstGeom prst="homePlat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 smtClean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5" name="Chevron 14"/>
            <p:cNvSpPr/>
            <p:nvPr/>
          </p:nvSpPr>
          <p:spPr>
            <a:xfrm>
              <a:off x="4655557" y="2170590"/>
              <a:ext cx="1584176" cy="879239"/>
            </a:xfrm>
            <a:prstGeom prst="chevron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 smtClean="0">
                  <a:solidFill>
                    <a:schemeClr val="bg1"/>
                  </a:solidFill>
                </a:rPr>
                <a:t>2</a:t>
              </a:r>
              <a:endParaRPr lang="en-AU" b="1" dirty="0">
                <a:solidFill>
                  <a:schemeClr val="bg1"/>
                </a:solidFill>
              </a:endParaRPr>
            </a:p>
          </p:txBody>
        </p:sp>
        <p:graphicFrame>
          <p:nvGraphicFramePr>
            <p:cNvPr id="16" name="Diagram 15"/>
            <p:cNvGraphicFramePr/>
            <p:nvPr>
              <p:extLst>
                <p:ext uri="{D42A27DB-BD31-4B8C-83A1-F6EECF244321}">
                  <p14:modId xmlns:p14="http://schemas.microsoft.com/office/powerpoint/2010/main" val="3227341886"/>
                </p:ext>
              </p:extLst>
            </p:nvPr>
          </p:nvGraphicFramePr>
          <p:xfrm>
            <a:off x="3839821" y="3486711"/>
            <a:ext cx="4639534" cy="249295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7" name="Right Brace 16"/>
            <p:cNvSpPr/>
            <p:nvPr/>
          </p:nvSpPr>
          <p:spPr>
            <a:xfrm rot="16200000">
              <a:off x="5934059" y="2188260"/>
              <a:ext cx="482080" cy="2736304"/>
            </a:xfrm>
            <a:prstGeom prst="rightBrac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b="1">
                <a:solidFill>
                  <a:schemeClr val="bg1"/>
                </a:solidFill>
              </a:endParaRPr>
            </a:p>
          </p:txBody>
        </p:sp>
        <p:sp>
          <p:nvSpPr>
            <p:cNvPr id="18" name="Chevron 17"/>
            <p:cNvSpPr/>
            <p:nvPr/>
          </p:nvSpPr>
          <p:spPr>
            <a:xfrm>
              <a:off x="6043699" y="2163244"/>
              <a:ext cx="1584176" cy="879239"/>
            </a:xfrm>
            <a:prstGeom prst="chevron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9" name="Chevron 18"/>
            <p:cNvSpPr/>
            <p:nvPr/>
          </p:nvSpPr>
          <p:spPr>
            <a:xfrm>
              <a:off x="7408662" y="2170589"/>
              <a:ext cx="1584176" cy="879239"/>
            </a:xfrm>
            <a:prstGeom prst="chevron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133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Units of Measure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49353" y="2006918"/>
            <a:ext cx="5413597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= 11580.0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chemeClr val="tx1"/>
                </a:solidFill>
              </a:rPr>
              <a:t>87.34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totalDistance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+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49353" y="3291002"/>
            <a:ext cx="5413597" cy="193899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chemeClr val="tx1"/>
                </a:solidFill>
              </a:rPr>
              <a:t>[&lt;Measure&gt;] </a:t>
            </a:r>
            <a:r>
              <a:rPr lang="en-AU" sz="2000" dirty="0" smtClean="0">
                <a:solidFill>
                  <a:srgbClr val="0000CC"/>
                </a:solidFill>
              </a:rPr>
              <a:t>type</a:t>
            </a:r>
            <a:r>
              <a:rPr lang="en-AU" sz="2000" dirty="0" smtClean="0">
                <a:solidFill>
                  <a:schemeClr val="tx1"/>
                </a:solidFill>
              </a:rPr>
              <a:t> m</a:t>
            </a:r>
          </a:p>
          <a:p>
            <a:r>
              <a:rPr lang="en-AU" sz="2000" dirty="0">
                <a:solidFill>
                  <a:schemeClr val="tx1"/>
                </a:solidFill>
              </a:rPr>
              <a:t>[&lt;Measure&gt;] </a:t>
            </a:r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km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= 11580.0&lt;m&gt;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chemeClr val="tx1"/>
                </a:solidFill>
              </a:rPr>
              <a:t>87.34&lt;km&gt;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totalDistance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+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649022" y="2637706"/>
            <a:ext cx="1598221" cy="369332"/>
            <a:chOff x="3430911" y="2222208"/>
            <a:chExt cx="1598221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 flipV="1">
              <a:off x="3430911" y="2421683"/>
              <a:ext cx="504055" cy="827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67623" y="2222208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11667.34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87510" y="5340102"/>
            <a:ext cx="6864123" cy="715429"/>
            <a:chOff x="-2054911" y="2083860"/>
            <a:chExt cx="6864123" cy="715429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2210927" y="2083860"/>
              <a:ext cx="0" cy="34609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-2054911" y="2429957"/>
              <a:ext cx="6864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Error: The </a:t>
              </a:r>
              <a:r>
                <a:rPr lang="en-AU" dirty="0">
                  <a:solidFill>
                    <a:schemeClr val="accent1"/>
                  </a:solidFill>
                </a:rPr>
                <a:t>unit of measure 'm' does not match the unit of measure 'km'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944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Units of Measure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58695" y="2006402"/>
            <a:ext cx="3277002" cy="193899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chemeClr val="tx1"/>
                </a:solidFill>
              </a:rPr>
              <a:t>[&lt;</a:t>
            </a:r>
            <a:r>
              <a:rPr lang="en-AU" sz="2000" dirty="0">
                <a:solidFill>
                  <a:schemeClr val="tx1"/>
                </a:solidFill>
              </a:rPr>
              <a:t>Measure&gt;] </a:t>
            </a:r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km</a:t>
            </a:r>
          </a:p>
          <a:p>
            <a:r>
              <a:rPr lang="en-AU" sz="2000" dirty="0">
                <a:solidFill>
                  <a:schemeClr val="tx1"/>
                </a:solidFill>
              </a:rPr>
              <a:t>[&lt;Measure&gt;] </a:t>
            </a:r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h</a:t>
            </a:r>
            <a:endParaRPr lang="en-AU" sz="2000" dirty="0" smtClean="0">
              <a:solidFill>
                <a:schemeClr val="tx1"/>
              </a:solidFill>
            </a:endParaRP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>
                <a:solidFill>
                  <a:schemeClr val="tx1"/>
                </a:solidFill>
              </a:rPr>
              <a:t>time = 2.4&lt;h&gt;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distance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chemeClr val="tx1"/>
                </a:solidFill>
              </a:rPr>
              <a:t>87.34&lt;km&gt;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speed = distance / time</a:t>
            </a:r>
            <a:endParaRPr lang="en-AU" sz="2000" dirty="0">
              <a:solidFill>
                <a:schemeClr val="accent2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207705" y="3547323"/>
            <a:ext cx="2017483" cy="369332"/>
            <a:chOff x="3430911" y="2222208"/>
            <a:chExt cx="2017483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H="1" flipV="1">
              <a:off x="3430911" y="2421683"/>
              <a:ext cx="504055" cy="827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006974" y="2222208"/>
              <a:ext cx="1441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36.39&lt;km/h&gt;</a:t>
              </a:r>
              <a:endParaRPr lang="en-AU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858695" y="4170281"/>
            <a:ext cx="4874372" cy="1631216"/>
            <a:chOff x="3858695" y="4170281"/>
            <a:chExt cx="4874372" cy="1631216"/>
          </a:xfrm>
        </p:grpSpPr>
        <p:sp>
          <p:nvSpPr>
            <p:cNvPr id="7" name="TextBox 6"/>
            <p:cNvSpPr txBox="1"/>
            <p:nvPr/>
          </p:nvSpPr>
          <p:spPr>
            <a:xfrm>
              <a:off x="3858695" y="4170281"/>
              <a:ext cx="3277002" cy="1631216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chemeClr val="tx1"/>
                  </a:solidFill>
                </a:rPr>
                <a:t>[&lt;</a:t>
              </a:r>
              <a:r>
                <a:rPr lang="en-AU" sz="2000" dirty="0">
                  <a:solidFill>
                    <a:schemeClr val="tx1"/>
                  </a:solidFill>
                </a:rPr>
                <a:t>Measure&gt;] </a:t>
              </a:r>
              <a:r>
                <a:rPr lang="en-AU" sz="2000" dirty="0">
                  <a:solidFill>
                    <a:srgbClr val="0000CC"/>
                  </a:solidFill>
                </a:rPr>
                <a:t>type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smtClean="0">
                  <a:solidFill>
                    <a:schemeClr val="tx1"/>
                  </a:solidFill>
                </a:rPr>
                <a:t>m</a:t>
              </a:r>
            </a:p>
            <a:p>
              <a:endParaRPr lang="en-AU" sz="2000" dirty="0">
                <a:solidFill>
                  <a:srgbClr val="0000CC"/>
                </a:solidFill>
              </a:endParaRPr>
            </a:p>
            <a:p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smtClean="0">
                  <a:solidFill>
                    <a:schemeClr val="tx1"/>
                  </a:solidFill>
                </a:rPr>
                <a:t>width = 2&lt;m&gt;</a:t>
              </a:r>
            </a:p>
            <a:p>
              <a:r>
                <a:rPr lang="en-AU" sz="2000" dirty="0">
                  <a:solidFill>
                    <a:srgbClr val="0000CC"/>
                  </a:solidFill>
                </a:rPr>
                <a:t>let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smtClean="0">
                  <a:solidFill>
                    <a:schemeClr val="tx1"/>
                  </a:solidFill>
                </a:rPr>
                <a:t>height </a:t>
              </a:r>
              <a:r>
                <a:rPr lang="en-AU" sz="2000" dirty="0">
                  <a:solidFill>
                    <a:schemeClr val="tx1"/>
                  </a:solidFill>
                </a:rPr>
                <a:t>= </a:t>
              </a:r>
              <a:r>
                <a:rPr lang="en-AU" sz="2000" dirty="0" smtClean="0">
                  <a:solidFill>
                    <a:schemeClr val="tx1"/>
                  </a:solidFill>
                </a:rPr>
                <a:t>3&lt;m&gt;</a:t>
              </a:r>
            </a:p>
            <a:p>
              <a:r>
                <a:rPr lang="en-AU" sz="2000" dirty="0">
                  <a:solidFill>
                    <a:srgbClr val="0000CC"/>
                  </a:solidFill>
                </a:rPr>
                <a:t>let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smtClean="0">
                  <a:solidFill>
                    <a:schemeClr val="tx1"/>
                  </a:solidFill>
                </a:rPr>
                <a:t>surface = width * height</a:t>
              </a:r>
              <a:endParaRPr lang="en-AU" sz="2000" dirty="0">
                <a:solidFill>
                  <a:schemeClr val="accent2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7207705" y="5385999"/>
              <a:ext cx="1525362" cy="369332"/>
              <a:chOff x="3430911" y="2222208"/>
              <a:chExt cx="1525362" cy="369332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 flipH="1" flipV="1">
                <a:off x="3430911" y="2421683"/>
                <a:ext cx="504055" cy="827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4006974" y="2222208"/>
                <a:ext cx="949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6&lt;m^2&gt;</a:t>
                </a:r>
                <a:endParaRPr lang="en-AU" dirty="0">
                  <a:solidFill>
                    <a:schemeClr val="accent3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264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Units of Measure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49308" y="1992511"/>
            <a:ext cx="7065906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= 11580.0&lt;m&gt;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chemeClr val="tx1"/>
                </a:solidFill>
              </a:rPr>
              <a:t>87.34&lt;km&gt;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totalDistance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+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41296" y="4039765"/>
            <a:ext cx="717391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mts2Kms (m : float&lt;m&gt;) = </a:t>
            </a:r>
            <a:r>
              <a:rPr lang="en-AU" sz="2000" dirty="0">
                <a:solidFill>
                  <a:schemeClr val="tx1"/>
                </a:solidFill>
              </a:rPr>
              <a:t>m</a:t>
            </a:r>
            <a:r>
              <a:rPr lang="en-AU" sz="2000" dirty="0" smtClean="0">
                <a:solidFill>
                  <a:schemeClr val="tx1"/>
                </a:solidFill>
              </a:rPr>
              <a:t> / 1.0&lt;m&gt; / 1000.0 * 1.0&lt;km&gt;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49308" y="3053962"/>
            <a:ext cx="6864123" cy="636265"/>
            <a:chOff x="-94514" y="1474926"/>
            <a:chExt cx="6864123" cy="636265"/>
          </a:xfrm>
        </p:grpSpPr>
        <p:cxnSp>
          <p:nvCxnSpPr>
            <p:cNvPr id="6" name="Straight Arrow Connector 5"/>
            <p:cNvCxnSpPr>
              <a:endCxn id="3" idx="2"/>
            </p:cNvCxnSpPr>
            <p:nvPr/>
          </p:nvCxnSpPr>
          <p:spPr>
            <a:xfrm flipH="1" flipV="1">
              <a:off x="3337548" y="1474926"/>
              <a:ext cx="4561" cy="29437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-94514" y="1741859"/>
              <a:ext cx="6864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Error: The </a:t>
              </a:r>
              <a:r>
                <a:rPr lang="en-AU" dirty="0">
                  <a:solidFill>
                    <a:schemeClr val="accent1"/>
                  </a:solidFill>
                </a:rPr>
                <a:t>unit of measure 'm' does not match the unit of measure 'km'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241296" y="5498976"/>
            <a:ext cx="7173918" cy="415498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totalDistance</a:t>
            </a:r>
            <a:r>
              <a:rPr lang="en-AU" sz="2000" dirty="0" smtClean="0">
                <a:solidFill>
                  <a:schemeClr val="tx1"/>
                </a:solidFill>
              </a:rPr>
              <a:t> = (mts2Kms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) +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662686" y="4485663"/>
            <a:ext cx="2272353" cy="666808"/>
            <a:chOff x="670174" y="2096462"/>
            <a:chExt cx="2272353" cy="666808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1815858" y="2096462"/>
              <a:ext cx="11061" cy="33502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70174" y="2393938"/>
              <a:ext cx="22723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float&lt;m</a:t>
              </a:r>
              <a:r>
                <a:rPr lang="en-AU" dirty="0">
                  <a:solidFill>
                    <a:schemeClr val="accent1"/>
                  </a:solidFill>
                </a:rPr>
                <a:t>&gt; -&gt; </a:t>
              </a:r>
              <a:r>
                <a:rPr lang="en-AU" dirty="0" smtClean="0">
                  <a:solidFill>
                    <a:schemeClr val="accent1"/>
                  </a:solidFill>
                </a:rPr>
                <a:t>float&lt;km</a:t>
              </a:r>
              <a:r>
                <a:rPr lang="en-AU" dirty="0">
                  <a:solidFill>
                    <a:schemeClr val="accent1"/>
                  </a:solidFill>
                </a:rPr>
                <a:t>&gt;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633606" y="5498976"/>
            <a:ext cx="1922907" cy="369332"/>
            <a:chOff x="3430911" y="2222208"/>
            <a:chExt cx="192290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flipH="1" flipV="1">
              <a:off x="3430911" y="2421683"/>
              <a:ext cx="504055" cy="827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006974" y="2222208"/>
              <a:ext cx="1346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98.920&lt;km&gt;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39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accent1"/>
                </a:solidFill>
              </a:rPr>
              <a:t>Demo 3</a:t>
            </a:r>
            <a:endParaRPr lang="en-AU" sz="7200" dirty="0">
              <a:solidFill>
                <a:schemeClr val="accent1"/>
              </a:solidFill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24400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Options | Pattern matching | Discriminated unions | Units of measure</a:t>
            </a:r>
          </a:p>
          <a:p>
            <a:endParaRPr lang="en-US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2998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136038" y="226698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</a:t>
              </a:r>
              <a:endParaRPr lang="en-AU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</a:t>
              </a:r>
              <a:r>
                <a:rPr lang="en-AU" dirty="0" smtClean="0"/>
                <a:t>ryPromoteToVip</a:t>
              </a:r>
              <a:endParaRPr lang="en-AU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getSpendings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1</a:t>
              </a:r>
              <a:endParaRPr lang="en-AU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012472" y="2125363"/>
            <a:ext cx="4559641" cy="3138617"/>
            <a:chOff x="1581666" y="2051221"/>
            <a:chExt cx="4559641" cy="3138617"/>
          </a:xfrm>
        </p:grpSpPr>
        <p:sp>
          <p:nvSpPr>
            <p:cNvPr id="10" name="Rounded Rectangle 9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increaseCredit</a:t>
              </a:r>
              <a:endParaRPr lang="en-AU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upgradeCustomer</a:t>
              </a:r>
              <a:endParaRPr lang="en-AU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2</a:t>
              </a:r>
              <a:endParaRPr lang="en-AU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901259" y="2000769"/>
            <a:ext cx="6919784" cy="3584487"/>
            <a:chOff x="691976" y="1926627"/>
            <a:chExt cx="6919784" cy="3584487"/>
          </a:xfrm>
        </p:grpSpPr>
        <p:sp>
          <p:nvSpPr>
            <p:cNvPr id="15" name="Rounded Rectangle 14"/>
            <p:cNvSpPr/>
            <p:nvPr/>
          </p:nvSpPr>
          <p:spPr>
            <a:xfrm>
              <a:off x="5503285" y="2037841"/>
              <a:ext cx="2005915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PersonalDetails</a:t>
              </a:r>
              <a:endParaRPr lang="en-AU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90933" y="2797239"/>
              <a:ext cx="2005915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Notifications</a:t>
              </a:r>
              <a:endParaRPr lang="en-AU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91976" y="1926627"/>
              <a:ext cx="6919784" cy="3584487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3</a:t>
              </a:r>
              <a:endParaRPr lang="en-AU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498142" y="3556584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isAdult</a:t>
              </a:r>
              <a:endParaRPr lang="en-AU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490933" y="4315982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getAlert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11078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accent1"/>
                </a:solidFill>
              </a:rPr>
              <a:t>Exercise 3</a:t>
            </a:r>
            <a:endParaRPr lang="en-AU" sz="7200" dirty="0">
              <a:solidFill>
                <a:schemeClr val="accent1"/>
              </a:solidFill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24400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Options | Pattern matching | Discriminated unions | Units of measure</a:t>
            </a:r>
          </a:p>
          <a:p>
            <a:endParaRPr lang="en-US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2637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Review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How do you convert two units of measure?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What happens if you multiply the same unit of measure?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Why do we use “%</a:t>
            </a:r>
            <a:r>
              <a:rPr lang="en-US" sz="4000" dirty="0" err="1" smtClean="0"/>
              <a:t>i</a:t>
            </a:r>
            <a:r>
              <a:rPr lang="en-US" sz="4000" dirty="0" smtClean="0"/>
              <a:t>” in the </a:t>
            </a:r>
            <a:r>
              <a:rPr lang="en-US" sz="4000" dirty="0" err="1" smtClean="0"/>
              <a:t>sprintf</a:t>
            </a:r>
            <a:r>
              <a:rPr lang="en-US" sz="4000" dirty="0" smtClean="0"/>
              <a:t> function?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Why </a:t>
            </a:r>
            <a:r>
              <a:rPr lang="en-US" sz="4000" dirty="0"/>
              <a:t>do </a:t>
            </a:r>
            <a:r>
              <a:rPr lang="en-US" sz="4000" dirty="0" smtClean="0"/>
              <a:t>we </a:t>
            </a:r>
            <a:r>
              <a:rPr lang="en-US" sz="4000" dirty="0"/>
              <a:t>use </a:t>
            </a:r>
            <a:r>
              <a:rPr lang="en-US" sz="4000" dirty="0" smtClean="0"/>
              <a:t>“_”?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What are the possible types of Option&lt;string&gt;?</a:t>
            </a:r>
          </a:p>
          <a:p>
            <a:pPr>
              <a:buFont typeface="Calibri" panose="020F0502020204030204" pitchFamily="34" charset="0"/>
              <a:buChar char="&gt;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9350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accent1"/>
                </a:solidFill>
              </a:rPr>
              <a:t>Module 4</a:t>
            </a:r>
            <a:endParaRPr lang="en-AU" sz="7200" dirty="0">
              <a:solidFill>
                <a:schemeClr val="accent1"/>
              </a:solidFill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572000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600" dirty="0" smtClean="0">
                <a:solidFill>
                  <a:schemeClr val="accent1"/>
                </a:solidFill>
                <a:latin typeface="+mj-lt"/>
              </a:rPr>
              <a:t>Functional lists | Object-Oriented Programming | Type providers</a:t>
            </a:r>
          </a:p>
          <a:p>
            <a:endParaRPr lang="en-AU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9411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Functional Lists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16038" y="1762944"/>
            <a:ext cx="4789512" cy="707886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numbers = </a:t>
            </a:r>
            <a:r>
              <a:rPr lang="en-AU" sz="2000" dirty="0" smtClean="0">
                <a:solidFill>
                  <a:srgbClr val="0000CC"/>
                </a:solidFill>
              </a:rPr>
              <a:t>new</a:t>
            </a:r>
            <a:r>
              <a:rPr lang="en-AU" sz="2000" dirty="0">
                <a:solidFill>
                  <a:srgbClr val="0099CC"/>
                </a:solidFill>
              </a:rPr>
              <a:t> </a:t>
            </a:r>
            <a:r>
              <a:rPr lang="en-AU" sz="2000" dirty="0" smtClean="0">
                <a:solidFill>
                  <a:srgbClr val="0099CC"/>
                </a:solidFill>
              </a:rPr>
              <a:t>List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&gt;{2, 3, </a:t>
            </a:r>
            <a:r>
              <a:rPr lang="en-AU" sz="2000" dirty="0"/>
              <a:t>4</a:t>
            </a:r>
            <a:r>
              <a:rPr lang="en-AU" sz="2000" dirty="0" smtClean="0"/>
              <a:t>};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err="1" smtClean="0"/>
              <a:t>numbers.Insert</a:t>
            </a:r>
            <a:r>
              <a:rPr lang="en-AU" sz="2000" dirty="0" smtClean="0"/>
              <a:t>(0, 1);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55854" y="1776314"/>
            <a:ext cx="3687010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numbers = [2; 3; </a:t>
            </a:r>
            <a:r>
              <a:rPr lang="en-AU" sz="2000" dirty="0"/>
              <a:t>4</a:t>
            </a:r>
            <a:r>
              <a:rPr lang="en-AU" sz="2000" dirty="0" smtClean="0"/>
              <a:t>]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 smtClean="0"/>
              <a:t> </a:t>
            </a:r>
            <a:r>
              <a:rPr lang="en-AU" sz="2000" dirty="0" err="1" smtClean="0"/>
              <a:t>newNumbers</a:t>
            </a:r>
            <a:r>
              <a:rPr lang="en-AU" sz="2000" dirty="0" smtClean="0"/>
              <a:t> = 1 :: numbers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55854" y="2555032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/>
              <a:t> </a:t>
            </a:r>
            <a:r>
              <a:rPr lang="en-AU" sz="2000" dirty="0" err="1" smtClean="0"/>
              <a:t>twoLists</a:t>
            </a:r>
            <a:r>
              <a:rPr lang="en-AU" sz="2000" dirty="0" smtClean="0"/>
              <a:t> = numbers @ [5; 6]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16038" y="2555032"/>
            <a:ext cx="4789512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/>
              <a:t>numbers.AddRange</a:t>
            </a:r>
            <a:r>
              <a:rPr lang="en-AU" sz="2000" dirty="0" smtClean="0"/>
              <a:t>(</a:t>
            </a:r>
            <a:r>
              <a:rPr lang="en-AU" sz="2000" dirty="0">
                <a:solidFill>
                  <a:srgbClr val="0000CC"/>
                </a:solidFill>
              </a:rPr>
              <a:t>new</a:t>
            </a:r>
            <a:r>
              <a:rPr lang="en-AU" sz="2000" dirty="0">
                <a:solidFill>
                  <a:srgbClr val="0099CC"/>
                </a:solidFill>
              </a:rPr>
              <a:t> List</a:t>
            </a:r>
            <a:r>
              <a:rPr lang="en-AU" sz="2000" dirty="0"/>
              <a:t>&lt;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&gt;{5, 6});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16038" y="3019018"/>
            <a:ext cx="4789512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ns </a:t>
            </a:r>
            <a:r>
              <a:rPr lang="en-AU" sz="2000" dirty="0"/>
              <a:t>= </a:t>
            </a:r>
            <a:r>
              <a:rPr lang="en-AU" sz="2000" dirty="0" err="1" smtClean="0">
                <a:solidFill>
                  <a:srgbClr val="0099CC"/>
                </a:solidFill>
              </a:rPr>
              <a:t>Enumerable</a:t>
            </a:r>
            <a:r>
              <a:rPr lang="en-AU" sz="2000" dirty="0" err="1" smtClean="0"/>
              <a:t>.Range</a:t>
            </a:r>
            <a:r>
              <a:rPr lang="en-AU" sz="2000" dirty="0" smtClean="0"/>
              <a:t>(1, 1000).</a:t>
            </a:r>
            <a:r>
              <a:rPr lang="en-AU" sz="2000" dirty="0" err="1" smtClean="0"/>
              <a:t>ToList</a:t>
            </a:r>
            <a:r>
              <a:rPr lang="en-AU" sz="2000" dirty="0" smtClean="0"/>
              <a:t>();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55854" y="3019018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smtClean="0"/>
              <a:t>ns =[1 .. 1000]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16038" y="3491136"/>
            <a:ext cx="4789512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empty </a:t>
            </a:r>
            <a:r>
              <a:rPr lang="en-AU" sz="2000" dirty="0"/>
              <a:t>= </a:t>
            </a:r>
            <a:r>
              <a:rPr lang="en-AU" sz="2000" dirty="0" smtClean="0">
                <a:solidFill>
                  <a:srgbClr val="0000CC"/>
                </a:solidFill>
              </a:rPr>
              <a:t>new</a:t>
            </a:r>
            <a:r>
              <a:rPr lang="en-AU" sz="2000" dirty="0" smtClean="0">
                <a:solidFill>
                  <a:srgbClr val="0099CC"/>
                </a:solidFill>
              </a:rPr>
              <a:t> List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&gt;();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55854" y="3491136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smtClean="0"/>
              <a:t>empty = []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55854" y="3955122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smtClean="0"/>
              <a:t>odds =[1 .. 2 .. 1000]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55853" y="4439434"/>
            <a:ext cx="3687011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err="1" smtClean="0"/>
              <a:t>oddsWithZero</a:t>
            </a:r>
            <a:r>
              <a:rPr lang="en-AU" sz="2000" dirty="0" smtClean="0"/>
              <a:t> =[ </a:t>
            </a:r>
            <a:r>
              <a:rPr lang="en-AU" sz="2000" dirty="0">
                <a:solidFill>
                  <a:srgbClr val="0000CC"/>
                </a:solidFill>
              </a:rPr>
              <a:t>yield</a:t>
            </a:r>
            <a:r>
              <a:rPr lang="en-AU" sz="2000" dirty="0" smtClean="0"/>
              <a:t> 0 </a:t>
            </a:r>
          </a:p>
          <a:p>
            <a:r>
              <a:rPr lang="en-AU" sz="2000" dirty="0" smtClean="0"/>
              <a:t>             	                     </a:t>
            </a:r>
            <a:r>
              <a:rPr lang="en-AU" sz="2000" dirty="0" smtClean="0">
                <a:solidFill>
                  <a:srgbClr val="0000CC"/>
                </a:solidFill>
              </a:rPr>
              <a:t>yield</a:t>
            </a:r>
            <a:r>
              <a:rPr lang="en-AU" sz="2000" dirty="0" smtClean="0"/>
              <a:t>! odds 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55854" y="5245755"/>
            <a:ext cx="3687010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smtClean="0"/>
              <a:t>gen = [ </a:t>
            </a:r>
            <a:r>
              <a:rPr lang="en-AU" sz="2000" dirty="0">
                <a:solidFill>
                  <a:srgbClr val="0000CC"/>
                </a:solidFill>
              </a:rPr>
              <a:t>for</a:t>
            </a:r>
            <a:r>
              <a:rPr lang="en-AU" sz="2000" dirty="0" smtClean="0"/>
              <a:t> n </a:t>
            </a:r>
            <a:r>
              <a:rPr lang="en-AU" sz="2000" dirty="0">
                <a:solidFill>
                  <a:srgbClr val="0000CC"/>
                </a:solidFill>
              </a:rPr>
              <a:t>in</a:t>
            </a:r>
            <a:r>
              <a:rPr lang="en-AU" sz="2000" dirty="0" smtClean="0"/>
              <a:t> numbers </a:t>
            </a:r>
            <a:r>
              <a:rPr lang="en-AU" sz="2000" dirty="0">
                <a:solidFill>
                  <a:srgbClr val="0000CC"/>
                </a:solidFill>
              </a:rPr>
              <a:t>do</a:t>
            </a:r>
            <a:r>
              <a:rPr lang="en-AU" sz="2000" dirty="0" smtClean="0"/>
              <a:t> </a:t>
            </a:r>
          </a:p>
          <a:p>
            <a:r>
              <a:rPr lang="en-AU" sz="2000" dirty="0" smtClean="0"/>
              <a:t>             	    </a:t>
            </a:r>
            <a:r>
              <a:rPr lang="en-AU" sz="2000" dirty="0">
                <a:solidFill>
                  <a:srgbClr val="0000CC"/>
                </a:solidFill>
              </a:rPr>
              <a:t>if</a:t>
            </a:r>
            <a:r>
              <a:rPr lang="en-AU" sz="2000" dirty="0" smtClean="0"/>
              <a:t> n%3 = 0 </a:t>
            </a:r>
            <a:r>
              <a:rPr lang="en-AU" sz="2000" dirty="0">
                <a:solidFill>
                  <a:srgbClr val="0000CC"/>
                </a:solidFill>
              </a:rPr>
              <a:t>then</a:t>
            </a:r>
            <a:r>
              <a:rPr lang="en-AU" sz="2000" dirty="0" smtClean="0"/>
              <a:t> 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</a:t>
            </a:r>
            <a:r>
              <a:rPr lang="en-AU" sz="2000" dirty="0">
                <a:solidFill>
                  <a:srgbClr val="0000CC"/>
                </a:solidFill>
              </a:rPr>
              <a:t>yield</a:t>
            </a:r>
            <a:r>
              <a:rPr lang="en-AU" sz="2000" dirty="0" smtClean="0"/>
              <a:t> n * n 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82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Lists vs Arrays vs </a:t>
            </a:r>
            <a:r>
              <a:rPr lang="en-AU" sz="5400" dirty="0" smtClean="0">
                <a:solidFill>
                  <a:schemeClr val="accent1"/>
                </a:solidFill>
              </a:rPr>
              <a:t>Sequences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97316" y="3404567"/>
            <a:ext cx="3699470" cy="415937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myArray</a:t>
            </a:r>
            <a:r>
              <a:rPr lang="en-AU" sz="2000" dirty="0" smtClean="0"/>
              <a:t> = [|1; 2|]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97316" y="2659918"/>
            <a:ext cx="3699470" cy="415937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myList</a:t>
            </a:r>
            <a:r>
              <a:rPr lang="en-AU" sz="2000" dirty="0" smtClean="0"/>
              <a:t> = [1; 2]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97316" y="4165057"/>
            <a:ext cx="3699470" cy="415937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mySeq</a:t>
            </a:r>
            <a:r>
              <a:rPr lang="en-AU" sz="2000" dirty="0" smtClean="0"/>
              <a:t> = </a:t>
            </a:r>
            <a:r>
              <a:rPr lang="en-AU" sz="2000" dirty="0" err="1" smtClean="0"/>
              <a:t>seq</a:t>
            </a:r>
            <a:r>
              <a:rPr lang="en-AU" sz="2000" dirty="0" smtClean="0"/>
              <a:t> {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yield </a:t>
            </a:r>
            <a:r>
              <a:rPr lang="en-AU" sz="2000" dirty="0" smtClean="0"/>
              <a:t>1; </a:t>
            </a:r>
            <a:r>
              <a:rPr lang="en-AU" sz="2000" dirty="0">
                <a:solidFill>
                  <a:srgbClr val="0000CC"/>
                </a:solidFill>
              </a:rPr>
              <a:t>yield </a:t>
            </a:r>
            <a:r>
              <a:rPr lang="en-AU" sz="2000" dirty="0" smtClean="0"/>
              <a:t>2 }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15589" y="2710185"/>
            <a:ext cx="544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 smtClean="0">
                <a:solidFill>
                  <a:schemeClr val="accent1"/>
                </a:solidFill>
              </a:rPr>
              <a:t>List</a:t>
            </a:r>
            <a:endParaRPr lang="en-AU" b="1" dirty="0">
              <a:solidFill>
                <a:schemeClr val="accent3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15589" y="3435896"/>
            <a:ext cx="761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 smtClean="0">
                <a:solidFill>
                  <a:schemeClr val="accent1"/>
                </a:solidFill>
              </a:rPr>
              <a:t>Array</a:t>
            </a:r>
            <a:endParaRPr lang="en-AU" b="1" dirty="0">
              <a:solidFill>
                <a:schemeClr val="accent3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15589" y="4161607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 err="1" smtClean="0">
                <a:solidFill>
                  <a:schemeClr val="accent1"/>
                </a:solidFill>
              </a:rPr>
              <a:t>Seq</a:t>
            </a:r>
            <a:endParaRPr lang="en-AU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08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/>
          </p:nvPr>
        </p:nvSpPr>
        <p:spPr>
          <a:xfrm>
            <a:off x="1341120" y="185350"/>
            <a:ext cx="9509760" cy="909948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Agenda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3864" y="1349367"/>
            <a:ext cx="12124269" cy="5178853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AU" sz="3000" b="1" dirty="0" smtClean="0">
                <a:solidFill>
                  <a:schemeClr val="accent1"/>
                </a:solidFill>
              </a:rPr>
              <a:t>Module 1</a:t>
            </a:r>
            <a:endParaRPr lang="en-AU" sz="3000" dirty="0">
              <a:solidFill>
                <a:schemeClr val="accent1"/>
              </a:solidFill>
            </a:endParaRPr>
          </a:p>
          <a:p>
            <a:pPr marL="45720" indent="0" algn="ctr">
              <a:buNone/>
            </a:pPr>
            <a:r>
              <a:rPr lang="en-AU" sz="3000" dirty="0" smtClean="0"/>
              <a:t>Bindings | Functions | Tuples | Records</a:t>
            </a:r>
          </a:p>
          <a:p>
            <a:pPr marL="45720" indent="0" algn="ctr">
              <a:buNone/>
            </a:pPr>
            <a:r>
              <a:rPr lang="en-AU" sz="3000" b="1" dirty="0" smtClean="0">
                <a:solidFill>
                  <a:schemeClr val="accent1"/>
                </a:solidFill>
              </a:rPr>
              <a:t>Module 2</a:t>
            </a:r>
          </a:p>
          <a:p>
            <a:pPr marL="45720" indent="0" algn="ctr">
              <a:buNone/>
            </a:pPr>
            <a:r>
              <a:rPr lang="en-AU" sz="3000" dirty="0" smtClean="0"/>
              <a:t>High </a:t>
            </a:r>
            <a:r>
              <a:rPr lang="en-AU" sz="3000" dirty="0"/>
              <a:t>order functions | Pipelining | Partial application | Composition</a:t>
            </a:r>
          </a:p>
          <a:p>
            <a:pPr marL="45720" indent="0" algn="ctr">
              <a:buNone/>
            </a:pPr>
            <a:r>
              <a:rPr lang="en-AU" sz="3000" b="1" dirty="0">
                <a:solidFill>
                  <a:schemeClr val="accent1"/>
                </a:solidFill>
              </a:rPr>
              <a:t>Module </a:t>
            </a:r>
            <a:r>
              <a:rPr lang="en-AU" sz="3000" b="1" dirty="0" smtClean="0">
                <a:solidFill>
                  <a:schemeClr val="accent1"/>
                </a:solidFill>
              </a:rPr>
              <a:t>3</a:t>
            </a:r>
          </a:p>
          <a:p>
            <a:pPr marL="45720" indent="0" algn="ctr">
              <a:buNone/>
            </a:pPr>
            <a:r>
              <a:rPr lang="en-AU" sz="3000" dirty="0" smtClean="0"/>
              <a:t>Options </a:t>
            </a:r>
            <a:r>
              <a:rPr lang="en-AU" sz="3000" dirty="0"/>
              <a:t>| Pattern matching | Discriminated unions | Units of measure</a:t>
            </a:r>
          </a:p>
          <a:p>
            <a:pPr marL="45720" indent="0" algn="ctr">
              <a:buNone/>
            </a:pPr>
            <a:r>
              <a:rPr lang="en-AU" sz="3000" b="1" dirty="0">
                <a:solidFill>
                  <a:schemeClr val="accent1"/>
                </a:solidFill>
              </a:rPr>
              <a:t>Module 4 </a:t>
            </a:r>
            <a:endParaRPr lang="en-AU" sz="3000" dirty="0">
              <a:solidFill>
                <a:schemeClr val="accent1"/>
              </a:solidFill>
            </a:endParaRPr>
          </a:p>
          <a:p>
            <a:pPr marL="45720" indent="0" algn="ctr">
              <a:buNone/>
            </a:pPr>
            <a:r>
              <a:rPr lang="en-AU" sz="3000" dirty="0" smtClean="0"/>
              <a:t>Functional </a:t>
            </a:r>
            <a:r>
              <a:rPr lang="en-AU" sz="3000" dirty="0"/>
              <a:t>lists | </a:t>
            </a:r>
            <a:r>
              <a:rPr lang="en-AU" sz="3000" dirty="0" smtClean="0"/>
              <a:t>Object-oriented </a:t>
            </a:r>
            <a:r>
              <a:rPr lang="en-AU" sz="3000" dirty="0"/>
              <a:t>p</a:t>
            </a:r>
            <a:r>
              <a:rPr lang="en-AU" sz="3000" dirty="0" smtClean="0"/>
              <a:t>rogramming | Type providers</a:t>
            </a:r>
            <a:endParaRPr lang="en-AU" sz="3000" dirty="0"/>
          </a:p>
        </p:txBody>
      </p:sp>
    </p:spTree>
    <p:extLst>
      <p:ext uri="{BB962C8B-B14F-4D97-AF65-F5344CB8AC3E}">
        <p14:creationId xmlns:p14="http://schemas.microsoft.com/office/powerpoint/2010/main" val="1530262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Functional Lists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4328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1</a:t>
            </a:r>
            <a:endParaRPr lang="en-AU" b="1" dirty="0"/>
          </a:p>
        </p:txBody>
      </p:sp>
      <p:sp>
        <p:nvSpPr>
          <p:cNvPr id="4" name="Rounded Rectangle 3"/>
          <p:cNvSpPr/>
          <p:nvPr/>
        </p:nvSpPr>
        <p:spPr>
          <a:xfrm>
            <a:off x="52330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2</a:t>
            </a:r>
            <a:endParaRPr lang="en-AU" b="1" dirty="0"/>
          </a:p>
        </p:txBody>
      </p:sp>
      <p:sp>
        <p:nvSpPr>
          <p:cNvPr id="5" name="Rounded Rectangle 4"/>
          <p:cNvSpPr/>
          <p:nvPr/>
        </p:nvSpPr>
        <p:spPr>
          <a:xfrm>
            <a:off x="70332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3</a:t>
            </a:r>
            <a:endParaRPr lang="en-AU" b="1" dirty="0"/>
          </a:p>
        </p:txBody>
      </p:sp>
      <p:sp>
        <p:nvSpPr>
          <p:cNvPr id="6" name="Rounded Rectangle 5"/>
          <p:cNvSpPr/>
          <p:nvPr/>
        </p:nvSpPr>
        <p:spPr>
          <a:xfrm>
            <a:off x="88334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4</a:t>
            </a:r>
            <a:endParaRPr lang="en-AU" b="1" dirty="0"/>
          </a:p>
        </p:txBody>
      </p:sp>
      <p:sp>
        <p:nvSpPr>
          <p:cNvPr id="8" name="Left Brace 7"/>
          <p:cNvSpPr/>
          <p:nvPr/>
        </p:nvSpPr>
        <p:spPr>
          <a:xfrm rot="16200000" flipH="1">
            <a:off x="3992306" y="1789416"/>
            <a:ext cx="285775" cy="1368150"/>
          </a:xfrm>
          <a:prstGeom prst="leftBrac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" name="Elbow Connector 8"/>
          <p:cNvCxnSpPr>
            <a:stCxn id="3" idx="0"/>
            <a:endCxn id="4" idx="1"/>
          </p:cNvCxnSpPr>
          <p:nvPr/>
        </p:nvCxnSpPr>
        <p:spPr>
          <a:xfrm rot="16200000" flipH="1">
            <a:off x="4512940" y="2725006"/>
            <a:ext cx="324036" cy="1116124"/>
          </a:xfrm>
          <a:prstGeom prst="bentConnector4">
            <a:avLst>
              <a:gd name="adj1" fmla="val -70548"/>
              <a:gd name="adj2" fmla="val 80645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" idx="0"/>
            <a:endCxn id="5" idx="1"/>
          </p:cNvCxnSpPr>
          <p:nvPr/>
        </p:nvCxnSpPr>
        <p:spPr>
          <a:xfrm rot="16200000" flipH="1">
            <a:off x="6313140" y="2725006"/>
            <a:ext cx="324036" cy="1116124"/>
          </a:xfrm>
          <a:prstGeom prst="bentConnector4">
            <a:avLst>
              <a:gd name="adj1" fmla="val -70548"/>
              <a:gd name="adj2" fmla="val 80645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5" idx="0"/>
            <a:endCxn id="6" idx="1"/>
          </p:cNvCxnSpPr>
          <p:nvPr/>
        </p:nvCxnSpPr>
        <p:spPr>
          <a:xfrm rot="16200000" flipH="1">
            <a:off x="8113340" y="2725006"/>
            <a:ext cx="324036" cy="1116124"/>
          </a:xfrm>
          <a:prstGeom prst="bentConnector4">
            <a:avLst>
              <a:gd name="adj1" fmla="val -70548"/>
              <a:gd name="adj2" fmla="val 80645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53582" y="3237337"/>
            <a:ext cx="571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/>
                </a:solidFill>
              </a:rPr>
              <a:t>list1</a:t>
            </a:r>
            <a:endParaRPr lang="en-AU" dirty="0">
              <a:solidFill>
                <a:schemeClr val="accent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820752" y="3456253"/>
            <a:ext cx="360040" cy="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ft Brace 18"/>
          <p:cNvSpPr/>
          <p:nvPr/>
        </p:nvSpPr>
        <p:spPr>
          <a:xfrm rot="16200000" flipH="1">
            <a:off x="7679888" y="-26066"/>
            <a:ext cx="288033" cy="4996850"/>
          </a:xfrm>
          <a:prstGeom prst="leftBrac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/>
          <p:cNvSpPr txBox="1"/>
          <p:nvPr/>
        </p:nvSpPr>
        <p:spPr>
          <a:xfrm>
            <a:off x="3729473" y="1835713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/>
                </a:solidFill>
              </a:rPr>
              <a:t>Head</a:t>
            </a:r>
            <a:endParaRPr lang="en-AU" dirty="0">
              <a:solidFill>
                <a:schemeClr val="accent1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24508" y="3769122"/>
            <a:ext cx="9577063" cy="2278632"/>
            <a:chOff x="624508" y="3769122"/>
            <a:chExt cx="9577063" cy="2278632"/>
          </a:xfrm>
        </p:grpSpPr>
        <p:sp>
          <p:nvSpPr>
            <p:cNvPr id="7" name="Left Brace 6"/>
            <p:cNvSpPr/>
            <p:nvPr/>
          </p:nvSpPr>
          <p:spPr>
            <a:xfrm rot="16200000">
              <a:off x="6672163" y="2080495"/>
              <a:ext cx="308364" cy="6750453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848644" y="4268255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 smtClean="0"/>
                <a:t>0</a:t>
              </a:r>
              <a:endParaRPr lang="en-AU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4508" y="4416606"/>
              <a:ext cx="571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list2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1291678" y="4635522"/>
              <a:ext cx="360040" cy="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13" idx="0"/>
              <a:endCxn id="3" idx="2"/>
            </p:cNvCxnSpPr>
            <p:nvPr/>
          </p:nvCxnSpPr>
          <p:spPr>
            <a:xfrm rot="5400000" flipH="1" flipV="1">
              <a:off x="3075242" y="3226601"/>
              <a:ext cx="499133" cy="1584176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Left Brace 17"/>
            <p:cNvSpPr/>
            <p:nvPr/>
          </p:nvSpPr>
          <p:spPr>
            <a:xfrm rot="16200000">
              <a:off x="2365891" y="4781397"/>
              <a:ext cx="288862" cy="1368150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42701" y="5648003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Head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562946" y="5678422"/>
              <a:ext cx="495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Tail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541455" y="1882426"/>
            <a:ext cx="495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/>
                </a:solidFill>
              </a:rPr>
              <a:t>Tail</a:t>
            </a:r>
            <a:endParaRPr lang="en-AU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33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List Module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86386" y="1713576"/>
            <a:ext cx="2016224" cy="4708981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.filter</a:t>
            </a:r>
            <a:endParaRPr lang="en-AU" sz="2000" dirty="0" smtClean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.map</a:t>
            </a:r>
            <a:endParaRPr lang="en-AU" sz="2000" dirty="0" smtClean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.fold</a:t>
            </a:r>
            <a:endParaRPr lang="en-AU" sz="2000" dirty="0" smtClean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.find</a:t>
            </a:r>
            <a:endParaRPr lang="en-AU" sz="2000" dirty="0" smtClean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.tryFind</a:t>
            </a:r>
            <a:endParaRPr lang="en-AU" sz="2000" dirty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.forall</a:t>
            </a:r>
            <a:endParaRPr lang="en-AU" sz="2000" dirty="0" smtClean="0">
              <a:solidFill>
                <a:srgbClr val="0099CC"/>
              </a:solidFill>
            </a:endParaRPr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.exist</a:t>
            </a:r>
            <a:endParaRPr lang="en-AU" sz="2000" dirty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.partition</a:t>
            </a:r>
            <a:endParaRPr lang="en-AU" sz="2000" dirty="0" smtClean="0"/>
          </a:p>
          <a:p>
            <a:r>
              <a:rPr lang="en-AU" sz="2000" dirty="0" smtClean="0">
                <a:solidFill>
                  <a:srgbClr val="0099CC"/>
                </a:solidFill>
              </a:rPr>
              <a:t>List</a:t>
            </a:r>
            <a:r>
              <a:rPr lang="en-AU" sz="2000" dirty="0" smtClean="0"/>
              <a:t>.zip</a:t>
            </a:r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.rev</a:t>
            </a:r>
            <a:endParaRPr lang="en-AU" sz="2000" dirty="0" smtClean="0">
              <a:solidFill>
                <a:srgbClr val="0099CC"/>
              </a:solidFill>
            </a:endParaRPr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.collect</a:t>
            </a:r>
            <a:endParaRPr lang="en-AU" sz="2000" dirty="0" smtClean="0"/>
          </a:p>
          <a:p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/>
              <a:t>.choose</a:t>
            </a:r>
            <a:endParaRPr lang="en-AU" sz="2000" dirty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.pick</a:t>
            </a:r>
            <a:endParaRPr lang="en-AU" sz="2000" dirty="0" smtClean="0"/>
          </a:p>
          <a:p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/>
              <a:t>.toSeq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.ofSeq</a:t>
            </a:r>
            <a:endParaRPr lang="en-A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434482" y="1713576"/>
            <a:ext cx="1944216" cy="4708981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/>
              <a:t>.Where</a:t>
            </a:r>
          </a:p>
          <a:p>
            <a:r>
              <a:rPr lang="en-AU" sz="2000" dirty="0" smtClean="0"/>
              <a:t>.Select</a:t>
            </a:r>
          </a:p>
          <a:p>
            <a:r>
              <a:rPr lang="en-AU" sz="2000" dirty="0" smtClean="0"/>
              <a:t>.Aggregate</a:t>
            </a:r>
          </a:p>
          <a:p>
            <a:r>
              <a:rPr lang="en-AU" sz="2000" dirty="0" smtClean="0"/>
              <a:t>.First</a:t>
            </a:r>
          </a:p>
          <a:p>
            <a:r>
              <a:rPr lang="en-AU" sz="2000" dirty="0" smtClean="0"/>
              <a:t>.</a:t>
            </a:r>
            <a:r>
              <a:rPr lang="en-AU" sz="2000" dirty="0" err="1" smtClean="0"/>
              <a:t>FirstOrDefault</a:t>
            </a:r>
            <a:endParaRPr lang="en-AU" sz="2000" dirty="0" smtClean="0"/>
          </a:p>
          <a:p>
            <a:r>
              <a:rPr lang="en-AU" sz="2000" dirty="0" smtClean="0"/>
              <a:t>.All</a:t>
            </a:r>
            <a:endParaRPr lang="en-AU" sz="2000" dirty="0" smtClean="0">
              <a:solidFill>
                <a:srgbClr val="0099CC"/>
              </a:solidFill>
            </a:endParaRPr>
          </a:p>
          <a:p>
            <a:r>
              <a:rPr lang="en-AU" sz="2000" dirty="0" smtClean="0"/>
              <a:t>.Any</a:t>
            </a:r>
          </a:p>
          <a:p>
            <a:r>
              <a:rPr lang="en-AU" sz="2000" dirty="0" smtClean="0"/>
              <a:t>-</a:t>
            </a:r>
          </a:p>
          <a:p>
            <a:r>
              <a:rPr lang="en-AU" sz="2000" dirty="0" smtClean="0"/>
              <a:t>.Zip</a:t>
            </a:r>
          </a:p>
          <a:p>
            <a:r>
              <a:rPr lang="en-AU" sz="2000" dirty="0" smtClean="0"/>
              <a:t>.Reverse</a:t>
            </a:r>
          </a:p>
          <a:p>
            <a:r>
              <a:rPr lang="en-AU" sz="2000" dirty="0" smtClean="0"/>
              <a:t>.</a:t>
            </a:r>
            <a:r>
              <a:rPr lang="en-AU" sz="2000" dirty="0" err="1" smtClean="0"/>
              <a:t>SelectMany</a:t>
            </a:r>
            <a:endParaRPr lang="en-AU" sz="2000" dirty="0"/>
          </a:p>
          <a:p>
            <a:r>
              <a:rPr lang="en-AU" sz="2000" dirty="0" smtClean="0"/>
              <a:t>-</a:t>
            </a:r>
          </a:p>
          <a:p>
            <a:r>
              <a:rPr lang="en-AU" sz="2000" dirty="0"/>
              <a:t>-</a:t>
            </a:r>
            <a:endParaRPr lang="en-AU" sz="2000" dirty="0" smtClean="0"/>
          </a:p>
          <a:p>
            <a:r>
              <a:rPr lang="en-AU" sz="2000" dirty="0" smtClean="0"/>
              <a:t>.</a:t>
            </a:r>
            <a:r>
              <a:rPr lang="en-AU" sz="2000" dirty="0" err="1" smtClean="0"/>
              <a:t>AsEnumerable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/>
              <a:t>.</a:t>
            </a:r>
            <a:r>
              <a:rPr lang="en-AU" sz="2000" dirty="0" err="1" smtClean="0"/>
              <a:t>ToList</a:t>
            </a:r>
            <a:endParaRPr lang="en-AU" sz="2000" dirty="0"/>
          </a:p>
        </p:txBody>
      </p:sp>
      <p:sp>
        <p:nvSpPr>
          <p:cNvPr id="5" name="Rectangle 4"/>
          <p:cNvSpPr/>
          <p:nvPr/>
        </p:nvSpPr>
        <p:spPr>
          <a:xfrm>
            <a:off x="978074" y="5469260"/>
            <a:ext cx="27363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400" dirty="0" smtClean="0"/>
              <a:t>Complete list: </a:t>
            </a:r>
          </a:p>
          <a:p>
            <a:r>
              <a:rPr lang="en-AU" sz="1400" dirty="0" smtClean="0">
                <a:hlinkClick r:id="rId2"/>
              </a:rPr>
              <a:t>http</a:t>
            </a:r>
            <a:r>
              <a:rPr lang="en-AU" sz="1400" dirty="0">
                <a:hlinkClick r:id="rId2"/>
              </a:rPr>
              <a:t>://</a:t>
            </a:r>
            <a:r>
              <a:rPr lang="en-AU" sz="1400" dirty="0" smtClean="0">
                <a:hlinkClick r:id="rId2"/>
              </a:rPr>
              <a:t>msdn.microsoft.com/en-us/library/ee353738.aspx</a:t>
            </a:r>
            <a:r>
              <a:rPr lang="en-AU" sz="1400" dirty="0"/>
              <a:t> </a:t>
            </a:r>
            <a:endParaRPr lang="en-AU" sz="1400" dirty="0" smtClean="0"/>
          </a:p>
        </p:txBody>
      </p:sp>
    </p:spTree>
    <p:extLst>
      <p:ext uri="{BB962C8B-B14F-4D97-AF65-F5344CB8AC3E}">
        <p14:creationId xmlns:p14="http://schemas.microsoft.com/office/powerpoint/2010/main" val="317733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List Module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54689" y="2918894"/>
            <a:ext cx="3922812" cy="1015663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/>
              <a:t>vipNames</a:t>
            </a:r>
            <a:r>
              <a:rPr lang="en-AU" sz="2000" dirty="0" smtClean="0"/>
              <a:t> </a:t>
            </a:r>
            <a:r>
              <a:rPr lang="en-AU" sz="2000" dirty="0"/>
              <a:t>= </a:t>
            </a:r>
            <a:r>
              <a:rPr lang="en-AU" sz="2000" dirty="0" smtClean="0"/>
              <a:t>customers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 .Where(c =&gt; </a:t>
            </a:r>
            <a:r>
              <a:rPr lang="en-AU" sz="2000" dirty="0" err="1" smtClean="0"/>
              <a:t>c.IsVip</a:t>
            </a:r>
            <a:r>
              <a:rPr lang="en-AU" sz="2000" dirty="0" smtClean="0"/>
              <a:t>)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 .Select(c =&gt; </a:t>
            </a:r>
            <a:r>
              <a:rPr lang="en-AU" sz="2000" dirty="0" err="1" smtClean="0"/>
              <a:t>c.Name</a:t>
            </a:r>
            <a:r>
              <a:rPr lang="en-AU" sz="2000" dirty="0" smtClean="0"/>
              <a:t>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68983" y="2918893"/>
            <a:ext cx="4727017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vipNames</a:t>
            </a:r>
            <a:r>
              <a:rPr lang="en-AU" sz="2000" dirty="0" smtClean="0"/>
              <a:t> </a:t>
            </a:r>
            <a:r>
              <a:rPr lang="en-AU" sz="2000" dirty="0"/>
              <a:t>= </a:t>
            </a:r>
            <a:r>
              <a:rPr lang="en-AU" sz="2000" dirty="0" smtClean="0"/>
              <a:t>customers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|&gt; </a:t>
            </a:r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.filter</a:t>
            </a:r>
            <a:r>
              <a:rPr lang="en-AU" sz="2000" dirty="0" smtClean="0"/>
              <a:t> (</a:t>
            </a:r>
            <a:r>
              <a:rPr lang="en-AU" sz="2000" dirty="0" smtClean="0">
                <a:solidFill>
                  <a:srgbClr val="0000CC"/>
                </a:solidFill>
              </a:rPr>
              <a:t>fun</a:t>
            </a:r>
            <a:r>
              <a:rPr lang="en-AU" sz="2000" dirty="0" smtClean="0"/>
              <a:t> c -&gt; </a:t>
            </a:r>
            <a:r>
              <a:rPr lang="en-AU" sz="2000" dirty="0" err="1" smtClean="0"/>
              <a:t>c.IsVip</a:t>
            </a:r>
            <a:r>
              <a:rPr lang="en-AU" sz="2000" dirty="0" smtClean="0"/>
              <a:t>)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|&gt; </a:t>
            </a:r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.map</a:t>
            </a:r>
            <a:r>
              <a:rPr lang="en-AU" sz="2000" dirty="0" smtClean="0"/>
              <a:t> (</a:t>
            </a:r>
            <a:r>
              <a:rPr lang="en-AU" sz="2000" dirty="0" smtClean="0">
                <a:solidFill>
                  <a:srgbClr val="0000CC"/>
                </a:solidFill>
              </a:rPr>
              <a:t>fun</a:t>
            </a:r>
            <a:r>
              <a:rPr lang="en-AU" sz="2000" dirty="0" smtClean="0"/>
              <a:t> c -&gt; </a:t>
            </a:r>
            <a:r>
              <a:rPr lang="en-AU" sz="2000" dirty="0" err="1" smtClean="0"/>
              <a:t>c.Name</a:t>
            </a:r>
            <a:r>
              <a:rPr lang="en-AU" sz="2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2626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Immutable Fields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19952" y="1838706"/>
            <a:ext cx="4653281" cy="4524315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00CC"/>
                </a:solidFill>
              </a:rPr>
              <a:t>public</a:t>
            </a:r>
            <a:r>
              <a:rPr lang="en-AU" dirty="0" smtClean="0">
                <a:solidFill>
                  <a:schemeClr val="tx1"/>
                </a:solidFill>
              </a:rPr>
              <a:t> </a:t>
            </a:r>
            <a:r>
              <a:rPr lang="en-AU" dirty="0">
                <a:solidFill>
                  <a:srgbClr val="0000CC"/>
                </a:solidFill>
              </a:rPr>
              <a:t>class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 smtClean="0">
                <a:solidFill>
                  <a:srgbClr val="0099CC"/>
                </a:solidFill>
              </a:rPr>
              <a:t>MyClass</a:t>
            </a:r>
            <a:endParaRPr lang="en-AU" dirty="0">
              <a:solidFill>
                <a:srgbClr val="0099CC"/>
              </a:solidFill>
            </a:endParaRPr>
          </a:p>
          <a:p>
            <a:r>
              <a:rPr lang="en-AU" dirty="0">
                <a:solidFill>
                  <a:schemeClr val="tx1"/>
                </a:solidFill>
              </a:rPr>
              <a:t>{</a:t>
            </a:r>
          </a:p>
          <a:p>
            <a:r>
              <a:rPr lang="en-AU" dirty="0" smtClean="0">
                <a:solidFill>
                  <a:schemeClr val="tx1"/>
                </a:solidFill>
              </a:rPr>
              <a:t>    </a:t>
            </a:r>
            <a:r>
              <a:rPr lang="en-AU" dirty="0">
                <a:solidFill>
                  <a:srgbClr val="0000CC"/>
                </a:solidFill>
              </a:rPr>
              <a:t>private</a:t>
            </a:r>
            <a:r>
              <a:rPr lang="en-AU" dirty="0" smtClean="0">
                <a:solidFill>
                  <a:schemeClr val="tx1"/>
                </a:solidFill>
              </a:rPr>
              <a:t> </a:t>
            </a:r>
            <a:r>
              <a:rPr lang="en-AU" dirty="0" err="1">
                <a:solidFill>
                  <a:srgbClr val="0000CC"/>
                </a:solidFill>
              </a:rPr>
              <a:t>readonly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>
                <a:solidFill>
                  <a:srgbClr val="0000CC"/>
                </a:solidFill>
              </a:rPr>
              <a:t>int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 smtClean="0">
                <a:solidFill>
                  <a:schemeClr val="tx1"/>
                </a:solidFill>
              </a:rPr>
              <a:t>myFiled</a:t>
            </a:r>
            <a:r>
              <a:rPr lang="en-AU" dirty="0" smtClean="0">
                <a:solidFill>
                  <a:schemeClr val="tx1"/>
                </a:solidFill>
              </a:rPr>
              <a:t>;</a:t>
            </a:r>
            <a:endParaRPr lang="en-AU" dirty="0">
              <a:solidFill>
                <a:schemeClr val="tx1"/>
              </a:solidFill>
            </a:endParaRPr>
          </a:p>
          <a:p>
            <a:r>
              <a:rPr lang="en-AU" dirty="0" smtClean="0">
                <a:solidFill>
                  <a:srgbClr val="0000CC"/>
                </a:solidFill>
              </a:rPr>
              <a:t>    public</a:t>
            </a:r>
            <a:r>
              <a:rPr lang="en-AU" dirty="0" smtClean="0">
                <a:solidFill>
                  <a:schemeClr val="tx1"/>
                </a:solidFill>
              </a:rPr>
              <a:t> </a:t>
            </a:r>
            <a:r>
              <a:rPr lang="en-AU" dirty="0" err="1" smtClean="0">
                <a:solidFill>
                  <a:schemeClr val="tx1"/>
                </a:solidFill>
              </a:rPr>
              <a:t>MyClass</a:t>
            </a:r>
            <a:r>
              <a:rPr lang="en-AU" dirty="0" smtClean="0">
                <a:solidFill>
                  <a:schemeClr val="tx1"/>
                </a:solidFill>
              </a:rPr>
              <a:t>(</a:t>
            </a:r>
            <a:r>
              <a:rPr lang="en-AU" dirty="0" err="1">
                <a:solidFill>
                  <a:srgbClr val="0000CC"/>
                </a:solidFill>
              </a:rPr>
              <a:t>int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>
                <a:solidFill>
                  <a:schemeClr val="tx1"/>
                </a:solidFill>
              </a:rPr>
              <a:t>myParam</a:t>
            </a:r>
            <a:r>
              <a:rPr lang="en-AU" dirty="0" smtClean="0">
                <a:solidFill>
                  <a:schemeClr val="tx1"/>
                </a:solidFill>
              </a:rPr>
              <a:t>)</a:t>
            </a:r>
            <a:endParaRPr lang="en-AU" dirty="0">
              <a:solidFill>
                <a:schemeClr val="tx1"/>
              </a:solidFill>
            </a:endParaRPr>
          </a:p>
          <a:p>
            <a:r>
              <a:rPr lang="en-AU" dirty="0" smtClean="0">
                <a:solidFill>
                  <a:schemeClr val="tx1"/>
                </a:solidFill>
              </a:rPr>
              <a:t>    {</a:t>
            </a:r>
            <a:endParaRPr lang="en-AU" dirty="0">
              <a:solidFill>
                <a:schemeClr val="tx1"/>
              </a:solidFill>
            </a:endParaRPr>
          </a:p>
          <a:p>
            <a:r>
              <a:rPr lang="en-AU" dirty="0" smtClean="0">
                <a:solidFill>
                  <a:schemeClr val="tx1"/>
                </a:solidFill>
              </a:rPr>
              <a:t>        </a:t>
            </a:r>
            <a:r>
              <a:rPr lang="en-AU" dirty="0" err="1" smtClean="0">
                <a:solidFill>
                  <a:schemeClr val="tx1"/>
                </a:solidFill>
              </a:rPr>
              <a:t>myField</a:t>
            </a:r>
            <a:r>
              <a:rPr lang="en-AU" dirty="0" smtClean="0">
                <a:solidFill>
                  <a:schemeClr val="tx1"/>
                </a:solidFill>
              </a:rPr>
              <a:t> = </a:t>
            </a:r>
            <a:r>
              <a:rPr lang="en-AU" dirty="0" err="1" smtClean="0">
                <a:solidFill>
                  <a:schemeClr val="tx1"/>
                </a:solidFill>
              </a:rPr>
              <a:t>myParam</a:t>
            </a:r>
            <a:r>
              <a:rPr lang="en-AU" dirty="0" smtClean="0">
                <a:solidFill>
                  <a:schemeClr val="tx1"/>
                </a:solidFill>
              </a:rPr>
              <a:t>;</a:t>
            </a:r>
            <a:endParaRPr lang="en-AU" dirty="0">
              <a:solidFill>
                <a:schemeClr val="tx1"/>
              </a:solidFill>
            </a:endParaRPr>
          </a:p>
          <a:p>
            <a:r>
              <a:rPr lang="en-AU" dirty="0" smtClean="0">
                <a:solidFill>
                  <a:schemeClr val="tx1"/>
                </a:solidFill>
              </a:rPr>
              <a:t>    }</a:t>
            </a:r>
            <a:endParaRPr lang="en-AU" dirty="0">
              <a:solidFill>
                <a:schemeClr val="tx1"/>
              </a:solidFill>
            </a:endParaRPr>
          </a:p>
          <a:p>
            <a:r>
              <a:rPr lang="en-AU" dirty="0" smtClean="0">
                <a:solidFill>
                  <a:schemeClr val="tx1"/>
                </a:solidFill>
              </a:rPr>
              <a:t>    </a:t>
            </a:r>
            <a:r>
              <a:rPr lang="en-AU" dirty="0">
                <a:solidFill>
                  <a:srgbClr val="0000CC"/>
                </a:solidFill>
              </a:rPr>
              <a:t>public</a:t>
            </a:r>
            <a:r>
              <a:rPr lang="en-AU" dirty="0" smtClean="0">
                <a:solidFill>
                  <a:schemeClr val="tx1"/>
                </a:solidFill>
              </a:rPr>
              <a:t> </a:t>
            </a:r>
            <a:r>
              <a:rPr lang="en-AU" dirty="0" err="1">
                <a:solidFill>
                  <a:srgbClr val="0000CC"/>
                </a:solidFill>
              </a:rPr>
              <a:t>int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 smtClean="0">
                <a:solidFill>
                  <a:schemeClr val="tx1"/>
                </a:solidFill>
              </a:rPr>
              <a:t>MyProperty</a:t>
            </a:r>
            <a:endParaRPr lang="en-AU" dirty="0">
              <a:solidFill>
                <a:schemeClr val="tx1"/>
              </a:solidFill>
            </a:endParaRPr>
          </a:p>
          <a:p>
            <a:r>
              <a:rPr lang="en-AU" dirty="0" smtClean="0">
                <a:solidFill>
                  <a:schemeClr val="tx1"/>
                </a:solidFill>
              </a:rPr>
              <a:t>    { </a:t>
            </a:r>
            <a:endParaRPr lang="en-AU" dirty="0">
              <a:solidFill>
                <a:schemeClr val="tx1"/>
              </a:solidFill>
            </a:endParaRPr>
          </a:p>
          <a:p>
            <a:r>
              <a:rPr lang="en-AU" dirty="0" smtClean="0">
                <a:solidFill>
                  <a:schemeClr val="tx1"/>
                </a:solidFill>
              </a:rPr>
              <a:t>        </a:t>
            </a:r>
            <a:r>
              <a:rPr lang="en-AU" dirty="0">
                <a:solidFill>
                  <a:srgbClr val="0000CC"/>
                </a:solidFill>
              </a:rPr>
              <a:t>get</a:t>
            </a:r>
            <a:r>
              <a:rPr lang="en-AU" dirty="0" smtClean="0">
                <a:solidFill>
                  <a:schemeClr val="tx1"/>
                </a:solidFill>
              </a:rPr>
              <a:t> </a:t>
            </a:r>
            <a:r>
              <a:rPr lang="en-AU" dirty="0">
                <a:solidFill>
                  <a:schemeClr val="tx1"/>
                </a:solidFill>
              </a:rPr>
              <a:t>{ </a:t>
            </a:r>
            <a:r>
              <a:rPr lang="en-AU" dirty="0">
                <a:solidFill>
                  <a:srgbClr val="0000CC"/>
                </a:solidFill>
              </a:rPr>
              <a:t>return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 smtClean="0">
                <a:solidFill>
                  <a:schemeClr val="tx1"/>
                </a:solidFill>
              </a:rPr>
              <a:t>myField</a:t>
            </a:r>
            <a:r>
              <a:rPr lang="en-AU" dirty="0" smtClean="0">
                <a:solidFill>
                  <a:schemeClr val="tx1"/>
                </a:solidFill>
              </a:rPr>
              <a:t>; </a:t>
            </a:r>
            <a:r>
              <a:rPr lang="en-AU" dirty="0">
                <a:solidFill>
                  <a:schemeClr val="tx1"/>
                </a:solidFill>
              </a:rPr>
              <a:t>} </a:t>
            </a:r>
          </a:p>
          <a:p>
            <a:r>
              <a:rPr lang="en-AU" dirty="0" smtClean="0">
                <a:solidFill>
                  <a:schemeClr val="tx1"/>
                </a:solidFill>
              </a:rPr>
              <a:t>    }</a:t>
            </a:r>
          </a:p>
          <a:p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smtClean="0">
                <a:solidFill>
                  <a:schemeClr val="tx1"/>
                </a:solidFill>
              </a:rPr>
              <a:t>   </a:t>
            </a:r>
            <a:r>
              <a:rPr lang="en-AU" dirty="0">
                <a:solidFill>
                  <a:srgbClr val="0000CC"/>
                </a:solidFill>
              </a:rPr>
              <a:t>public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>
                <a:solidFill>
                  <a:srgbClr val="0000CC"/>
                </a:solidFill>
              </a:rPr>
              <a:t>int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>
                <a:solidFill>
                  <a:schemeClr val="tx1"/>
                </a:solidFill>
              </a:rPr>
              <a:t>MyMethod</a:t>
            </a:r>
            <a:r>
              <a:rPr lang="en-AU" dirty="0">
                <a:solidFill>
                  <a:schemeClr val="tx1"/>
                </a:solidFill>
              </a:rPr>
              <a:t>(</a:t>
            </a:r>
            <a:r>
              <a:rPr lang="en-AU" dirty="0" err="1">
                <a:solidFill>
                  <a:srgbClr val="0000CC"/>
                </a:solidFill>
              </a:rPr>
              <a:t>int</a:t>
            </a:r>
            <a:r>
              <a:rPr lang="en-AU" dirty="0">
                <a:solidFill>
                  <a:srgbClr val="0000CC"/>
                </a:solidFill>
              </a:rPr>
              <a:t> </a:t>
            </a:r>
            <a:r>
              <a:rPr lang="en-AU" dirty="0" err="1">
                <a:solidFill>
                  <a:schemeClr val="tx1"/>
                </a:solidFill>
              </a:rPr>
              <a:t>methodParam</a:t>
            </a:r>
            <a:r>
              <a:rPr lang="en-AU" dirty="0">
                <a:solidFill>
                  <a:schemeClr val="tx1"/>
                </a:solidFill>
              </a:rPr>
              <a:t>) </a:t>
            </a:r>
          </a:p>
          <a:p>
            <a:r>
              <a:rPr lang="en-AU" dirty="0">
                <a:solidFill>
                  <a:schemeClr val="tx1"/>
                </a:solidFill>
              </a:rPr>
              <a:t>    {</a:t>
            </a:r>
          </a:p>
          <a:p>
            <a:r>
              <a:rPr lang="en-AU" dirty="0">
                <a:solidFill>
                  <a:schemeClr val="tx1"/>
                </a:solidFill>
              </a:rPr>
              <a:t>         </a:t>
            </a:r>
            <a:r>
              <a:rPr lang="en-AU" dirty="0">
                <a:solidFill>
                  <a:srgbClr val="0000CC"/>
                </a:solidFill>
              </a:rPr>
              <a:t>return </a:t>
            </a:r>
            <a:r>
              <a:rPr lang="en-AU" dirty="0" err="1">
                <a:solidFill>
                  <a:schemeClr val="tx1"/>
                </a:solidFill>
              </a:rPr>
              <a:t>myFiled</a:t>
            </a:r>
            <a:r>
              <a:rPr lang="en-AU" dirty="0">
                <a:solidFill>
                  <a:schemeClr val="tx1"/>
                </a:solidFill>
              </a:rPr>
              <a:t> + </a:t>
            </a:r>
            <a:r>
              <a:rPr lang="en-AU" dirty="0" err="1">
                <a:solidFill>
                  <a:schemeClr val="tx1"/>
                </a:solidFill>
              </a:rPr>
              <a:t>methodParam</a:t>
            </a:r>
            <a:r>
              <a:rPr lang="en-AU" dirty="0">
                <a:solidFill>
                  <a:schemeClr val="tx1"/>
                </a:solidFill>
              </a:rPr>
              <a:t>;</a:t>
            </a:r>
          </a:p>
          <a:p>
            <a:r>
              <a:rPr lang="en-AU" dirty="0">
                <a:solidFill>
                  <a:schemeClr val="tx1"/>
                </a:solidFill>
              </a:rPr>
              <a:t>    </a:t>
            </a:r>
            <a:r>
              <a:rPr lang="en-AU" dirty="0" smtClean="0">
                <a:solidFill>
                  <a:schemeClr val="tx1"/>
                </a:solidFill>
              </a:rPr>
              <a:t>}</a:t>
            </a:r>
            <a:endParaRPr lang="en-AU" dirty="0">
              <a:solidFill>
                <a:schemeClr val="tx1"/>
              </a:solidFill>
            </a:endParaRPr>
          </a:p>
          <a:p>
            <a:r>
              <a:rPr lang="en-AU" dirty="0" smtClean="0">
                <a:solidFill>
                  <a:schemeClr val="tx1"/>
                </a:solidFill>
              </a:rPr>
              <a:t>}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79820" y="1838706"/>
            <a:ext cx="4945380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 smtClean="0">
                <a:solidFill>
                  <a:schemeClr val="tx1"/>
                </a:solidFill>
              </a:rPr>
              <a:t>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) 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this.MyProperty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this.MyMethod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    </a:t>
            </a:r>
            <a:r>
              <a:rPr lang="en-AU" sz="2000" dirty="0" err="1">
                <a:solidFill>
                  <a:schemeClr val="tx1"/>
                </a:solidFill>
              </a:rPr>
              <a:t>myField</a:t>
            </a:r>
            <a:r>
              <a:rPr lang="en-AU" sz="2000" dirty="0">
                <a:solidFill>
                  <a:schemeClr val="tx1"/>
                </a:solidFill>
              </a:rPr>
              <a:t> +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09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Mutable Fields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69670" y="2319649"/>
            <a:ext cx="4583430" cy="3785652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{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 </a:t>
            </a:r>
            <a:r>
              <a:rPr lang="en-AU" sz="2000" dirty="0" err="1" smtClean="0">
                <a:solidFill>
                  <a:schemeClr val="tx1"/>
                </a:solidFill>
              </a:rPr>
              <a:t>MyProperty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err="1" smtClean="0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MyProperty</a:t>
            </a:r>
            <a:r>
              <a:rPr lang="en-AU" sz="2000" dirty="0" smtClean="0">
                <a:solidFill>
                  <a:schemeClr val="tx1"/>
                </a:solidFill>
              </a:rPr>
              <a:t> { </a:t>
            </a:r>
            <a:r>
              <a:rPr lang="en-AU" sz="2000" dirty="0" smtClean="0">
                <a:solidFill>
                  <a:srgbClr val="0000CC"/>
                </a:solidFill>
              </a:rPr>
              <a:t>get; set;</a:t>
            </a:r>
            <a:r>
              <a:rPr lang="en-AU" sz="2000" dirty="0" smtClean="0">
                <a:solidFill>
                  <a:schemeClr val="tx1"/>
                </a:solidFill>
              </a:rPr>
              <a:t> }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MyMethod</a:t>
            </a:r>
            <a:r>
              <a:rPr lang="en-AU" sz="2000" dirty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)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     </a:t>
            </a:r>
            <a:r>
              <a:rPr lang="en-AU" sz="2000" dirty="0">
                <a:solidFill>
                  <a:srgbClr val="0000CC"/>
                </a:solidFill>
              </a:rPr>
              <a:t>return </a:t>
            </a:r>
            <a:r>
              <a:rPr lang="en-AU" sz="2000" dirty="0" err="1">
                <a:solidFill>
                  <a:schemeClr val="tx1"/>
                </a:solidFill>
              </a:rPr>
              <a:t>myFiled</a:t>
            </a:r>
            <a:r>
              <a:rPr lang="en-AU" sz="2000" dirty="0">
                <a:solidFill>
                  <a:schemeClr val="tx1"/>
                </a:solidFill>
              </a:rPr>
              <a:t> +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0" y="2319649"/>
            <a:ext cx="5105400" cy="286232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 smtClean="0">
                <a:solidFill>
                  <a:schemeClr val="tx1"/>
                </a:solidFill>
              </a:rPr>
              <a:t>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) 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let mutable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myMutableField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err="1">
                <a:solidFill>
                  <a:schemeClr val="tx1"/>
                </a:solidFill>
              </a:rPr>
              <a:t>myField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    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this.MyProperty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</a:t>
            </a:r>
            <a:r>
              <a:rPr lang="en-AU" sz="2000" dirty="0" smtClean="0">
                <a:solidFill>
                  <a:srgbClr val="0000CC"/>
                </a:solidFill>
              </a:rPr>
              <a:t>with </a:t>
            </a:r>
            <a:r>
              <a:rPr lang="en-AU" sz="2000" dirty="0" smtClean="0">
                <a:solidFill>
                  <a:schemeClr val="tx1"/>
                </a:solidFill>
              </a:rPr>
              <a:t>get ()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err="1">
                <a:solidFill>
                  <a:schemeClr val="tx1"/>
                </a:solidFill>
              </a:rPr>
              <a:t>myMutableField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</a:t>
            </a:r>
            <a:r>
              <a:rPr lang="en-AU" sz="2000" dirty="0" smtClean="0">
                <a:solidFill>
                  <a:srgbClr val="0000CC"/>
                </a:solidFill>
              </a:rPr>
              <a:t>and</a:t>
            </a:r>
            <a:r>
              <a:rPr lang="en-AU" sz="2000" dirty="0" smtClean="0">
                <a:solidFill>
                  <a:schemeClr val="tx1"/>
                </a:solidFill>
              </a:rPr>
              <a:t> set(value) = </a:t>
            </a:r>
            <a:r>
              <a:rPr lang="en-AU" sz="2000" dirty="0" err="1" smtClean="0">
                <a:solidFill>
                  <a:schemeClr val="tx1"/>
                </a:solidFill>
              </a:rPr>
              <a:t>myMutableField</a:t>
            </a:r>
            <a:r>
              <a:rPr lang="en-AU" sz="2000" dirty="0" smtClean="0">
                <a:solidFill>
                  <a:schemeClr val="tx1"/>
                </a:solidFill>
              </a:rPr>
              <a:t> &lt;- value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this.MyMethod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    </a:t>
            </a:r>
            <a:r>
              <a:rPr lang="en-AU" sz="2000" dirty="0" err="1">
                <a:solidFill>
                  <a:schemeClr val="tx1"/>
                </a:solidFill>
              </a:rPr>
              <a:t>myField</a:t>
            </a:r>
            <a:r>
              <a:rPr lang="en-AU" sz="2000" dirty="0">
                <a:solidFill>
                  <a:schemeClr val="tx1"/>
                </a:solidFill>
              </a:rPr>
              <a:t> +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01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Interfaces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2262499"/>
            <a:ext cx="4781550" cy="3785652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interface </a:t>
            </a:r>
            <a:r>
              <a:rPr lang="en-AU" sz="2000" dirty="0" err="1" smtClean="0">
                <a:solidFill>
                  <a:srgbClr val="0099CC"/>
                </a:solidFill>
              </a:rPr>
              <a:t>IMyInterface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rgbClr val="0099CC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: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IMyInterface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MyMethod</a:t>
            </a:r>
            <a:r>
              <a:rPr lang="en-AU" sz="2000" dirty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 +  1;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72200" y="2243449"/>
            <a:ext cx="5067300" cy="224676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IMyInterface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abstract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member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-&gt;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() =	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interface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IMyInterface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with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     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+ 1</a:t>
            </a:r>
          </a:p>
        </p:txBody>
      </p:sp>
    </p:spTree>
    <p:extLst>
      <p:ext uri="{BB962C8B-B14F-4D97-AF65-F5344CB8AC3E}">
        <p14:creationId xmlns:p14="http://schemas.microsoft.com/office/powerpoint/2010/main" val="3522121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Object Expressions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2262499"/>
            <a:ext cx="4743450" cy="3785652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interface </a:t>
            </a:r>
            <a:r>
              <a:rPr lang="en-AU" sz="2000" dirty="0" err="1" smtClean="0">
                <a:solidFill>
                  <a:srgbClr val="0099CC"/>
                </a:solidFill>
              </a:rPr>
              <a:t>IMyInterface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rgbClr val="0099CC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: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IMyInterface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MyMethod</a:t>
            </a:r>
            <a:r>
              <a:rPr lang="en-AU" sz="2000" dirty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 +  1;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53150" y="2243449"/>
            <a:ext cx="5067300" cy="224676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IMyInterface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abstract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member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-&gt;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>
                <a:solidFill>
                  <a:schemeClr val="tx1"/>
                </a:solidFill>
              </a:rPr>
              <a:t>myInstance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{ </a:t>
            </a:r>
            <a:r>
              <a:rPr lang="en-AU" sz="2000" dirty="0" smtClean="0">
                <a:solidFill>
                  <a:srgbClr val="0000CC"/>
                </a:solidFill>
              </a:rPr>
              <a:t>new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IMyInterface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with 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  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     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+ 1 }</a:t>
            </a:r>
          </a:p>
        </p:txBody>
      </p:sp>
    </p:spTree>
    <p:extLst>
      <p:ext uri="{BB962C8B-B14F-4D97-AF65-F5344CB8AC3E}">
        <p14:creationId xmlns:p14="http://schemas.microsoft.com/office/powerpoint/2010/main" val="202132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Type Providers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707653" y="3801124"/>
            <a:ext cx="1224136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F#</a:t>
            </a:r>
            <a:endParaRPr lang="en-AU" b="1" dirty="0"/>
          </a:p>
        </p:txBody>
      </p:sp>
      <p:sp>
        <p:nvSpPr>
          <p:cNvPr id="14" name="Cloud 13"/>
          <p:cNvSpPr/>
          <p:nvPr/>
        </p:nvSpPr>
        <p:spPr>
          <a:xfrm>
            <a:off x="9217044" y="2001921"/>
            <a:ext cx="1324040" cy="1054429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Data</a:t>
            </a:r>
            <a:endParaRPr lang="en-AU" b="1" dirty="0"/>
          </a:p>
        </p:txBody>
      </p:sp>
      <p:sp>
        <p:nvSpPr>
          <p:cNvPr id="15" name="Can 14"/>
          <p:cNvSpPr/>
          <p:nvPr/>
        </p:nvSpPr>
        <p:spPr>
          <a:xfrm>
            <a:off x="9411012" y="3415663"/>
            <a:ext cx="936104" cy="1152128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Data</a:t>
            </a:r>
            <a:endParaRPr lang="en-AU" b="1" dirty="0"/>
          </a:p>
        </p:txBody>
      </p:sp>
      <p:sp>
        <p:nvSpPr>
          <p:cNvPr id="16" name="Flowchart: Multidocument 15"/>
          <p:cNvSpPr/>
          <p:nvPr/>
        </p:nvSpPr>
        <p:spPr>
          <a:xfrm>
            <a:off x="9375008" y="4927104"/>
            <a:ext cx="972108" cy="1152128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Data</a:t>
            </a:r>
            <a:endParaRPr lang="en-AU" b="1" dirty="0"/>
          </a:p>
        </p:txBody>
      </p:sp>
      <p:sp>
        <p:nvSpPr>
          <p:cNvPr id="17" name="Left Arrow 16"/>
          <p:cNvSpPr/>
          <p:nvPr/>
        </p:nvSpPr>
        <p:spPr>
          <a:xfrm>
            <a:off x="7610812" y="2239024"/>
            <a:ext cx="1152128" cy="540060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 smtClean="0"/>
              <a:t>Json</a:t>
            </a:r>
            <a:endParaRPr lang="en-AU" b="1" dirty="0"/>
          </a:p>
        </p:txBody>
      </p:sp>
      <p:sp>
        <p:nvSpPr>
          <p:cNvPr id="18" name="Left Arrow 17"/>
          <p:cNvSpPr/>
          <p:nvPr/>
        </p:nvSpPr>
        <p:spPr>
          <a:xfrm>
            <a:off x="7610812" y="5267428"/>
            <a:ext cx="1152128" cy="540060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Csv</a:t>
            </a:r>
            <a:endParaRPr lang="en-AU" b="1" dirty="0"/>
          </a:p>
        </p:txBody>
      </p:sp>
      <p:sp>
        <p:nvSpPr>
          <p:cNvPr id="19" name="Left Arrow 18"/>
          <p:cNvSpPr/>
          <p:nvPr/>
        </p:nvSpPr>
        <p:spPr>
          <a:xfrm>
            <a:off x="7610812" y="3755987"/>
            <a:ext cx="1152128" cy="540060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 smtClean="0"/>
              <a:t>Sql</a:t>
            </a:r>
            <a:endParaRPr lang="en-AU" b="1" dirty="0"/>
          </a:p>
        </p:txBody>
      </p:sp>
      <p:grpSp>
        <p:nvGrpSpPr>
          <p:cNvPr id="20" name="Group 19"/>
          <p:cNvGrpSpPr/>
          <p:nvPr/>
        </p:nvGrpSpPr>
        <p:grpSpPr>
          <a:xfrm>
            <a:off x="3200389" y="3551220"/>
            <a:ext cx="1118322" cy="948140"/>
            <a:chOff x="2710830" y="3335555"/>
            <a:chExt cx="1118322" cy="948140"/>
          </a:xfrm>
        </p:grpSpPr>
        <p:sp>
          <p:nvSpPr>
            <p:cNvPr id="21" name="Flowchart: Process 20"/>
            <p:cNvSpPr/>
            <p:nvPr/>
          </p:nvSpPr>
          <p:spPr>
            <a:xfrm>
              <a:off x="2965056" y="3335555"/>
              <a:ext cx="864096" cy="698236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/>
            </a:p>
          </p:txBody>
        </p:sp>
        <p:sp>
          <p:nvSpPr>
            <p:cNvPr id="22" name="Flowchart: Process 21"/>
            <p:cNvSpPr/>
            <p:nvPr/>
          </p:nvSpPr>
          <p:spPr>
            <a:xfrm>
              <a:off x="2837943" y="3460507"/>
              <a:ext cx="864096" cy="698236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/>
            </a:p>
          </p:txBody>
        </p:sp>
        <p:sp>
          <p:nvSpPr>
            <p:cNvPr id="23" name="Flowchart: Process 22"/>
            <p:cNvSpPr/>
            <p:nvPr/>
          </p:nvSpPr>
          <p:spPr>
            <a:xfrm>
              <a:off x="2710830" y="3585459"/>
              <a:ext cx="864096" cy="698236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 smtClean="0"/>
                <a:t>Types</a:t>
              </a:r>
              <a:endParaRPr lang="en-AU" b="1" dirty="0"/>
            </a:p>
          </p:txBody>
        </p:sp>
      </p:grpSp>
      <p:sp>
        <p:nvSpPr>
          <p:cNvPr id="24" name="Rounded Rectangle 23"/>
          <p:cNvSpPr/>
          <p:nvPr/>
        </p:nvSpPr>
        <p:spPr>
          <a:xfrm>
            <a:off x="5509372" y="2149014"/>
            <a:ext cx="1832840" cy="720080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 smtClean="0"/>
              <a:t>Json</a:t>
            </a:r>
            <a:r>
              <a:rPr lang="en-AU" b="1" dirty="0" smtClean="0"/>
              <a:t> </a:t>
            </a:r>
            <a:r>
              <a:rPr lang="en-AU" b="1" dirty="0" err="1" smtClean="0"/>
              <a:t>TypeProvider</a:t>
            </a:r>
            <a:endParaRPr lang="en-AU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5509372" y="3665977"/>
            <a:ext cx="1832840" cy="720080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 smtClean="0"/>
              <a:t>Sql</a:t>
            </a:r>
            <a:r>
              <a:rPr lang="en-AU" b="1" dirty="0" smtClean="0"/>
              <a:t> </a:t>
            </a:r>
          </a:p>
          <a:p>
            <a:pPr algn="ctr"/>
            <a:r>
              <a:rPr lang="en-AU" b="1" dirty="0" err="1" smtClean="0"/>
              <a:t>TypeProvider</a:t>
            </a:r>
            <a:endParaRPr lang="en-AU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5509372" y="5177418"/>
            <a:ext cx="1832840" cy="720080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Csv </a:t>
            </a:r>
            <a:r>
              <a:rPr lang="en-AU" b="1" dirty="0" err="1" smtClean="0"/>
              <a:t>TypeProvider</a:t>
            </a:r>
            <a:endParaRPr lang="en-AU" b="1" dirty="0"/>
          </a:p>
        </p:txBody>
      </p:sp>
      <p:sp>
        <p:nvSpPr>
          <p:cNvPr id="27" name="Left Arrow 26"/>
          <p:cNvSpPr/>
          <p:nvPr/>
        </p:nvSpPr>
        <p:spPr>
          <a:xfrm rot="19446315">
            <a:off x="4464274" y="2953894"/>
            <a:ext cx="776637" cy="486403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/>
          </a:p>
        </p:txBody>
      </p:sp>
      <p:sp>
        <p:nvSpPr>
          <p:cNvPr id="28" name="Left Arrow 27"/>
          <p:cNvSpPr/>
          <p:nvPr/>
        </p:nvSpPr>
        <p:spPr>
          <a:xfrm>
            <a:off x="4480003" y="3801124"/>
            <a:ext cx="776637" cy="448332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/>
          </a:p>
        </p:txBody>
      </p:sp>
      <p:sp>
        <p:nvSpPr>
          <p:cNvPr id="29" name="Left Arrow 28"/>
          <p:cNvSpPr/>
          <p:nvPr/>
        </p:nvSpPr>
        <p:spPr>
          <a:xfrm rot="2505422">
            <a:off x="4454067" y="4609315"/>
            <a:ext cx="776637" cy="457628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65620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CSV Type Provider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09447" y="2840162"/>
            <a:ext cx="5876059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smtClean="0">
                <a:solidFill>
                  <a:srgbClr val="0099CC"/>
                </a:solidFill>
              </a:rPr>
              <a:t>Customer </a:t>
            </a:r>
            <a:r>
              <a:rPr lang="en-AU" sz="2000" dirty="0" smtClean="0">
                <a:solidFill>
                  <a:schemeClr val="tx1"/>
                </a:solidFill>
              </a:rPr>
              <a:t>= </a:t>
            </a:r>
            <a:r>
              <a:rPr lang="en-AU" sz="2000" dirty="0" err="1" smtClean="0">
                <a:solidFill>
                  <a:srgbClr val="0099CC"/>
                </a:solidFill>
              </a:rPr>
              <a:t>CsvProvider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smtClean="0">
                <a:solidFill>
                  <a:srgbClr val="C00000"/>
                </a:solidFill>
              </a:rPr>
              <a:t>“sample.csv”</a:t>
            </a:r>
            <a:r>
              <a:rPr lang="en-AU" sz="2000" dirty="0" smtClean="0">
                <a:solidFill>
                  <a:schemeClr val="tx1"/>
                </a:solidFill>
              </a:rPr>
              <a:t>&gt;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>
                <a:solidFill>
                  <a:schemeClr val="tx1"/>
                </a:solidFill>
              </a:rPr>
              <a:t>customers = </a:t>
            </a:r>
            <a:r>
              <a:rPr lang="en-AU" sz="2000" dirty="0" err="1" smtClean="0">
                <a:solidFill>
                  <a:srgbClr val="0099CC"/>
                </a:solidFill>
              </a:rPr>
              <a:t>Customer</a:t>
            </a:r>
            <a:r>
              <a:rPr lang="en-AU" sz="2000" dirty="0" err="1" smtClean="0">
                <a:solidFill>
                  <a:schemeClr val="tx1"/>
                </a:solidFill>
              </a:rPr>
              <a:t>.Load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C00000"/>
                </a:solidFill>
              </a:rPr>
              <a:t>“real.csv”</a:t>
            </a:r>
            <a:endParaRPr lang="en-AU" sz="2000" dirty="0">
              <a:solidFill>
                <a:schemeClr val="tx1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err="1" smtClean="0">
                <a:solidFill>
                  <a:schemeClr val="tx1"/>
                </a:solidFill>
              </a:rPr>
              <a:t>customers.Rows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|&gt; </a:t>
            </a:r>
            <a:r>
              <a:rPr lang="en-AU" sz="2000" dirty="0" err="1" smtClean="0">
                <a:solidFill>
                  <a:srgbClr val="0099CC"/>
                </a:solidFill>
              </a:rPr>
              <a:t>Seq</a:t>
            </a:r>
            <a:r>
              <a:rPr lang="en-AU" sz="2000" dirty="0" err="1" smtClean="0">
                <a:solidFill>
                  <a:schemeClr val="tx1"/>
                </a:solidFill>
              </a:rPr>
              <a:t>.iter</a:t>
            </a:r>
            <a:r>
              <a:rPr lang="en-AU" sz="2000" dirty="0" smtClean="0">
                <a:solidFill>
                  <a:schemeClr val="tx1"/>
                </a:solidFill>
              </a:rPr>
              <a:t> (</a:t>
            </a:r>
            <a:r>
              <a:rPr lang="en-AU" sz="2000" dirty="0" smtClean="0">
                <a:solidFill>
                  <a:srgbClr val="0000CC"/>
                </a:solidFill>
              </a:rPr>
              <a:t>fun </a:t>
            </a:r>
            <a:r>
              <a:rPr lang="en-AU" sz="2000" dirty="0">
                <a:solidFill>
                  <a:schemeClr val="tx1"/>
                </a:solidFill>
              </a:rPr>
              <a:t>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-&gt; </a:t>
            </a:r>
            <a:r>
              <a:rPr lang="en-AU" sz="2000" dirty="0" err="1" smtClean="0">
                <a:solidFill>
                  <a:schemeClr val="tx1"/>
                </a:solidFill>
              </a:rPr>
              <a:t>printfn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C00000"/>
                </a:solidFill>
              </a:rPr>
              <a:t>“</a:t>
            </a:r>
            <a:r>
              <a:rPr lang="en-AU" sz="2000" dirty="0">
                <a:solidFill>
                  <a:srgbClr val="0099CC"/>
                </a:solidFill>
              </a:rPr>
              <a:t>%</a:t>
            </a:r>
            <a:r>
              <a:rPr lang="en-AU" sz="2000" dirty="0" smtClean="0">
                <a:solidFill>
                  <a:srgbClr val="0099CC"/>
                </a:solidFill>
              </a:rPr>
              <a:t>s</a:t>
            </a:r>
            <a:r>
              <a:rPr lang="en-AU" sz="2000" dirty="0" smtClean="0">
                <a:solidFill>
                  <a:srgbClr val="C00000"/>
                </a:solidFill>
              </a:rPr>
              <a:t>: $</a:t>
            </a:r>
            <a:r>
              <a:rPr lang="en-AU" sz="2000" dirty="0" smtClean="0">
                <a:solidFill>
                  <a:srgbClr val="0099CC"/>
                </a:solidFill>
              </a:rPr>
              <a:t>%g</a:t>
            </a:r>
            <a:r>
              <a:rPr lang="en-AU" sz="2000" dirty="0" smtClean="0">
                <a:solidFill>
                  <a:srgbClr val="C00000"/>
                </a:solidFill>
              </a:rPr>
              <a:t>” </a:t>
            </a:r>
            <a:r>
              <a:rPr lang="en-AU" sz="2000" dirty="0" err="1" smtClean="0">
                <a:solidFill>
                  <a:schemeClr val="tx1"/>
                </a:solidFill>
              </a:rPr>
              <a:t>r.Name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r.Credit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48750" y="2132276"/>
            <a:ext cx="2824480" cy="707886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chemeClr val="tx1"/>
                </a:solidFill>
              </a:rPr>
              <a:t>Id,Name,IsVip,Credit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1,Customer1,false,0.0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48750" y="1732166"/>
            <a:ext cx="2824480" cy="40011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  <a:r>
              <a:rPr lang="en-AU" sz="2000" dirty="0" smtClean="0">
                <a:solidFill>
                  <a:schemeClr val="tx1"/>
                </a:solidFill>
              </a:rPr>
              <a:t>ample.csv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79239" y="3448317"/>
            <a:ext cx="2824480" cy="1631216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chemeClr val="tx1"/>
                </a:solidFill>
              </a:rPr>
              <a:t>Id,Name,IsVip,Credit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1,Customer1,false,0.0</a:t>
            </a:r>
          </a:p>
          <a:p>
            <a:r>
              <a:rPr lang="en-AU" sz="2000" dirty="0">
                <a:solidFill>
                  <a:schemeClr val="tx1"/>
                </a:solidFill>
              </a:rPr>
              <a:t>2,Customer2,false,10.0</a:t>
            </a:r>
          </a:p>
          <a:p>
            <a:r>
              <a:rPr lang="en-AU" sz="2000" dirty="0">
                <a:solidFill>
                  <a:schemeClr val="tx1"/>
                </a:solidFill>
              </a:rPr>
              <a:t>3,Customer3,false,30.0</a:t>
            </a:r>
          </a:p>
          <a:p>
            <a:r>
              <a:rPr lang="en-AU" sz="2000" dirty="0">
                <a:solidFill>
                  <a:schemeClr val="tx1"/>
                </a:solidFill>
              </a:rPr>
              <a:t>4,Customer4,true,50.0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8750" y="3041163"/>
            <a:ext cx="2824480" cy="400110"/>
          </a:xfrm>
          <a:prstGeom prst="rect">
            <a:avLst/>
          </a:prstGeom>
          <a:ln w="254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real.csv</a:t>
            </a:r>
          </a:p>
        </p:txBody>
      </p:sp>
    </p:spTree>
    <p:extLst>
      <p:ext uri="{BB962C8B-B14F-4D97-AF65-F5344CB8AC3E}">
        <p14:creationId xmlns:p14="http://schemas.microsoft.com/office/powerpoint/2010/main" val="26223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  <p:bldP spid="8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Entity Framework Type Provider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58895" y="2444744"/>
            <a:ext cx="8874210" cy="286232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/>
              <a:t>[&lt;</a:t>
            </a:r>
            <a:r>
              <a:rPr lang="en-AU" sz="2000" dirty="0" smtClean="0">
                <a:solidFill>
                  <a:srgbClr val="0099CC"/>
                </a:solidFill>
              </a:rPr>
              <a:t>Literal</a:t>
            </a:r>
            <a:r>
              <a:rPr lang="en-AU" sz="2000" dirty="0" smtClean="0"/>
              <a:t>&gt;]</a:t>
            </a:r>
            <a:endParaRPr lang="en-AU" sz="2000" dirty="0"/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err="1"/>
              <a:t>cs</a:t>
            </a:r>
            <a:r>
              <a:rPr lang="en-AU" sz="2000" dirty="0"/>
              <a:t> = </a:t>
            </a:r>
            <a:r>
              <a:rPr lang="en-AU" sz="2000" dirty="0">
                <a:solidFill>
                  <a:srgbClr val="C00000"/>
                </a:solidFill>
              </a:rPr>
              <a:t>"Data Source=.;Initial </a:t>
            </a:r>
            <a:r>
              <a:rPr lang="en-AU" sz="2000" dirty="0" err="1">
                <a:solidFill>
                  <a:srgbClr val="C00000"/>
                </a:solidFill>
              </a:rPr>
              <a:t>Catalog</a:t>
            </a:r>
            <a:r>
              <a:rPr lang="en-AU" sz="2000" dirty="0">
                <a:solidFill>
                  <a:srgbClr val="C00000"/>
                </a:solidFill>
              </a:rPr>
              <a:t>=</a:t>
            </a:r>
            <a:r>
              <a:rPr lang="en-AU" sz="2000" dirty="0" err="1">
                <a:solidFill>
                  <a:srgbClr val="C00000"/>
                </a:solidFill>
              </a:rPr>
              <a:t>FSharpIntro;Integrated</a:t>
            </a:r>
            <a:r>
              <a:rPr lang="en-AU" sz="2000" dirty="0">
                <a:solidFill>
                  <a:srgbClr val="C00000"/>
                </a:solidFill>
              </a:rPr>
              <a:t> Security=SSPI</a:t>
            </a:r>
            <a:r>
              <a:rPr lang="en-AU" sz="2000" dirty="0" smtClean="0">
                <a:solidFill>
                  <a:srgbClr val="C00000"/>
                </a:solidFill>
              </a:rPr>
              <a:t>;“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>
                <a:solidFill>
                  <a:srgbClr val="0099CC"/>
                </a:solidFill>
              </a:rPr>
              <a:t>EntityConnection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/>
              <a:t>= </a:t>
            </a:r>
            <a:r>
              <a:rPr lang="en-AU" sz="2000" dirty="0" err="1">
                <a:solidFill>
                  <a:srgbClr val="0099CC"/>
                </a:solidFill>
              </a:rPr>
              <a:t>SqlEntityConnection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&lt;</a:t>
            </a:r>
            <a:r>
              <a:rPr lang="en-AU" sz="2000" dirty="0" err="1" smtClean="0"/>
              <a:t>ConnectionString</a:t>
            </a:r>
            <a:r>
              <a:rPr lang="en-AU" sz="2000" dirty="0" smtClean="0"/>
              <a:t>=</a:t>
            </a:r>
            <a:r>
              <a:rPr lang="en-AU" sz="2000" dirty="0" err="1" smtClean="0"/>
              <a:t>cs</a:t>
            </a:r>
            <a:r>
              <a:rPr lang="en-AU" sz="2000" dirty="0"/>
              <a:t>, </a:t>
            </a:r>
            <a:r>
              <a:rPr lang="en-AU" sz="2000" dirty="0" smtClean="0"/>
              <a:t>Pluralize=true</a:t>
            </a:r>
            <a:r>
              <a:rPr lang="en-AU" sz="2000" dirty="0"/>
              <a:t>&gt;</a:t>
            </a:r>
          </a:p>
          <a:p>
            <a:endParaRPr lang="en-AU" sz="2000" dirty="0" smtClean="0"/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context = </a:t>
            </a:r>
            <a:r>
              <a:rPr lang="en-AU" sz="2000" dirty="0" err="1" smtClean="0">
                <a:solidFill>
                  <a:srgbClr val="0099CC"/>
                </a:solidFill>
              </a:rPr>
              <a:t>EntityConnection</a:t>
            </a:r>
            <a:r>
              <a:rPr lang="en-AU" sz="2000" dirty="0" err="1" smtClean="0"/>
              <a:t>.GetDataContext</a:t>
            </a:r>
            <a:r>
              <a:rPr lang="en-AU" sz="2000" dirty="0" smtClean="0"/>
              <a:t> ()</a:t>
            </a:r>
          </a:p>
          <a:p>
            <a:endParaRPr lang="en-AU" sz="2000" dirty="0"/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customers = </a:t>
            </a:r>
            <a:r>
              <a:rPr lang="en-AU" sz="2000" dirty="0" smtClean="0"/>
              <a:t>query </a:t>
            </a:r>
            <a:r>
              <a:rPr lang="en-AU" sz="2000" dirty="0"/>
              <a:t>{ </a:t>
            </a:r>
            <a:r>
              <a:rPr lang="en-AU" sz="2000" dirty="0">
                <a:solidFill>
                  <a:srgbClr val="0000CC"/>
                </a:solidFill>
              </a:rPr>
              <a:t>for</a:t>
            </a:r>
            <a:r>
              <a:rPr lang="en-AU" sz="2000" dirty="0"/>
              <a:t> </a:t>
            </a:r>
            <a:r>
              <a:rPr lang="en-AU" sz="2000" dirty="0" smtClean="0"/>
              <a:t>customer </a:t>
            </a:r>
            <a:r>
              <a:rPr lang="en-AU" sz="2000" dirty="0" smtClean="0">
                <a:solidFill>
                  <a:srgbClr val="0000CC"/>
                </a:solidFill>
              </a:rPr>
              <a:t>in</a:t>
            </a:r>
            <a:r>
              <a:rPr lang="en-AU" sz="2000" dirty="0" smtClean="0"/>
              <a:t> </a:t>
            </a:r>
            <a:r>
              <a:rPr lang="en-AU" sz="2000" dirty="0" err="1" smtClean="0"/>
              <a:t>context.Customers</a:t>
            </a:r>
            <a:r>
              <a:rPr lang="en-AU" sz="2000" dirty="0" smtClean="0"/>
              <a:t> </a:t>
            </a:r>
            <a:r>
              <a:rPr lang="en-AU" sz="2000" dirty="0"/>
              <a:t>do</a:t>
            </a:r>
          </a:p>
          <a:p>
            <a:r>
              <a:rPr lang="en-AU" sz="2000" dirty="0" smtClean="0"/>
              <a:t>                                           </a:t>
            </a:r>
            <a:r>
              <a:rPr lang="en-AU" sz="2000" dirty="0" smtClean="0">
                <a:solidFill>
                  <a:srgbClr val="0000CC"/>
                </a:solidFill>
              </a:rPr>
              <a:t>select</a:t>
            </a:r>
            <a:r>
              <a:rPr lang="en-AU" sz="2000" dirty="0" smtClean="0"/>
              <a:t> customer }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48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3044546" y="2160273"/>
            <a:ext cx="1655394" cy="112548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Customer</a:t>
            </a:r>
          </a:p>
          <a:p>
            <a:r>
              <a:rPr lang="en-AU" dirty="0" smtClean="0"/>
              <a:t>- IsVip: false</a:t>
            </a:r>
          </a:p>
          <a:p>
            <a:r>
              <a:rPr lang="en-AU" dirty="0" smtClean="0"/>
              <a:t>- Credit: 0</a:t>
            </a:r>
            <a:endParaRPr lang="en-AU" dirty="0"/>
          </a:p>
        </p:txBody>
      </p:sp>
      <p:sp>
        <p:nvSpPr>
          <p:cNvPr id="33" name="Rounded Rectangle 32"/>
          <p:cNvSpPr/>
          <p:nvPr/>
        </p:nvSpPr>
        <p:spPr>
          <a:xfrm>
            <a:off x="5706112" y="2395563"/>
            <a:ext cx="2005914" cy="6549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upgradeCustomer</a:t>
            </a:r>
            <a:endParaRPr lang="en-AU" dirty="0"/>
          </a:p>
        </p:txBody>
      </p:sp>
      <p:sp>
        <p:nvSpPr>
          <p:cNvPr id="34" name="Right Arrow 33"/>
          <p:cNvSpPr/>
          <p:nvPr/>
        </p:nvSpPr>
        <p:spPr>
          <a:xfrm>
            <a:off x="4958043" y="2556200"/>
            <a:ext cx="469557" cy="33363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ounded Rectangle 34"/>
          <p:cNvSpPr/>
          <p:nvPr/>
        </p:nvSpPr>
        <p:spPr>
          <a:xfrm>
            <a:off x="8797826" y="2160273"/>
            <a:ext cx="1655394" cy="112548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Customer</a:t>
            </a:r>
          </a:p>
          <a:p>
            <a:r>
              <a:rPr lang="en-AU" dirty="0" smtClean="0"/>
              <a:t>- IsVip: true</a:t>
            </a:r>
          </a:p>
          <a:p>
            <a:r>
              <a:rPr lang="en-AU" dirty="0" smtClean="0"/>
              <a:t>- Credit: 100</a:t>
            </a:r>
            <a:endParaRPr lang="en-AU" dirty="0"/>
          </a:p>
        </p:txBody>
      </p:sp>
      <p:sp>
        <p:nvSpPr>
          <p:cNvPr id="36" name="Right Arrow 35"/>
          <p:cNvSpPr/>
          <p:nvPr/>
        </p:nvSpPr>
        <p:spPr>
          <a:xfrm>
            <a:off x="8049757" y="2556200"/>
            <a:ext cx="469557" cy="33363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ight Brace 36"/>
          <p:cNvSpPr/>
          <p:nvPr/>
        </p:nvSpPr>
        <p:spPr>
          <a:xfrm rot="16200000">
            <a:off x="6461934" y="378748"/>
            <a:ext cx="482080" cy="6577745"/>
          </a:xfrm>
          <a:prstGeom prst="rightBrac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b="1">
              <a:solidFill>
                <a:schemeClr val="bg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5700017" y="4171441"/>
            <a:ext cx="2005914" cy="6549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</a:t>
            </a:r>
            <a:r>
              <a:rPr lang="en-AU" dirty="0" smtClean="0"/>
              <a:t>ryPromoteToVip</a:t>
            </a:r>
            <a:endParaRPr lang="en-AU" dirty="0"/>
          </a:p>
        </p:txBody>
      </p:sp>
      <p:sp>
        <p:nvSpPr>
          <p:cNvPr id="39" name="Rounded Rectangle 38"/>
          <p:cNvSpPr/>
          <p:nvPr/>
        </p:nvSpPr>
        <p:spPr>
          <a:xfrm>
            <a:off x="3414102" y="4171441"/>
            <a:ext cx="2005914" cy="6549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getSpendings</a:t>
            </a:r>
            <a:endParaRPr lang="en-AU" dirty="0"/>
          </a:p>
        </p:txBody>
      </p:sp>
      <p:sp>
        <p:nvSpPr>
          <p:cNvPr id="40" name="Rounded Rectangle 39"/>
          <p:cNvSpPr/>
          <p:nvPr/>
        </p:nvSpPr>
        <p:spPr>
          <a:xfrm>
            <a:off x="7985933" y="4171441"/>
            <a:ext cx="2005914" cy="6549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increaseCredit</a:t>
            </a:r>
            <a:endParaRPr lang="en-AU" dirty="0"/>
          </a:p>
        </p:txBody>
      </p:sp>
      <p:sp>
        <p:nvSpPr>
          <p:cNvPr id="41" name="Flowchart: Document 40"/>
          <p:cNvSpPr/>
          <p:nvPr/>
        </p:nvSpPr>
        <p:spPr>
          <a:xfrm>
            <a:off x="3889056" y="5238792"/>
            <a:ext cx="1068987" cy="852616"/>
          </a:xfrm>
          <a:prstGeom prst="flowChartDocumen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Json</a:t>
            </a:r>
            <a:endParaRPr lang="en-AU" dirty="0"/>
          </a:p>
        </p:txBody>
      </p:sp>
      <p:sp>
        <p:nvSpPr>
          <p:cNvPr id="42" name="TextBox 41"/>
          <p:cNvSpPr txBox="1"/>
          <p:nvPr/>
        </p:nvSpPr>
        <p:spPr>
          <a:xfrm>
            <a:off x="5959020" y="5295768"/>
            <a:ext cx="1487908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 err="1" smtClean="0"/>
              <a:t>Spendings</a:t>
            </a:r>
            <a:r>
              <a:rPr lang="en-AU" dirty="0" smtClean="0"/>
              <a:t> &gt; n</a:t>
            </a:r>
            <a:endParaRPr lang="en-AU" dirty="0"/>
          </a:p>
        </p:txBody>
      </p:sp>
      <p:sp>
        <p:nvSpPr>
          <p:cNvPr id="43" name="TextBox 42"/>
          <p:cNvSpPr txBox="1"/>
          <p:nvPr/>
        </p:nvSpPr>
        <p:spPr>
          <a:xfrm>
            <a:off x="8120703" y="5296836"/>
            <a:ext cx="1619354" cy="6463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 err="1" smtClean="0"/>
              <a:t>Vip</a:t>
            </a:r>
            <a:r>
              <a:rPr lang="en-AU" dirty="0" smtClean="0"/>
              <a:t>       -&gt; + 100</a:t>
            </a:r>
          </a:p>
          <a:p>
            <a:r>
              <a:rPr lang="en-AU" dirty="0" smtClean="0"/>
              <a:t>No </a:t>
            </a:r>
            <a:r>
              <a:rPr lang="en-AU" dirty="0" err="1" smtClean="0"/>
              <a:t>Vip</a:t>
            </a:r>
            <a:r>
              <a:rPr lang="en-AU" dirty="0" smtClean="0"/>
              <a:t> -&gt; + 50</a:t>
            </a:r>
            <a:endParaRPr lang="en-AU" dirty="0"/>
          </a:p>
        </p:txBody>
      </p:sp>
      <p:sp>
        <p:nvSpPr>
          <p:cNvPr id="16" name="Right Arrow 15"/>
          <p:cNvSpPr/>
          <p:nvPr/>
        </p:nvSpPr>
        <p:spPr>
          <a:xfrm>
            <a:off x="2433181" y="2534818"/>
            <a:ext cx="469557" cy="33363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Flowchart: Document 18"/>
          <p:cNvSpPr/>
          <p:nvPr/>
        </p:nvSpPr>
        <p:spPr>
          <a:xfrm>
            <a:off x="1205352" y="2275326"/>
            <a:ext cx="1096922" cy="852616"/>
          </a:xfrm>
          <a:prstGeom prst="flowChartDocumen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CSV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8059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16" grpId="0" animBg="1"/>
      <p:bldP spid="1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err="1" smtClean="0">
                <a:solidFill>
                  <a:schemeClr val="accent1"/>
                </a:solidFill>
              </a:rPr>
              <a:t>Sql</a:t>
            </a:r>
            <a:r>
              <a:rPr lang="en-AU" sz="5400" dirty="0" smtClean="0">
                <a:solidFill>
                  <a:schemeClr val="accent1"/>
                </a:solidFill>
              </a:rPr>
              <a:t> Client Type Provider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7628" y="1876334"/>
            <a:ext cx="10416744" cy="224676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/>
              <a:t>[&lt;</a:t>
            </a:r>
            <a:r>
              <a:rPr lang="en-AU" sz="2000" dirty="0" smtClean="0">
                <a:solidFill>
                  <a:srgbClr val="0099CC"/>
                </a:solidFill>
              </a:rPr>
              <a:t>Literal</a:t>
            </a:r>
            <a:r>
              <a:rPr lang="en-AU" sz="2000" dirty="0" smtClean="0"/>
              <a:t>&gt;]</a:t>
            </a:r>
            <a:endParaRPr lang="en-AU" sz="2000" dirty="0"/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err="1"/>
              <a:t>cs</a:t>
            </a:r>
            <a:r>
              <a:rPr lang="en-AU" sz="2000" dirty="0"/>
              <a:t> = </a:t>
            </a:r>
            <a:r>
              <a:rPr lang="en-AU" sz="2000" dirty="0">
                <a:solidFill>
                  <a:srgbClr val="C00000"/>
                </a:solidFill>
              </a:rPr>
              <a:t>"Data Source=.;Initial </a:t>
            </a:r>
            <a:r>
              <a:rPr lang="en-AU" sz="2000" dirty="0" err="1">
                <a:solidFill>
                  <a:srgbClr val="C00000"/>
                </a:solidFill>
              </a:rPr>
              <a:t>Catalog</a:t>
            </a:r>
            <a:r>
              <a:rPr lang="en-AU" sz="2000" dirty="0">
                <a:solidFill>
                  <a:srgbClr val="C00000"/>
                </a:solidFill>
              </a:rPr>
              <a:t>=</a:t>
            </a:r>
            <a:r>
              <a:rPr lang="en-AU" sz="2000" dirty="0" err="1">
                <a:solidFill>
                  <a:srgbClr val="C00000"/>
                </a:solidFill>
              </a:rPr>
              <a:t>FSharpIntro;Integrated</a:t>
            </a:r>
            <a:r>
              <a:rPr lang="en-AU" sz="2000" dirty="0">
                <a:solidFill>
                  <a:srgbClr val="C00000"/>
                </a:solidFill>
              </a:rPr>
              <a:t> Security=SSPI</a:t>
            </a:r>
            <a:r>
              <a:rPr lang="en-AU" sz="2000" dirty="0" smtClean="0">
                <a:solidFill>
                  <a:srgbClr val="C00000"/>
                </a:solidFill>
              </a:rPr>
              <a:t>;“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type</a:t>
            </a:r>
            <a:r>
              <a:rPr lang="en-AU" sz="2000" dirty="0" smtClean="0"/>
              <a:t> </a:t>
            </a:r>
            <a:r>
              <a:rPr lang="en-AU" sz="2000" dirty="0" err="1">
                <a:solidFill>
                  <a:srgbClr val="0099CC"/>
                </a:solidFill>
              </a:rPr>
              <a:t>SelectCustomers</a:t>
            </a:r>
            <a:r>
              <a:rPr lang="en-AU" sz="2000" dirty="0"/>
              <a:t> = </a:t>
            </a:r>
            <a:r>
              <a:rPr lang="en-AU" sz="2000" dirty="0" err="1" smtClean="0">
                <a:solidFill>
                  <a:srgbClr val="0099CC"/>
                </a:solidFill>
              </a:rPr>
              <a:t>SqlCommandProvider</a:t>
            </a:r>
            <a:r>
              <a:rPr lang="en-AU" sz="2000" dirty="0" smtClean="0"/>
              <a:t>&lt;</a:t>
            </a:r>
            <a:r>
              <a:rPr lang="en-AU" sz="2000" dirty="0" smtClean="0">
                <a:solidFill>
                  <a:srgbClr val="C00000"/>
                </a:solidFill>
              </a:rPr>
              <a:t>"</a:t>
            </a:r>
            <a:r>
              <a:rPr lang="en-AU" sz="2000" dirty="0">
                <a:solidFill>
                  <a:srgbClr val="C00000"/>
                </a:solidFill>
              </a:rPr>
              <a:t>SELECT Id, </a:t>
            </a:r>
            <a:r>
              <a:rPr lang="en-AU" sz="2000" dirty="0" err="1">
                <a:solidFill>
                  <a:srgbClr val="C00000"/>
                </a:solidFill>
              </a:rPr>
              <a:t>IsVip</a:t>
            </a:r>
            <a:r>
              <a:rPr lang="en-AU" sz="2000" dirty="0">
                <a:solidFill>
                  <a:srgbClr val="C00000"/>
                </a:solidFill>
              </a:rPr>
              <a:t>, Credit FROM </a:t>
            </a:r>
            <a:r>
              <a:rPr lang="en-AU" sz="2000" dirty="0" err="1">
                <a:solidFill>
                  <a:srgbClr val="C00000"/>
                </a:solidFill>
              </a:rPr>
              <a:t>dbo.Customers</a:t>
            </a:r>
            <a:r>
              <a:rPr lang="en-AU" sz="2000" dirty="0">
                <a:solidFill>
                  <a:srgbClr val="C00000"/>
                </a:solidFill>
              </a:rPr>
              <a:t>"</a:t>
            </a:r>
            <a:r>
              <a:rPr lang="en-AU" sz="2000" dirty="0"/>
              <a:t>, </a:t>
            </a:r>
            <a:r>
              <a:rPr lang="en-AU" sz="2000" dirty="0" err="1"/>
              <a:t>cs</a:t>
            </a:r>
            <a:r>
              <a:rPr lang="en-AU" sz="2000" dirty="0"/>
              <a:t>&gt;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/>
              <a:t> </a:t>
            </a:r>
            <a:r>
              <a:rPr lang="en-AU" sz="2000" dirty="0" err="1"/>
              <a:t>cmd</a:t>
            </a:r>
            <a:r>
              <a:rPr lang="en-AU" sz="2000" dirty="0"/>
              <a:t> = </a:t>
            </a:r>
            <a:r>
              <a:rPr lang="en-AU" sz="2000" dirty="0">
                <a:solidFill>
                  <a:srgbClr val="0000CC"/>
                </a:solidFill>
              </a:rPr>
              <a:t>new</a:t>
            </a:r>
            <a:r>
              <a:rPr lang="en-AU" sz="2000" dirty="0"/>
              <a:t> </a:t>
            </a:r>
            <a:r>
              <a:rPr lang="en-AU" sz="2000" dirty="0" err="1">
                <a:solidFill>
                  <a:srgbClr val="0099CC"/>
                </a:solidFill>
              </a:rPr>
              <a:t>SelectCustomers</a:t>
            </a:r>
            <a:r>
              <a:rPr lang="en-AU" sz="2000" dirty="0"/>
              <a:t> ()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smtClean="0"/>
              <a:t>customers = </a:t>
            </a:r>
            <a:r>
              <a:rPr lang="en-AU" sz="2000" dirty="0" err="1"/>
              <a:t>cmd.Execute</a:t>
            </a:r>
            <a:r>
              <a:rPr lang="en-AU" sz="2000" dirty="0"/>
              <a:t> </a:t>
            </a:r>
            <a:r>
              <a:rPr lang="en-AU" sz="2000" dirty="0" smtClean="0"/>
              <a:t>()</a:t>
            </a:r>
            <a:endParaRPr lang="en-A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887628" y="4508718"/>
            <a:ext cx="1041674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</a:t>
            </a:r>
            <a:r>
              <a:rPr lang="en-AU" sz="2000" dirty="0" smtClean="0"/>
              <a:t> </a:t>
            </a:r>
            <a:r>
              <a:rPr lang="en-AU" sz="2000" dirty="0" err="1">
                <a:solidFill>
                  <a:srgbClr val="0099CC"/>
                </a:solidFill>
              </a:rPr>
              <a:t>SelectCustomers</a:t>
            </a:r>
            <a:r>
              <a:rPr lang="en-AU" sz="2000" dirty="0"/>
              <a:t> = </a:t>
            </a:r>
            <a:r>
              <a:rPr lang="en-AU" sz="2000" dirty="0" err="1" smtClean="0">
                <a:solidFill>
                  <a:srgbClr val="0099CC"/>
                </a:solidFill>
              </a:rPr>
              <a:t>SqlCommandProvider</a:t>
            </a:r>
            <a:r>
              <a:rPr lang="en-AU" sz="2000" dirty="0" smtClean="0"/>
              <a:t>&lt;</a:t>
            </a:r>
            <a:r>
              <a:rPr lang="en-AU" sz="2000" dirty="0" smtClean="0">
                <a:solidFill>
                  <a:srgbClr val="C00000"/>
                </a:solidFill>
              </a:rPr>
              <a:t>"</a:t>
            </a:r>
            <a:r>
              <a:rPr lang="en-AU" sz="2000" dirty="0">
                <a:solidFill>
                  <a:srgbClr val="C00000"/>
                </a:solidFill>
              </a:rPr>
              <a:t>SELECT </a:t>
            </a:r>
            <a:r>
              <a:rPr lang="en-AU" sz="2000" dirty="0" smtClean="0">
                <a:solidFill>
                  <a:srgbClr val="C00000"/>
                </a:solidFill>
              </a:rPr>
              <a:t>Id, </a:t>
            </a:r>
            <a:r>
              <a:rPr lang="en-AU" sz="2000" u="sng" dirty="0" err="1" smtClean="0">
                <a:solidFill>
                  <a:srgbClr val="C00000"/>
                </a:solidFill>
              </a:rPr>
              <a:t>IsV</a:t>
            </a:r>
            <a:r>
              <a:rPr lang="en-AU" sz="2000" dirty="0" smtClean="0">
                <a:solidFill>
                  <a:srgbClr val="C00000"/>
                </a:solidFill>
              </a:rPr>
              <a:t>, Credit </a:t>
            </a:r>
            <a:r>
              <a:rPr lang="en-AU" sz="2000" dirty="0">
                <a:solidFill>
                  <a:srgbClr val="C00000"/>
                </a:solidFill>
              </a:rPr>
              <a:t>FROM </a:t>
            </a:r>
            <a:r>
              <a:rPr lang="en-AU" sz="2000" dirty="0" err="1">
                <a:solidFill>
                  <a:srgbClr val="C00000"/>
                </a:solidFill>
              </a:rPr>
              <a:t>dbo.Customers</a:t>
            </a:r>
            <a:r>
              <a:rPr lang="en-AU" sz="2000" dirty="0">
                <a:solidFill>
                  <a:srgbClr val="C00000"/>
                </a:solidFill>
              </a:rPr>
              <a:t>"</a:t>
            </a:r>
            <a:r>
              <a:rPr lang="en-AU" sz="2000" dirty="0"/>
              <a:t>, </a:t>
            </a:r>
            <a:r>
              <a:rPr lang="en-AU" sz="2000" dirty="0" err="1"/>
              <a:t>cs</a:t>
            </a:r>
            <a:r>
              <a:rPr lang="en-AU" sz="2000" dirty="0" smtClean="0"/>
              <a:t>&gt;</a:t>
            </a:r>
            <a:endParaRPr lang="en-AU" sz="2000" dirty="0"/>
          </a:p>
        </p:txBody>
      </p:sp>
      <p:sp>
        <p:nvSpPr>
          <p:cNvPr id="6" name="Oval 5"/>
          <p:cNvSpPr/>
          <p:nvPr/>
        </p:nvSpPr>
        <p:spPr>
          <a:xfrm>
            <a:off x="6932141" y="4527099"/>
            <a:ext cx="506627" cy="381729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912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Type Providers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143000" y="21907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CSV</a:t>
            </a:r>
            <a:endParaRPr lang="en-AU" dirty="0"/>
          </a:p>
        </p:txBody>
      </p:sp>
      <p:sp>
        <p:nvSpPr>
          <p:cNvPr id="13" name="Rounded Rectangle 12"/>
          <p:cNvSpPr/>
          <p:nvPr/>
        </p:nvSpPr>
        <p:spPr>
          <a:xfrm>
            <a:off x="3200400" y="21907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Json</a:t>
            </a:r>
            <a:endParaRPr lang="en-AU" dirty="0"/>
          </a:p>
        </p:txBody>
      </p:sp>
      <p:sp>
        <p:nvSpPr>
          <p:cNvPr id="14" name="Rounded Rectangle 13"/>
          <p:cNvSpPr/>
          <p:nvPr/>
        </p:nvSpPr>
        <p:spPr>
          <a:xfrm>
            <a:off x="5257800" y="220980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XML</a:t>
            </a:r>
            <a:endParaRPr lang="en-AU" dirty="0"/>
          </a:p>
        </p:txBody>
      </p:sp>
      <p:sp>
        <p:nvSpPr>
          <p:cNvPr id="15" name="Rounded Rectangle 14"/>
          <p:cNvSpPr/>
          <p:nvPr/>
        </p:nvSpPr>
        <p:spPr>
          <a:xfrm>
            <a:off x="7315200" y="21907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SQL</a:t>
            </a:r>
            <a:endParaRPr lang="en-AU" dirty="0"/>
          </a:p>
        </p:txBody>
      </p:sp>
      <p:sp>
        <p:nvSpPr>
          <p:cNvPr id="16" name="Rounded Rectangle 15"/>
          <p:cNvSpPr/>
          <p:nvPr/>
        </p:nvSpPr>
        <p:spPr>
          <a:xfrm>
            <a:off x="1143000" y="346710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Azure </a:t>
            </a:r>
            <a:r>
              <a:rPr lang="en-AU" dirty="0" smtClean="0"/>
              <a:t>Storage</a:t>
            </a:r>
            <a:endParaRPr lang="en-AU" dirty="0"/>
          </a:p>
        </p:txBody>
      </p:sp>
      <p:sp>
        <p:nvSpPr>
          <p:cNvPr id="17" name="Rounded Rectangle 16"/>
          <p:cNvSpPr/>
          <p:nvPr/>
        </p:nvSpPr>
        <p:spPr>
          <a:xfrm>
            <a:off x="3200400" y="346710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OData</a:t>
            </a:r>
            <a:endParaRPr lang="en-AU" dirty="0"/>
          </a:p>
        </p:txBody>
      </p:sp>
      <p:sp>
        <p:nvSpPr>
          <p:cNvPr id="18" name="Rounded Rectangle 17"/>
          <p:cNvSpPr/>
          <p:nvPr/>
        </p:nvSpPr>
        <p:spPr>
          <a:xfrm>
            <a:off x="5257800" y="346710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Excel</a:t>
            </a:r>
            <a:endParaRPr lang="en-AU" dirty="0"/>
          </a:p>
        </p:txBody>
      </p:sp>
      <p:sp>
        <p:nvSpPr>
          <p:cNvPr id="19" name="Rounded Rectangle 18"/>
          <p:cNvSpPr/>
          <p:nvPr/>
        </p:nvSpPr>
        <p:spPr>
          <a:xfrm>
            <a:off x="7315200" y="346710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R</a:t>
            </a:r>
            <a:endParaRPr lang="en-AU" dirty="0"/>
          </a:p>
        </p:txBody>
      </p:sp>
      <p:sp>
        <p:nvSpPr>
          <p:cNvPr id="20" name="Rounded Rectangle 19"/>
          <p:cNvSpPr/>
          <p:nvPr/>
        </p:nvSpPr>
        <p:spPr>
          <a:xfrm>
            <a:off x="1143000" y="47434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WMI</a:t>
            </a:r>
            <a:endParaRPr lang="en-AU" dirty="0"/>
          </a:p>
        </p:txBody>
      </p:sp>
      <p:sp>
        <p:nvSpPr>
          <p:cNvPr id="21" name="Rounded Rectangle 20"/>
          <p:cNvSpPr/>
          <p:nvPr/>
        </p:nvSpPr>
        <p:spPr>
          <a:xfrm>
            <a:off x="3200400" y="47434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OData</a:t>
            </a:r>
            <a:endParaRPr lang="en-AU" dirty="0"/>
          </a:p>
        </p:txBody>
      </p:sp>
      <p:sp>
        <p:nvSpPr>
          <p:cNvPr id="22" name="Rounded Rectangle 21"/>
          <p:cNvSpPr/>
          <p:nvPr/>
        </p:nvSpPr>
        <p:spPr>
          <a:xfrm>
            <a:off x="5257800" y="47434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Hadoop / Hive</a:t>
            </a:r>
            <a:endParaRPr lang="en-AU" dirty="0"/>
          </a:p>
        </p:txBody>
      </p:sp>
      <p:sp>
        <p:nvSpPr>
          <p:cNvPr id="23" name="Rounded Rectangle 22"/>
          <p:cNvSpPr/>
          <p:nvPr/>
        </p:nvSpPr>
        <p:spPr>
          <a:xfrm>
            <a:off x="7315200" y="47434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Freebase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9486900" y="220980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EF</a:t>
            </a:r>
            <a:endParaRPr lang="en-AU" dirty="0"/>
          </a:p>
        </p:txBody>
      </p:sp>
      <p:sp>
        <p:nvSpPr>
          <p:cNvPr id="25" name="Rounded Rectangle 24"/>
          <p:cNvSpPr/>
          <p:nvPr/>
        </p:nvSpPr>
        <p:spPr>
          <a:xfrm>
            <a:off x="9486900" y="34861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Reflection</a:t>
            </a:r>
            <a:endParaRPr lang="en-AU" dirty="0"/>
          </a:p>
        </p:txBody>
      </p:sp>
      <p:sp>
        <p:nvSpPr>
          <p:cNvPr id="26" name="Rounded Rectangle 25"/>
          <p:cNvSpPr/>
          <p:nvPr/>
        </p:nvSpPr>
        <p:spPr>
          <a:xfrm>
            <a:off x="9486900" y="476250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WSDL</a:t>
            </a:r>
            <a:endParaRPr lang="en-AU" dirty="0"/>
          </a:p>
        </p:txBody>
      </p:sp>
      <p:sp>
        <p:nvSpPr>
          <p:cNvPr id="27" name="TextBox 26"/>
          <p:cNvSpPr txBox="1"/>
          <p:nvPr/>
        </p:nvSpPr>
        <p:spPr>
          <a:xfrm flipH="1">
            <a:off x="5295900" y="5955190"/>
            <a:ext cx="1712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chemeClr val="accent1"/>
                </a:solidFill>
              </a:rPr>
              <a:t>And many more</a:t>
            </a:r>
            <a:endParaRPr lang="en-AU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40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accent1"/>
                </a:solidFill>
              </a:rPr>
              <a:t>Demo 4</a:t>
            </a:r>
            <a:endParaRPr lang="en-AU" sz="7200" dirty="0">
              <a:solidFill>
                <a:schemeClr val="accent1"/>
              </a:solidFill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572000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600" dirty="0" smtClean="0">
                <a:solidFill>
                  <a:schemeClr val="accent1"/>
                </a:solidFill>
                <a:latin typeface="+mj-lt"/>
              </a:rPr>
              <a:t>Functional lists | Object-Oriented Programming | Type providers</a:t>
            </a:r>
          </a:p>
          <a:p>
            <a:endParaRPr lang="en-AU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500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 4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816437" y="2390552"/>
            <a:ext cx="2191073" cy="2651009"/>
            <a:chOff x="5257390" y="2187627"/>
            <a:chExt cx="2191073" cy="2651009"/>
          </a:xfrm>
        </p:grpSpPr>
        <p:sp>
          <p:nvSpPr>
            <p:cNvPr id="27" name="Rounded Rectangle 26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</a:t>
              </a:r>
              <a:endParaRPr lang="en-AU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</a:t>
              </a:r>
              <a:r>
                <a:rPr lang="en-AU" dirty="0" smtClean="0"/>
                <a:t>ryPromoteToVip</a:t>
              </a:r>
              <a:endParaRPr lang="en-AU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getSpendings</a:t>
              </a:r>
              <a:endParaRPr lang="en-AU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1</a:t>
              </a:r>
              <a:endParaRPr lang="en-AU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692871" y="2248933"/>
            <a:ext cx="4559641" cy="3138617"/>
            <a:chOff x="1581666" y="2051221"/>
            <a:chExt cx="4559641" cy="3138617"/>
          </a:xfrm>
        </p:grpSpPr>
        <p:sp>
          <p:nvSpPr>
            <p:cNvPr id="32" name="Rounded Rectangle 31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increaseCredit</a:t>
              </a:r>
              <a:endParaRPr lang="en-AU" dirty="0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upgradeCustomer</a:t>
              </a:r>
              <a:endParaRPr lang="en-AU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2</a:t>
              </a:r>
              <a:endParaRPr lang="en-AU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81658" y="2124339"/>
            <a:ext cx="6919784" cy="3584487"/>
            <a:chOff x="691976" y="1926627"/>
            <a:chExt cx="6919784" cy="3584487"/>
          </a:xfrm>
        </p:grpSpPr>
        <p:sp>
          <p:nvSpPr>
            <p:cNvPr id="36" name="Rounded Rectangle 35"/>
            <p:cNvSpPr/>
            <p:nvPr/>
          </p:nvSpPr>
          <p:spPr>
            <a:xfrm>
              <a:off x="5503285" y="2037841"/>
              <a:ext cx="2005915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PersonalDetails</a:t>
              </a:r>
              <a:endParaRPr lang="en-AU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5490933" y="2797239"/>
              <a:ext cx="2005915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Notifications</a:t>
              </a:r>
              <a:endParaRPr lang="en-AU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91976" y="1926627"/>
              <a:ext cx="6919784" cy="3584487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3</a:t>
              </a:r>
              <a:endParaRPr lang="en-AU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5498142" y="3556584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isAdult</a:t>
              </a:r>
              <a:endParaRPr lang="en-AU" dirty="0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5490933" y="4315982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getAlert</a:t>
              </a:r>
              <a:endParaRPr lang="en-AU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479102" y="2017661"/>
            <a:ext cx="9382483" cy="4000083"/>
            <a:chOff x="379353" y="1894091"/>
            <a:chExt cx="9382483" cy="4000083"/>
          </a:xfrm>
        </p:grpSpPr>
        <p:grpSp>
          <p:nvGrpSpPr>
            <p:cNvPr id="42" name="Group 41"/>
            <p:cNvGrpSpPr/>
            <p:nvPr/>
          </p:nvGrpSpPr>
          <p:grpSpPr>
            <a:xfrm>
              <a:off x="379353" y="1894091"/>
              <a:ext cx="9382483" cy="4000083"/>
              <a:chOff x="366996" y="1894091"/>
              <a:chExt cx="9382483" cy="4000083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366996" y="1894091"/>
                <a:ext cx="9382483" cy="4000083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b" anchorCtr="0"/>
              <a:lstStyle/>
              <a:p>
                <a:pPr algn="r"/>
                <a:r>
                  <a:rPr lang="en-AU" dirty="0" smtClean="0"/>
                  <a:t>Module 4</a:t>
                </a:r>
                <a:endParaRPr lang="en-AU" dirty="0"/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7479862" y="2000769"/>
                <a:ext cx="2211760" cy="654908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AU" dirty="0" smtClean="0"/>
                  <a:t>getSpendingsByMonth</a:t>
                </a:r>
                <a:endParaRPr lang="en-AU" dirty="0"/>
              </a:p>
            </p:txBody>
          </p:sp>
        </p:grpSp>
        <p:sp>
          <p:nvSpPr>
            <p:cNvPr id="43" name="Rounded Rectangle 42"/>
            <p:cNvSpPr/>
            <p:nvPr/>
          </p:nvSpPr>
          <p:spPr>
            <a:xfrm>
              <a:off x="7494343" y="2762355"/>
              <a:ext cx="2205493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Csv Provider</a:t>
              </a:r>
              <a:endParaRPr lang="en-AU" dirty="0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7490198" y="3521700"/>
              <a:ext cx="2213781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 smtClean="0"/>
                <a:t>Json</a:t>
              </a:r>
              <a:r>
                <a:rPr lang="en-AU" dirty="0" smtClean="0"/>
                <a:t> Provider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98239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accent1"/>
                </a:solidFill>
              </a:rPr>
              <a:t>Exercise 4</a:t>
            </a:r>
            <a:endParaRPr lang="en-AU" sz="7200" dirty="0">
              <a:solidFill>
                <a:schemeClr val="accent1"/>
              </a:solidFill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572000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600" dirty="0" smtClean="0">
                <a:solidFill>
                  <a:schemeClr val="accent1"/>
                </a:solidFill>
                <a:latin typeface="+mj-lt"/>
              </a:rPr>
              <a:t>Functional lists | Object-Oriented Programming | Type providers</a:t>
            </a:r>
          </a:p>
          <a:p>
            <a:endParaRPr lang="en-AU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1867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Review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90186" y="169413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</a:t>
            </a:r>
            <a:r>
              <a:rPr lang="en-US" sz="4000" dirty="0" smtClean="0"/>
              <a:t>How do you specify that a function receives zero parameters</a:t>
            </a:r>
            <a:r>
              <a:rPr lang="en-US" sz="4000" dirty="0" smtClean="0"/>
              <a:t>?</a:t>
            </a:r>
            <a:endParaRPr lang="en-US" sz="4000" dirty="0" smtClean="0"/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Which keyword do we use to declare a class property or method?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Why do we refer to “</a:t>
            </a:r>
            <a:r>
              <a:rPr lang="en-US" sz="4000" dirty="0" err="1" smtClean="0"/>
              <a:t>Data.json</a:t>
            </a:r>
            <a:r>
              <a:rPr lang="en-US" sz="4000" dirty="0" smtClean="0"/>
              <a:t>” twice?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What happens if I change the name of a column?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2444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00150" y="2797302"/>
            <a:ext cx="9601200" cy="1168702"/>
          </a:xfrm>
        </p:spPr>
        <p:txBody>
          <a:bodyPr>
            <a:normAutofit/>
          </a:bodyPr>
          <a:lstStyle/>
          <a:p>
            <a:r>
              <a:rPr lang="en-AU" sz="7200" dirty="0" smtClean="0">
                <a:solidFill>
                  <a:schemeClr val="accent1"/>
                </a:solidFill>
              </a:rPr>
              <a:t>Thank you</a:t>
            </a:r>
            <a:endParaRPr lang="en-AU" sz="7200" dirty="0">
              <a:solidFill>
                <a:schemeClr val="accent1"/>
              </a:solidFill>
            </a:endParaRPr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1200150" y="4487594"/>
            <a:ext cx="10011508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AU" sz="3200" dirty="0" smtClean="0">
                <a:solidFill>
                  <a:schemeClr val="accent1"/>
                </a:solidFill>
              </a:rPr>
              <a:t>Jorge Fioranelli - @jorgefioranelli</a:t>
            </a:r>
            <a:endParaRPr lang="en-AU" sz="3200" dirty="0">
              <a:solidFill>
                <a:schemeClr val="accent1"/>
              </a:solidFill>
            </a:endParaRPr>
          </a:p>
          <a:p>
            <a:pPr algn="l"/>
            <a:endParaRPr lang="en-AU" sz="3200" dirty="0">
              <a:solidFill>
                <a:schemeClr val="accent1"/>
              </a:solidFill>
              <a:latin typeface="+mj-lt"/>
            </a:endParaRPr>
          </a:p>
          <a:p>
            <a:pPr algn="l"/>
            <a:endParaRPr lang="en-AU" sz="32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2010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www.manning.com/petricek/petricek_cover15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03" b="2962"/>
          <a:stretch/>
        </p:blipFill>
        <p:spPr bwMode="auto">
          <a:xfrm>
            <a:off x="1335769" y="2681706"/>
            <a:ext cx="791827" cy="98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439003" y="2819364"/>
            <a:ext cx="51628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Real-World Functional </a:t>
            </a:r>
            <a:r>
              <a:rPr lang="en-AU" sz="2400" dirty="0" smtClean="0">
                <a:latin typeface="Arial" panose="020B0604020202020204" pitchFamily="34" charset="0"/>
              </a:rPr>
              <a:t>Programming</a:t>
            </a:r>
          </a:p>
          <a:p>
            <a:r>
              <a:rPr lang="en-AU" sz="2000" dirty="0" smtClean="0">
                <a:latin typeface="Arial" panose="020B0604020202020204" pitchFamily="34" charset="0"/>
              </a:rPr>
              <a:t>By Tomas </a:t>
            </a:r>
            <a:r>
              <a:rPr lang="en-AU" sz="2000" dirty="0" err="1" smtClean="0">
                <a:latin typeface="Arial" panose="020B0604020202020204" pitchFamily="34" charset="0"/>
              </a:rPr>
              <a:t>Petricek</a:t>
            </a:r>
            <a:endParaRPr lang="en-AU" sz="2000" dirty="0"/>
          </a:p>
        </p:txBody>
      </p:sp>
      <p:sp>
        <p:nvSpPr>
          <p:cNvPr id="4" name="Rectangle 3"/>
          <p:cNvSpPr/>
          <p:nvPr/>
        </p:nvSpPr>
        <p:spPr>
          <a:xfrm>
            <a:off x="2439527" y="3912475"/>
            <a:ext cx="19127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t</a:t>
            </a:r>
            <a:r>
              <a:rPr lang="en-AU" sz="2400" dirty="0" smtClean="0">
                <a:latin typeface="Arial" panose="020B0604020202020204" pitchFamily="34" charset="0"/>
              </a:rPr>
              <a:t>ryfsharp.org</a:t>
            </a:r>
            <a:endParaRPr lang="en-AU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769" y="3755361"/>
            <a:ext cx="791827" cy="77884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435166" y="5622740"/>
            <a:ext cx="54413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Skills Matter: skillsmatter.com (tag: f#)</a:t>
            </a:r>
            <a:endParaRPr lang="en-AU" sz="2000" dirty="0"/>
          </a:p>
        </p:txBody>
      </p:sp>
      <p:sp>
        <p:nvSpPr>
          <p:cNvPr id="7" name="Rectangle 6"/>
          <p:cNvSpPr/>
          <p:nvPr/>
        </p:nvSpPr>
        <p:spPr>
          <a:xfrm>
            <a:off x="4729576" y="4614628"/>
            <a:ext cx="37978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fsharpforfunandprofit.com</a:t>
            </a:r>
            <a:endParaRPr lang="en-AU" dirty="0"/>
          </a:p>
        </p:txBody>
      </p:sp>
      <p:pic>
        <p:nvPicPr>
          <p:cNvPr id="8" name="Picture 7" descr="http://fsharpworks.com/paris/images/Scott-Wlaschin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769" y="4641255"/>
            <a:ext cx="791827" cy="791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4722156" y="4975414"/>
            <a:ext cx="43781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fpbridge.co.uk/why-fsharp.html</a:t>
            </a:r>
            <a:endParaRPr lang="en-AU" dirty="0"/>
          </a:p>
        </p:txBody>
      </p:sp>
      <p:sp>
        <p:nvSpPr>
          <p:cNvPr id="10" name="Rectangle 9"/>
          <p:cNvSpPr/>
          <p:nvPr/>
        </p:nvSpPr>
        <p:spPr>
          <a:xfrm>
            <a:off x="2439003" y="4771688"/>
            <a:ext cx="22204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Scott Wlaschin</a:t>
            </a:r>
            <a:endParaRPr lang="en-AU" dirty="0"/>
          </a:p>
        </p:txBody>
      </p:sp>
      <p:pic>
        <p:nvPicPr>
          <p:cNvPr id="11" name="Picture 2" descr="Logo prop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112" y="5540130"/>
            <a:ext cx="817484" cy="698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2435166" y="1919816"/>
            <a:ext cx="35205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fsharp.org / c4fsharp.net</a:t>
            </a:r>
            <a:endParaRPr lang="en-AU" sz="2000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341120" y="570230"/>
            <a:ext cx="9509760" cy="123342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5400" dirty="0" smtClean="0">
                <a:solidFill>
                  <a:schemeClr val="accent1"/>
                </a:solidFill>
              </a:rPr>
              <a:t>Resources</a:t>
            </a:r>
            <a:endParaRPr lang="en-AU" sz="5400" dirty="0">
              <a:solidFill>
                <a:schemeClr val="accent1"/>
              </a:solidFill>
            </a:endParaRPr>
          </a:p>
        </p:txBody>
      </p:sp>
      <p:pic>
        <p:nvPicPr>
          <p:cNvPr id="4098" name="Picture 2" descr="F#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593" y="1659658"/>
            <a:ext cx="938177" cy="938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5327733" y="641736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 smtClean="0">
                <a:solidFill>
                  <a:srgbClr val="00B050"/>
                </a:solidFill>
              </a:rPr>
              <a:t>Survey: http</a:t>
            </a:r>
            <a:r>
              <a:rPr lang="en-US" sz="3200" dirty="0">
                <a:solidFill>
                  <a:srgbClr val="00B050"/>
                </a:solidFill>
              </a:rPr>
              <a:t>://bit.do/fsharplondon</a:t>
            </a:r>
          </a:p>
        </p:txBody>
      </p:sp>
    </p:spTree>
    <p:extLst>
      <p:ext uri="{BB962C8B-B14F-4D97-AF65-F5344CB8AC3E}">
        <p14:creationId xmlns:p14="http://schemas.microsoft.com/office/powerpoint/2010/main" val="223511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816437" y="239055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</a:t>
              </a:r>
              <a:endParaRPr lang="en-AU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</a:t>
              </a:r>
              <a:r>
                <a:rPr lang="en-AU" dirty="0" smtClean="0"/>
                <a:t>ryPromoteToVip</a:t>
              </a:r>
              <a:endParaRPr lang="en-AU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getSpendings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1</a:t>
              </a:r>
              <a:endParaRPr lang="en-AU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692871" y="2248933"/>
            <a:ext cx="4559641" cy="3138617"/>
            <a:chOff x="1581666" y="2051221"/>
            <a:chExt cx="4559641" cy="3138617"/>
          </a:xfrm>
        </p:grpSpPr>
        <p:sp>
          <p:nvSpPr>
            <p:cNvPr id="10" name="Rounded Rectangle 9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increaseCredit</a:t>
              </a:r>
              <a:endParaRPr lang="en-AU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upgradeCustomer</a:t>
              </a:r>
              <a:endParaRPr lang="en-AU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2</a:t>
              </a:r>
              <a:endParaRPr lang="en-AU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581658" y="2124339"/>
            <a:ext cx="6919784" cy="3584487"/>
            <a:chOff x="691976" y="1926627"/>
            <a:chExt cx="6919784" cy="3584487"/>
          </a:xfrm>
        </p:grpSpPr>
        <p:sp>
          <p:nvSpPr>
            <p:cNvPr id="15" name="Rounded Rectangle 14"/>
            <p:cNvSpPr/>
            <p:nvPr/>
          </p:nvSpPr>
          <p:spPr>
            <a:xfrm>
              <a:off x="5503285" y="2037841"/>
              <a:ext cx="2005915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PersonalDetails</a:t>
              </a:r>
              <a:endParaRPr lang="en-AU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90933" y="2797239"/>
              <a:ext cx="2005915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Notifications</a:t>
              </a:r>
              <a:endParaRPr lang="en-AU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91976" y="1926627"/>
              <a:ext cx="6919784" cy="3584487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3</a:t>
              </a:r>
              <a:endParaRPr lang="en-AU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498142" y="3556584"/>
              <a:ext cx="2005914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isAdult</a:t>
              </a:r>
              <a:endParaRPr lang="en-AU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490933" y="4315982"/>
              <a:ext cx="2005914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getAlert</a:t>
              </a:r>
              <a:endParaRPr lang="en-AU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479102" y="2017661"/>
            <a:ext cx="9382483" cy="4000083"/>
            <a:chOff x="379353" y="1894091"/>
            <a:chExt cx="9382483" cy="4000083"/>
          </a:xfrm>
        </p:grpSpPr>
        <p:grpSp>
          <p:nvGrpSpPr>
            <p:cNvPr id="26" name="Group 25"/>
            <p:cNvGrpSpPr/>
            <p:nvPr/>
          </p:nvGrpSpPr>
          <p:grpSpPr>
            <a:xfrm>
              <a:off x="379353" y="1894091"/>
              <a:ext cx="9382483" cy="4000083"/>
              <a:chOff x="366996" y="1894091"/>
              <a:chExt cx="9382483" cy="400008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66996" y="1894091"/>
                <a:ext cx="9382483" cy="4000083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b" anchorCtr="0"/>
              <a:lstStyle/>
              <a:p>
                <a:pPr algn="r"/>
                <a:r>
                  <a:rPr lang="en-AU" dirty="0" smtClean="0"/>
                  <a:t>Module 4</a:t>
                </a:r>
                <a:endParaRPr lang="en-AU" dirty="0"/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7479862" y="2000769"/>
                <a:ext cx="2211760" cy="654908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AU" dirty="0" smtClean="0"/>
                  <a:t>getSpendingsByMonth</a:t>
                </a:r>
                <a:endParaRPr lang="en-AU" dirty="0"/>
              </a:p>
            </p:txBody>
          </p:sp>
        </p:grpSp>
        <p:sp>
          <p:nvSpPr>
            <p:cNvPr id="28" name="Rounded Rectangle 27"/>
            <p:cNvSpPr/>
            <p:nvPr/>
          </p:nvSpPr>
          <p:spPr>
            <a:xfrm>
              <a:off x="7500963" y="2762355"/>
              <a:ext cx="2205493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Csv Provider</a:t>
              </a:r>
              <a:endParaRPr lang="en-AU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7492675" y="3498813"/>
              <a:ext cx="2213781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 smtClean="0"/>
                <a:t>Json</a:t>
              </a:r>
              <a:r>
                <a:rPr lang="en-AU" dirty="0" smtClean="0"/>
                <a:t> Provider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66089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accent1"/>
                </a:solidFill>
              </a:rPr>
              <a:t>Module 1</a:t>
            </a:r>
            <a:endParaRPr lang="en-AU" sz="7200" dirty="0">
              <a:solidFill>
                <a:schemeClr val="accent1"/>
              </a:solidFill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19484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Bindings | Functions | Tuples | Records</a:t>
            </a:r>
          </a:p>
        </p:txBody>
      </p:sp>
    </p:spTree>
    <p:extLst>
      <p:ext uri="{BB962C8B-B14F-4D97-AF65-F5344CB8AC3E}">
        <p14:creationId xmlns:p14="http://schemas.microsoft.com/office/powerpoint/2010/main" val="276307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66C857B-E52C-4200-9223-45EEE86CA2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3DE0ED7-AE8B-4CE1-892D-805FE0D473B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A69BF48-D9C3-4DE0-818A-0C2EC431B649}">
  <ds:schemaRefs>
    <ds:schemaRef ds:uri="http://purl.org/dc/elements/1.1/"/>
    <ds:schemaRef ds:uri="http://purl.org/dc/terms/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3442</Words>
  <Application>Microsoft Office PowerPoint</Application>
  <PresentationFormat>Widescreen</PresentationFormat>
  <Paragraphs>872</Paragraphs>
  <Slides>77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4" baseType="lpstr">
      <vt:lpstr>Arial</vt:lpstr>
      <vt:lpstr>Calibri</vt:lpstr>
      <vt:lpstr>Calibri Light</vt:lpstr>
      <vt:lpstr>Consolas</vt:lpstr>
      <vt:lpstr>Times New Roman</vt:lpstr>
      <vt:lpstr>Retrospect</vt:lpstr>
      <vt:lpstr>Document</vt:lpstr>
      <vt:lpstr>F# Workshop </vt:lpstr>
      <vt:lpstr>Objectives</vt:lpstr>
      <vt:lpstr>Materials</vt:lpstr>
      <vt:lpstr>Pre-requisites</vt:lpstr>
      <vt:lpstr>Modules</vt:lpstr>
      <vt:lpstr>Agenda</vt:lpstr>
      <vt:lpstr>Exercise</vt:lpstr>
      <vt:lpstr>Exercise</vt:lpstr>
      <vt:lpstr>Module 1</vt:lpstr>
      <vt:lpstr>PowerPoint Presentation</vt:lpstr>
      <vt:lpstr>Imperative vs Functional</vt:lpstr>
      <vt:lpstr>Conventions</vt:lpstr>
      <vt:lpstr>Functional Core Concepts</vt:lpstr>
      <vt:lpstr>Declarative Style</vt:lpstr>
      <vt:lpstr>Immutability</vt:lpstr>
      <vt:lpstr>Functions</vt:lpstr>
      <vt:lpstr>Pure Functions</vt:lpstr>
      <vt:lpstr>Expressions</vt:lpstr>
      <vt:lpstr>Expressions</vt:lpstr>
      <vt:lpstr>Bindings</vt:lpstr>
      <vt:lpstr>Tuples</vt:lpstr>
      <vt:lpstr>Records</vt:lpstr>
      <vt:lpstr>Records</vt:lpstr>
      <vt:lpstr>Immutable and Structural Equality</vt:lpstr>
      <vt:lpstr>Demo 1</vt:lpstr>
      <vt:lpstr>Exercise 1</vt:lpstr>
      <vt:lpstr>Exercise 1</vt:lpstr>
      <vt:lpstr>Review</vt:lpstr>
      <vt:lpstr>Module 2</vt:lpstr>
      <vt:lpstr>High Order Functions</vt:lpstr>
      <vt:lpstr>High Order Functions</vt:lpstr>
      <vt:lpstr>High Order Functions</vt:lpstr>
      <vt:lpstr>Extension Methods in C#</vt:lpstr>
      <vt:lpstr>Pipelining Operator</vt:lpstr>
      <vt:lpstr>Partial Application</vt:lpstr>
      <vt:lpstr>Composition</vt:lpstr>
      <vt:lpstr>Demo 2</vt:lpstr>
      <vt:lpstr>Exercise 2</vt:lpstr>
      <vt:lpstr>Exercise 2</vt:lpstr>
      <vt:lpstr>Review</vt:lpstr>
      <vt:lpstr>Module 3</vt:lpstr>
      <vt:lpstr>NullReferenceExceptions</vt:lpstr>
      <vt:lpstr>NullReferenceExceptions</vt:lpstr>
      <vt:lpstr>Options</vt:lpstr>
      <vt:lpstr>Options</vt:lpstr>
      <vt:lpstr>Options</vt:lpstr>
      <vt:lpstr>Pattern Matching</vt:lpstr>
      <vt:lpstr>Discriminated Unions</vt:lpstr>
      <vt:lpstr>Discriminated Unions</vt:lpstr>
      <vt:lpstr>Units of Measure</vt:lpstr>
      <vt:lpstr>Units of Measure</vt:lpstr>
      <vt:lpstr>Units of Measure</vt:lpstr>
      <vt:lpstr>Demo 3</vt:lpstr>
      <vt:lpstr>Exercise</vt:lpstr>
      <vt:lpstr>Exercise 3</vt:lpstr>
      <vt:lpstr>Review</vt:lpstr>
      <vt:lpstr>Module 4</vt:lpstr>
      <vt:lpstr>Functional Lists</vt:lpstr>
      <vt:lpstr>Lists vs Arrays vs Sequences</vt:lpstr>
      <vt:lpstr>Functional Lists</vt:lpstr>
      <vt:lpstr>List Module</vt:lpstr>
      <vt:lpstr>List Module</vt:lpstr>
      <vt:lpstr>Classes – Immutable Fields</vt:lpstr>
      <vt:lpstr>Classes – Mutable Fields</vt:lpstr>
      <vt:lpstr>Classes – Interfaces</vt:lpstr>
      <vt:lpstr>Classes – Object Expressions</vt:lpstr>
      <vt:lpstr>Type Providers</vt:lpstr>
      <vt:lpstr>CSV Type Provider</vt:lpstr>
      <vt:lpstr>Entity Framework Type Provider</vt:lpstr>
      <vt:lpstr>Sql Client Type Provider</vt:lpstr>
      <vt:lpstr>Type Providers</vt:lpstr>
      <vt:lpstr>Demo 4</vt:lpstr>
      <vt:lpstr>Exercise 4</vt:lpstr>
      <vt:lpstr>Exercise 4</vt:lpstr>
      <vt:lpstr>Review</vt:lpstr>
      <vt:lpstr>Thank you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2013-07-31T01:42:57Z</dcterms:created>
  <dcterms:modified xsi:type="dcterms:W3CDTF">2016-05-20T15:48:07Z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