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87"/>
  </p:notesMasterIdLst>
  <p:handoutMasterIdLst>
    <p:handoutMasterId r:id="rId88"/>
  </p:handoutMasterIdLst>
  <p:sldIdLst>
    <p:sldId id="385" r:id="rId5"/>
    <p:sldId id="273" r:id="rId6"/>
    <p:sldId id="272" r:id="rId7"/>
    <p:sldId id="382" r:id="rId8"/>
    <p:sldId id="383" r:id="rId9"/>
    <p:sldId id="384" r:id="rId10"/>
    <p:sldId id="275" r:id="rId11"/>
    <p:sldId id="274" r:id="rId12"/>
    <p:sldId id="276" r:id="rId13"/>
    <p:sldId id="277" r:id="rId14"/>
    <p:sldId id="278" r:id="rId15"/>
    <p:sldId id="386" r:id="rId16"/>
    <p:sldId id="280" r:id="rId17"/>
    <p:sldId id="283" r:id="rId18"/>
    <p:sldId id="281" r:id="rId19"/>
    <p:sldId id="282" r:id="rId20"/>
    <p:sldId id="284" r:id="rId21"/>
    <p:sldId id="387" r:id="rId22"/>
    <p:sldId id="286" r:id="rId23"/>
    <p:sldId id="287" r:id="rId24"/>
    <p:sldId id="289" r:id="rId25"/>
    <p:sldId id="290" r:id="rId26"/>
    <p:sldId id="291" r:id="rId27"/>
    <p:sldId id="292" r:id="rId28"/>
    <p:sldId id="293" r:id="rId29"/>
    <p:sldId id="375" r:id="rId30"/>
    <p:sldId id="376" r:id="rId31"/>
    <p:sldId id="296" r:id="rId32"/>
    <p:sldId id="299" r:id="rId33"/>
    <p:sldId id="298" r:id="rId34"/>
    <p:sldId id="377" r:id="rId35"/>
    <p:sldId id="300" r:id="rId36"/>
    <p:sldId id="294" r:id="rId37"/>
    <p:sldId id="295" r:id="rId38"/>
    <p:sldId id="301" r:id="rId39"/>
    <p:sldId id="302" r:id="rId40"/>
    <p:sldId id="303" r:id="rId41"/>
    <p:sldId id="304" r:id="rId42"/>
    <p:sldId id="305" r:id="rId43"/>
    <p:sldId id="369" r:id="rId44"/>
    <p:sldId id="313" r:id="rId45"/>
    <p:sldId id="312" r:id="rId46"/>
    <p:sldId id="378" r:id="rId47"/>
    <p:sldId id="314" r:id="rId48"/>
    <p:sldId id="306" r:id="rId49"/>
    <p:sldId id="307" r:id="rId50"/>
    <p:sldId id="308" r:id="rId51"/>
    <p:sldId id="309" r:id="rId52"/>
    <p:sldId id="315" r:id="rId53"/>
    <p:sldId id="316" r:id="rId54"/>
    <p:sldId id="317" r:id="rId55"/>
    <p:sldId id="320" r:id="rId56"/>
    <p:sldId id="321" r:id="rId57"/>
    <p:sldId id="322" r:id="rId58"/>
    <p:sldId id="323" r:id="rId59"/>
    <p:sldId id="370" r:id="rId60"/>
    <p:sldId id="333" r:id="rId61"/>
    <p:sldId id="332" r:id="rId62"/>
    <p:sldId id="379" r:id="rId63"/>
    <p:sldId id="334" r:id="rId64"/>
    <p:sldId id="324" r:id="rId65"/>
    <p:sldId id="325" r:id="rId66"/>
    <p:sldId id="326" r:id="rId67"/>
    <p:sldId id="327" r:id="rId68"/>
    <p:sldId id="328" r:id="rId69"/>
    <p:sldId id="335" r:id="rId70"/>
    <p:sldId id="338" r:id="rId71"/>
    <p:sldId id="337" r:id="rId72"/>
    <p:sldId id="388" r:id="rId73"/>
    <p:sldId id="389" r:id="rId74"/>
    <p:sldId id="390" r:id="rId75"/>
    <p:sldId id="391" r:id="rId76"/>
    <p:sldId id="392" r:id="rId77"/>
    <p:sldId id="393" r:id="rId78"/>
    <p:sldId id="394" r:id="rId79"/>
    <p:sldId id="395" r:id="rId80"/>
    <p:sldId id="396" r:id="rId81"/>
    <p:sldId id="371" r:id="rId82"/>
    <p:sldId id="351" r:id="rId83"/>
    <p:sldId id="349" r:id="rId84"/>
    <p:sldId id="380" r:id="rId85"/>
    <p:sldId id="357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5274" autoAdjust="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viewProps" Target="viewProp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 smtClean="0"/>
            <a:t>Practice</a:t>
          </a:r>
          <a:endParaRPr lang="en-AU" b="1" dirty="0"/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 smtClean="0"/>
            <a:t>Theory</a:t>
          </a:r>
          <a:endParaRPr lang="en-AU" b="1" dirty="0"/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B2F1A30-DFF1-4E79-AEDD-DD191798CE03}" type="pres">
      <dgm:prSet presAssocID="{06ED21E7-79B8-4963-B94D-883701CCEBF3}" presName="gear1srcNode" presStyleLbl="node1" presStyleIdx="0" presStyleCnt="2"/>
      <dgm:spPr/>
      <dgm:t>
        <a:bodyPr/>
        <a:lstStyle/>
        <a:p>
          <a:endParaRPr lang="en-AU"/>
        </a:p>
      </dgm:t>
    </dgm:pt>
    <dgm:pt modelId="{322547BF-FA17-4E5C-975E-1E2365FEC96B}" type="pres">
      <dgm:prSet presAssocID="{06ED21E7-79B8-4963-B94D-883701CCEBF3}" presName="gear1dstNode" presStyleLbl="node1" presStyleIdx="0" presStyleCnt="2"/>
      <dgm:spPr/>
      <dgm:t>
        <a:bodyPr/>
        <a:lstStyle/>
        <a:p>
          <a:endParaRPr lang="en-AU"/>
        </a:p>
      </dgm:t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F31AEBD-271A-4B6B-89F0-55F0D6606C0B}" type="pres">
      <dgm:prSet presAssocID="{9FE8FA85-5A27-42A9-90CB-EFE270BBC4D8}" presName="gear2srcNode" presStyleLbl="node1" presStyleIdx="1" presStyleCnt="2"/>
      <dgm:spPr/>
      <dgm:t>
        <a:bodyPr/>
        <a:lstStyle/>
        <a:p>
          <a:endParaRPr lang="en-AU"/>
        </a:p>
      </dgm:t>
    </dgm:pt>
    <dgm:pt modelId="{EE7CE306-6469-41A4-84AD-FC336EBAA72A}" type="pres">
      <dgm:prSet presAssocID="{9FE8FA85-5A27-42A9-90CB-EFE270BBC4D8}" presName="gear2dstNode" presStyleLbl="node1" presStyleIdx="1" presStyleCnt="2"/>
      <dgm:spPr/>
      <dgm:t>
        <a:bodyPr/>
        <a:lstStyle/>
        <a:p>
          <a:endParaRPr lang="en-AU"/>
        </a:p>
      </dgm:t>
    </dgm:pt>
    <dgm:pt modelId="{E37894A0-CA82-4B21-891C-DD34C3EC6A39}" type="pres">
      <dgm:prSet presAssocID="{8AED33B6-67C8-410C-BB34-1C1F37AD78CD}" presName="connector1" presStyleLbl="sibTrans2D1" presStyleIdx="0" presStyleCnt="2"/>
      <dgm:spPr/>
      <dgm:t>
        <a:bodyPr/>
        <a:lstStyle/>
        <a:p>
          <a:endParaRPr lang="en-AU"/>
        </a:p>
      </dgm:t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  <dgm:t>
        <a:bodyPr/>
        <a:lstStyle/>
        <a:p>
          <a:endParaRPr lang="en-AU"/>
        </a:p>
      </dgm:t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11/5/2014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11/5/2014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11/5/2014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09061"/>
            <a:ext cx="9601200" cy="883228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F# Introduction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Workshop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136" y="5725886"/>
            <a:ext cx="9601200" cy="6749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by Jorge Fioranelli </a:t>
            </a:r>
            <a:r>
              <a:rPr lang="en-US" b="1" dirty="0" smtClean="0">
                <a:solidFill>
                  <a:schemeClr val="bg1"/>
                </a:solidFill>
              </a:rPr>
              <a:t>- @</a:t>
            </a:r>
            <a:r>
              <a:rPr lang="en-US" b="1" dirty="0" err="1" smtClean="0">
                <a:solidFill>
                  <a:schemeClr val="bg1"/>
                </a:solidFill>
              </a:rPr>
              <a:t>jorgefioranelli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607992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V1.1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69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26" name="Group 25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477840" y="2762355"/>
                <a:ext cx="2213781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weightedMean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7498485" y="3549069"/>
              <a:ext cx="2205493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SqlClient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490197" y="4285527"/>
              <a:ext cx="2213781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6608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188038" y="2088291"/>
            <a:ext cx="9504878" cy="3018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4000" dirty="0"/>
              <a:t>F# is a mature, open source, cross-platform, functional-first programming language. </a:t>
            </a:r>
          </a:p>
        </p:txBody>
      </p:sp>
      <p:pic>
        <p:nvPicPr>
          <p:cNvPr id="307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" y="2507805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Imperative vs Functional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7831" y="4240193"/>
            <a:ext cx="9406166" cy="64807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accent5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97831" y="2571653"/>
            <a:ext cx="6165806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4738191" y="3383988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  <a:r>
              <a:rPr lang="en-AU" dirty="0" smtClean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Conventions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6519" y="2397210"/>
            <a:ext cx="1050324" cy="101566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 smtClean="0">
                <a:solidFill>
                  <a:schemeClr val="accent5"/>
                </a:solidFill>
              </a:rPr>
              <a:t>C#</a:t>
            </a:r>
            <a:endParaRPr lang="en-AU" sz="6000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6324" y="2397210"/>
            <a:ext cx="1050324" cy="1015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accent1"/>
                </a:solidFill>
              </a:rPr>
              <a:t>F</a:t>
            </a:r>
            <a:r>
              <a:rPr lang="en-AU" sz="6000" dirty="0" smtClean="0">
                <a:solidFill>
                  <a:schemeClr val="accent1"/>
                </a:solidFill>
              </a:rPr>
              <a:t>#</a:t>
            </a:r>
            <a:endParaRPr lang="en-AU" sz="6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547765"/>
              </p:ext>
            </p:extLst>
          </p:nvPr>
        </p:nvGraphicFramePr>
        <p:xfrm>
          <a:off x="3055938" y="4014788"/>
          <a:ext cx="2787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6" name="Document" r:id="rId3" imgW="3363480" imgH="1057320" progId="Word.OpenDocumentText.12">
                  <p:embed/>
                </p:oleObj>
              </mc:Choice>
              <mc:Fallback>
                <p:oleObj name="Document" r:id="rId3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5938" y="4014788"/>
                        <a:ext cx="2787650" cy="869950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29989"/>
              </p:ext>
            </p:extLst>
          </p:nvPr>
        </p:nvGraphicFramePr>
        <p:xfrm>
          <a:off x="6278563" y="4014788"/>
          <a:ext cx="27543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7" name="Document" r:id="rId5" imgW="3363480" imgH="1057320" progId="Word.OpenDocumentText.12">
                  <p:embed/>
                </p:oleObj>
              </mc:Choice>
              <mc:Fallback>
                <p:oleObj name="Document" r:id="rId5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8563" y="4014788"/>
                        <a:ext cx="2754312" cy="858837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2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Core Concepts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18318" y="2420863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Declarative Style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633255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Immutability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Declarative Style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5268" y="4629356"/>
            <a:ext cx="6466704" cy="374846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2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customers.Where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 =&gt;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5268" y="2338076"/>
            <a:ext cx="6466704" cy="18043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vipCustomers.Add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(customer);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80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99193" y="2975092"/>
            <a:ext cx="1820240" cy="369332"/>
            <a:chOff x="6559782" y="2263546"/>
            <a:chExt cx="182024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559782" y="2263546"/>
              <a:ext cx="11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Imperative</a:t>
              </a:r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V="1">
              <a:off x="7754853" y="2441982"/>
              <a:ext cx="625169" cy="62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79157" y="4631276"/>
            <a:ext cx="1840276" cy="369332"/>
            <a:chOff x="6539746" y="2263546"/>
            <a:chExt cx="184027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539746" y="2263546"/>
              <a:ext cx="12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Declarative</a:t>
              </a: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7774892" y="2448212"/>
              <a:ext cx="60513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7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Immutability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938" y="274028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17196" y="274028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</a:t>
            </a:r>
            <a:r>
              <a:rPr lang="en-AU" sz="2000" dirty="0" smtClean="0">
                <a:solidFill>
                  <a:srgbClr val="0000CC"/>
                </a:solidFill>
              </a:rPr>
              <a:t>et mutable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  <a:p>
            <a:r>
              <a:rPr lang="en-AU" sz="2000" dirty="0" smtClean="0"/>
              <a:t>x &lt;- 2</a:t>
            </a:r>
            <a:endParaRPr lang="en-A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906938" y="347030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</a:t>
            </a:r>
            <a:r>
              <a:rPr lang="en-AU" sz="2000" dirty="0" smtClean="0"/>
              <a:t> = x + 1</a:t>
            </a:r>
            <a:endParaRPr lang="en-A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906419" y="418181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y = x + 1</a:t>
            </a:r>
            <a:endParaRPr lang="en-AU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86958" y="347030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16796" y="273722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x = 1;</a:t>
            </a:r>
            <a:endParaRPr lang="en-AU" sz="2000" dirty="0"/>
          </a:p>
        </p:txBody>
      </p:sp>
      <p:sp>
        <p:nvSpPr>
          <p:cNvPr id="14" name="Not Equal 13"/>
          <p:cNvSpPr/>
          <p:nvPr/>
        </p:nvSpPr>
        <p:spPr>
          <a:xfrm>
            <a:off x="4367533" y="2809228"/>
            <a:ext cx="449463" cy="260526"/>
          </a:xfrm>
          <a:prstGeom prst="mathNotEqual">
            <a:avLst>
              <a:gd name="adj1" fmla="val 6206"/>
              <a:gd name="adj2" fmla="val 6600000"/>
              <a:gd name="adj3" fmla="val 186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1381" y="1649328"/>
            <a:ext cx="4165986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result </a:t>
            </a:r>
            <a:r>
              <a:rPr lang="en-AU" sz="2000" dirty="0"/>
              <a:t>= </a:t>
            </a:r>
            <a:r>
              <a:rPr lang="en-AU" sz="2000" dirty="0" smtClean="0"/>
              <a:t>num1 + num2;</a:t>
            </a:r>
            <a:endParaRPr lang="en-AU" sz="2000" dirty="0"/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result;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1380" y="1649324"/>
            <a:ext cx="4165986" cy="317009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1379" y="1649324"/>
            <a:ext cx="4165986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1379" y="1638403"/>
            <a:ext cx="4165986" cy="440120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</a:t>
            </a:r>
            <a:r>
              <a:rPr lang="en-AU" sz="2000" dirty="0" smtClean="0"/>
              <a:t>)</a:t>
            </a:r>
          </a:p>
          <a:p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Func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97099" y="1643518"/>
            <a:ext cx="439727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result =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result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7095" y="1641432"/>
            <a:ext cx="4397276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7097" y="1645471"/>
            <a:ext cx="4397276" cy="317009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7095" y="1638171"/>
            <a:ext cx="4397276" cy="378565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97095" y="1645285"/>
            <a:ext cx="4397276" cy="44012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71005" y="5273520"/>
            <a:ext cx="940089" cy="483442"/>
            <a:chOff x="2571519" y="5966624"/>
            <a:chExt cx="940089" cy="483442"/>
          </a:xfrm>
        </p:grpSpPr>
        <p:sp>
          <p:nvSpPr>
            <p:cNvPr id="12" name="TextBox 11"/>
            <p:cNvSpPr txBox="1"/>
            <p:nvPr/>
          </p:nvSpPr>
          <p:spPr>
            <a:xfrm>
              <a:off x="2618364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2571519" y="6303058"/>
              <a:ext cx="137153" cy="1145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872159" y="6314023"/>
              <a:ext cx="116284" cy="1016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06341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215169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195099" y="1256517"/>
            <a:ext cx="716863" cy="438919"/>
            <a:chOff x="7950882" y="3306502"/>
            <a:chExt cx="716863" cy="438919"/>
          </a:xfrm>
        </p:grpSpPr>
        <p:sp>
          <p:nvSpPr>
            <p:cNvPr id="21" name="TextBox 20"/>
            <p:cNvSpPr txBox="1"/>
            <p:nvPr/>
          </p:nvSpPr>
          <p:spPr>
            <a:xfrm>
              <a:off x="7950882" y="3306502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name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8011564" y="3636370"/>
              <a:ext cx="126416" cy="1090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89741" y="1239911"/>
            <a:ext cx="2803845" cy="485267"/>
            <a:chOff x="8041322" y="1476715"/>
            <a:chExt cx="2803845" cy="485267"/>
          </a:xfrm>
        </p:grpSpPr>
        <p:grpSp>
          <p:nvGrpSpPr>
            <p:cNvPr id="24" name="Group 23"/>
            <p:cNvGrpSpPr/>
            <p:nvPr/>
          </p:nvGrpSpPr>
          <p:grpSpPr>
            <a:xfrm>
              <a:off x="8041322" y="1476715"/>
              <a:ext cx="2803845" cy="461676"/>
              <a:chOff x="7788020" y="3499386"/>
              <a:chExt cx="2803845" cy="461676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7788020" y="3499386"/>
                <a:ext cx="2803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>
                    <a:solidFill>
                      <a:schemeClr val="accent1"/>
                    </a:solidFill>
                  </a:rPr>
                  <a:t>p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arameters (type inference)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7947278" y="3851068"/>
                <a:ext cx="139210" cy="10999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8527610" y="1816967"/>
              <a:ext cx="28390" cy="14501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801313" y="1986438"/>
            <a:ext cx="933945" cy="562179"/>
            <a:chOff x="6211335" y="4156068"/>
            <a:chExt cx="933945" cy="562179"/>
          </a:xfrm>
        </p:grpSpPr>
        <p:sp>
          <p:nvSpPr>
            <p:cNvPr id="29" name="TextBox 28"/>
            <p:cNvSpPr txBox="1"/>
            <p:nvPr/>
          </p:nvSpPr>
          <p:spPr>
            <a:xfrm>
              <a:off x="6490934" y="4185532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body</a:t>
              </a:r>
            </a:p>
          </p:txBody>
        </p:sp>
        <p:sp>
          <p:nvSpPr>
            <p:cNvPr id="30" name="Left Brace 29"/>
            <p:cNvSpPr/>
            <p:nvPr/>
          </p:nvSpPr>
          <p:spPr>
            <a:xfrm flipH="1">
              <a:off x="6211335" y="4156068"/>
              <a:ext cx="212273" cy="562179"/>
            </a:xfrm>
            <a:prstGeom prst="leftBrac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733022" y="2223651"/>
            <a:ext cx="1019598" cy="369332"/>
            <a:chOff x="9761245" y="3175399"/>
            <a:chExt cx="101959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10004092" y="3175399"/>
              <a:ext cx="776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9761245" y="3395619"/>
              <a:ext cx="205505" cy="85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816886" y="5197437"/>
            <a:ext cx="1374667" cy="483442"/>
            <a:chOff x="2414928" y="5966624"/>
            <a:chExt cx="1374667" cy="483442"/>
          </a:xfrm>
        </p:grpSpPr>
        <p:sp>
          <p:nvSpPr>
            <p:cNvPr id="35" name="TextBox 34"/>
            <p:cNvSpPr txBox="1"/>
            <p:nvPr/>
          </p:nvSpPr>
          <p:spPr>
            <a:xfrm>
              <a:off x="2465033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2414928" y="6330526"/>
              <a:ext cx="183781" cy="8481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699383" y="6330526"/>
              <a:ext cx="172852" cy="8515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84328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3531256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80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Functions and Side Effects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8536" y="319243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112" y="2688382"/>
            <a:ext cx="3168352" cy="224676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accumulator;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accumulator++;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Objectives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syntax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Get </a:t>
            </a:r>
            <a:r>
              <a:rPr lang="en-AU" sz="4000" dirty="0"/>
              <a:t>motivation to </a:t>
            </a:r>
            <a:r>
              <a:rPr lang="en-AU" sz="4000" dirty="0" smtClean="0"/>
              <a:t>practice and </a:t>
            </a:r>
            <a:r>
              <a:rPr lang="en-AU" sz="4000" dirty="0"/>
              <a:t>master </a:t>
            </a:r>
            <a:r>
              <a:rPr lang="en-AU" sz="4000" dirty="0" smtClean="0"/>
              <a:t>F</a:t>
            </a:r>
            <a:r>
              <a:rPr lang="en-AU" sz="40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4986" y="2765962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a == b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55146" y="2782512"/>
            <a:ext cx="3231021" cy="369332"/>
            <a:chOff x="3430910" y="2222208"/>
            <a:chExt cx="3231021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8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a Boolean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4986" y="389378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a = 1;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455146" y="3862632"/>
            <a:ext cx="3759499" cy="369332"/>
            <a:chOff x="3430910" y="2222208"/>
            <a:chExt cx="3759499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424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Doesn’t return anything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56872" y="2769624"/>
            <a:ext cx="1186735" cy="1473115"/>
            <a:chOff x="666172" y="2750574"/>
            <a:chExt cx="1186735" cy="1473115"/>
          </a:xfrm>
        </p:grpSpPr>
        <p:sp>
          <p:nvSpPr>
            <p:cNvPr id="12" name="TextBox 11"/>
            <p:cNvSpPr txBox="1"/>
            <p:nvPr/>
          </p:nvSpPr>
          <p:spPr>
            <a:xfrm>
              <a:off x="666172" y="2750574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6269" y="3854357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0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0344" y="1811710"/>
            <a:ext cx="2016224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result;</a:t>
            </a:r>
          </a:p>
          <a:p>
            <a:r>
              <a:rPr lang="en-US" sz="2000" dirty="0">
                <a:solidFill>
                  <a:srgbClr val="0000CC"/>
                </a:solidFill>
              </a:rPr>
              <a:t>i</a:t>
            </a:r>
            <a:r>
              <a:rPr lang="en-US" sz="2000" dirty="0" smtClean="0">
                <a:solidFill>
                  <a:srgbClr val="0000CC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(a </a:t>
            </a:r>
            <a:r>
              <a:rPr lang="en-US" sz="2000" dirty="0">
                <a:solidFill>
                  <a:schemeClr val="tx1"/>
                </a:solidFill>
              </a:rPr>
              <a:t>== b)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1;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</a:rPr>
              <a:t>else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2;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16352" y="1427706"/>
            <a:ext cx="3067045" cy="792435"/>
            <a:chOff x="5367024" y="2438232"/>
            <a:chExt cx="3067045" cy="79243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367024" y="2661629"/>
              <a:ext cx="1864112" cy="56903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247334" y="2438232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33181" y="2964974"/>
            <a:ext cx="2513554" cy="1209729"/>
            <a:chOff x="6010283" y="3430930"/>
            <a:chExt cx="2513554" cy="120972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010283" y="3430930"/>
              <a:ext cx="1237051" cy="5596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10283" y="4182660"/>
              <a:ext cx="1309061" cy="4579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47334" y="3815247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64224" y="5283978"/>
            <a:ext cx="3255877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CC"/>
                </a:solidFill>
              </a:rPr>
              <a:t>var</a:t>
            </a:r>
            <a:r>
              <a:rPr lang="en-US" sz="2000" dirty="0" smtClean="0">
                <a:solidFill>
                  <a:schemeClr val="tx1"/>
                </a:solidFill>
              </a:rPr>
              <a:t> result = (a == b) ? 1 : 2;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24952" y="5610522"/>
            <a:ext cx="1276503" cy="767968"/>
            <a:chOff x="5686564" y="5695454"/>
            <a:chExt cx="1276503" cy="767968"/>
          </a:xfrm>
        </p:grpSpPr>
        <p:sp>
          <p:nvSpPr>
            <p:cNvPr id="13" name="TextBox 12"/>
            <p:cNvSpPr txBox="1"/>
            <p:nvPr/>
          </p:nvSpPr>
          <p:spPr>
            <a:xfrm>
              <a:off x="5686564" y="6094090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768118" y="5695454"/>
              <a:ext cx="357934" cy="4594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316128" y="5700489"/>
              <a:ext cx="213407" cy="41821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529535" y="5700489"/>
              <a:ext cx="400810" cy="4247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03426" y="5261841"/>
            <a:ext cx="2156197" cy="369332"/>
            <a:chOff x="1746176" y="5223741"/>
            <a:chExt cx="2156197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122018" y="5435824"/>
              <a:ext cx="780355" cy="101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46176" y="5223741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1976" y="2940203"/>
            <a:ext cx="2862829" cy="1201744"/>
            <a:chOff x="1774726" y="2902103"/>
            <a:chExt cx="2862829" cy="1201744"/>
          </a:xfrm>
        </p:grpSpPr>
        <p:grpSp>
          <p:nvGrpSpPr>
            <p:cNvPr id="21" name="Group 20"/>
            <p:cNvGrpSpPr/>
            <p:nvPr/>
          </p:nvGrpSpPr>
          <p:grpSpPr>
            <a:xfrm>
              <a:off x="1774726" y="2902103"/>
              <a:ext cx="2862829" cy="769557"/>
              <a:chOff x="1774726" y="2902103"/>
              <a:chExt cx="2862829" cy="769557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3340595" y="2902103"/>
                <a:ext cx="1296960" cy="53126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74726" y="3302328"/>
                <a:ext cx="1249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Statements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3340595" y="3616715"/>
              <a:ext cx="1271915" cy="4871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14403" y="4671240"/>
            <a:ext cx="1796611" cy="606167"/>
            <a:chOff x="5428603" y="4633140"/>
            <a:chExt cx="1796611" cy="606167"/>
          </a:xfrm>
        </p:grpSpPr>
        <p:sp>
          <p:nvSpPr>
            <p:cNvPr id="26" name="Left Brace 25"/>
            <p:cNvSpPr/>
            <p:nvPr/>
          </p:nvSpPr>
          <p:spPr>
            <a:xfrm rot="5400000">
              <a:off x="6208252" y="4222345"/>
              <a:ext cx="237313" cy="1796611"/>
            </a:xfrm>
            <a:prstGeom prst="lef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39358" y="4633140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4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Bindings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7976" y="2421584"/>
            <a:ext cx="1937572" cy="41343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a = 1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35588" y="2438232"/>
            <a:ext cx="2885862" cy="369332"/>
            <a:chOff x="3430910" y="2222208"/>
            <a:chExt cx="2885862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37976" y="3441988"/>
            <a:ext cx="1944216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</a:t>
            </a:r>
          </a:p>
          <a:p>
            <a:r>
              <a:rPr lang="en-AU" sz="2000" dirty="0" smtClean="0"/>
              <a:t>    a + b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942232" y="3566085"/>
            <a:ext cx="3683131" cy="369332"/>
            <a:chOff x="3430910" y="2222208"/>
            <a:chExt cx="368313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348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31332" y="4646379"/>
            <a:ext cx="6528689" cy="1015663"/>
            <a:chOff x="2566814" y="2997746"/>
            <a:chExt cx="6528689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2566814" y="2997746"/>
              <a:ext cx="1944216" cy="1015663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sum a b c = </a:t>
              </a:r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  </a:t>
              </a:r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x = a + b</a:t>
              </a:r>
            </a:p>
            <a:p>
              <a:r>
                <a:rPr lang="en-AU" sz="2000" dirty="0" smtClean="0"/>
                <a:t>    x + c</a:t>
              </a:r>
              <a:endParaRPr lang="en-AU" sz="2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71070" y="3302328"/>
              <a:ext cx="4224433" cy="369332"/>
              <a:chOff x="3430910" y="2402693"/>
              <a:chExt cx="4224433" cy="3693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3430910" y="2602167"/>
                <a:ext cx="129614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765706" y="2402693"/>
                <a:ext cx="2889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331260" y="1797613"/>
            <a:ext cx="1276503" cy="724352"/>
            <a:chOff x="2816910" y="1358112"/>
            <a:chExt cx="1276503" cy="724352"/>
          </a:xfrm>
        </p:grpSpPr>
        <p:sp>
          <p:nvSpPr>
            <p:cNvPr id="17" name="TextBox 16"/>
            <p:cNvSpPr txBox="1"/>
            <p:nvPr/>
          </p:nvSpPr>
          <p:spPr>
            <a:xfrm>
              <a:off x="2816910" y="1358112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62958" y="1701602"/>
              <a:ext cx="113670" cy="38086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502918" y="1701602"/>
              <a:ext cx="89044" cy="19740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71092" y="3507224"/>
            <a:ext cx="2304256" cy="471316"/>
            <a:chOff x="318623" y="5374010"/>
            <a:chExt cx="2304256" cy="471316"/>
          </a:xfrm>
        </p:grpSpPr>
        <p:grpSp>
          <p:nvGrpSpPr>
            <p:cNvPr id="21" name="Group 20"/>
            <p:cNvGrpSpPr/>
            <p:nvPr/>
          </p:nvGrpSpPr>
          <p:grpSpPr>
            <a:xfrm>
              <a:off x="318623" y="5374010"/>
              <a:ext cx="2104175" cy="369332"/>
              <a:chOff x="2104614" y="2771122"/>
              <a:chExt cx="2104175" cy="369332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3381117" y="2908853"/>
                <a:ext cx="827672" cy="4693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04614" y="2771122"/>
                <a:ext cx="1276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Expressions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595126" y="5683075"/>
              <a:ext cx="1027753" cy="1622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71173" y="4898328"/>
            <a:ext cx="2108371" cy="543638"/>
            <a:chOff x="318623" y="5258368"/>
            <a:chExt cx="2108371" cy="543638"/>
          </a:xfrm>
        </p:grpSpPr>
        <p:grpSp>
          <p:nvGrpSpPr>
            <p:cNvPr id="26" name="Group 25"/>
            <p:cNvGrpSpPr/>
            <p:nvPr/>
          </p:nvGrpSpPr>
          <p:grpSpPr>
            <a:xfrm>
              <a:off x="318623" y="5374010"/>
              <a:ext cx="2108371" cy="427996"/>
              <a:chOff x="318623" y="5374010"/>
              <a:chExt cx="2108371" cy="42799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18623" y="5374010"/>
                <a:ext cx="2104175" cy="369332"/>
                <a:chOff x="2104614" y="2771122"/>
                <a:chExt cx="2104175" cy="369332"/>
              </a:xfrm>
            </p:grpSpPr>
            <p:cxnSp>
              <p:nvCxnSpPr>
                <p:cNvPr id="30" name="Straight Arrow Connector 29"/>
                <p:cNvCxnSpPr>
                  <a:stCxn id="31" idx="3"/>
                </p:cNvCxnSpPr>
                <p:nvPr/>
              </p:nvCxnSpPr>
              <p:spPr>
                <a:xfrm flipV="1">
                  <a:off x="3381117" y="2908853"/>
                  <a:ext cx="827672" cy="46935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2104614" y="2771122"/>
                  <a:ext cx="1276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>
                      <a:solidFill>
                        <a:schemeClr val="accent1"/>
                      </a:solidFill>
                    </a:rPr>
                    <a:t>Expressions</a:t>
                  </a:r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1642520" y="5683075"/>
                <a:ext cx="784474" cy="11893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1595126" y="5258368"/>
              <a:ext cx="627591" cy="2267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83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Tuples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390" y="2198107"/>
            <a:ext cx="5526360" cy="193899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 Divide(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dividend,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divisor)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quotient = dividend / divisor;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remainder = dividend % divisor;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</a:t>
            </a:r>
            <a:r>
              <a:rPr lang="en-AU" sz="2000" dirty="0"/>
              <a:t>quotient, remainder);</a:t>
            </a:r>
          </a:p>
          <a:p>
            <a:r>
              <a:rPr lang="en-AU" sz="2000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290" y="4502363"/>
            <a:ext cx="553946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Divide(10, 3);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quotient = result.Item1;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remainder = result.Item2;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5120" y="2198107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 = dividend /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remainder = dividend %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(</a:t>
            </a:r>
            <a:r>
              <a:rPr lang="en-AU" sz="2000" dirty="0">
                <a:solidFill>
                  <a:schemeClr val="tx1"/>
                </a:solidFill>
              </a:rPr>
              <a:t>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5120" y="4504712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3861" y="5091224"/>
            <a:ext cx="436993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success, value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rgbClr val="0099CC"/>
                </a:solidFill>
              </a:rPr>
              <a:t>Int32</a:t>
            </a:r>
            <a:r>
              <a:rPr lang="en-AU" sz="2000" dirty="0" smtClean="0">
                <a:solidFill>
                  <a:schemeClr val="tx1"/>
                </a:solidFill>
              </a:rPr>
              <a:t>.TryParse(</a:t>
            </a:r>
            <a:r>
              <a:rPr lang="en-AU" sz="2000" dirty="0" smtClean="0">
                <a:solidFill>
                  <a:srgbClr val="C00000"/>
                </a:solidFill>
              </a:rPr>
              <a:t>“42”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1120" y="2099995"/>
            <a:ext cx="4092539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270" y="882080"/>
            <a:ext cx="5976664" cy="56323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DivisionResult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.quotient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.remainder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remainder;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quotient; 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remainder;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1119" y="4164732"/>
            <a:ext cx="246888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4908" y="2142347"/>
            <a:ext cx="264551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6358" y="2141321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6358" y="2727139"/>
            <a:ext cx="331236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</a:t>
            </a:r>
            <a:r>
              <a:rPr lang="en-AU" sz="2000" dirty="0" smtClean="0">
                <a:solidFill>
                  <a:schemeClr val="tx1"/>
                </a:solidFill>
              </a:rPr>
              <a:t>3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83052" y="2547114"/>
            <a:ext cx="3164290" cy="646331"/>
            <a:chOff x="4415713" y="2222208"/>
            <a:chExt cx="3164290" cy="64633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65706" y="2222208"/>
              <a:ext cx="281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No assignment given </a:t>
              </a:r>
              <a:endParaRPr lang="en-AU" dirty="0" smtClean="0">
                <a:solidFill>
                  <a:schemeClr val="accent1"/>
                </a:solidFill>
              </a:endParaRP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for </a:t>
              </a:r>
              <a:r>
                <a:rPr lang="en-AU" dirty="0">
                  <a:solidFill>
                    <a:schemeClr val="accent1"/>
                  </a:solidFill>
                </a:rPr>
                <a:t>field 'Remainder' of type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34908" y="4091738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4908" y="3438451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Quotient = </a:t>
            </a:r>
            <a:r>
              <a:rPr lang="en-AU" sz="2000" dirty="0" err="1" smtClean="0">
                <a:solidFill>
                  <a:schemeClr val="tx1"/>
                </a:solidFill>
              </a:rPr>
              <a:t>result.Quotient</a:t>
            </a:r>
            <a:r>
              <a:rPr lang="en-AU" sz="2000" dirty="0" smtClean="0">
                <a:solidFill>
                  <a:schemeClr val="tx1"/>
                </a:solidFill>
              </a:rPr>
              <a:t>; Remainder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6791" y="4740384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result1 </a:t>
            </a:r>
            <a:r>
              <a:rPr lang="en-AU" sz="2000" dirty="0">
                <a:solidFill>
                  <a:schemeClr val="tx1"/>
                </a:solidFill>
              </a:rPr>
              <a:t>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result2 </a:t>
            </a:r>
            <a:r>
              <a:rPr lang="en-AU" sz="2000" dirty="0">
                <a:solidFill>
                  <a:schemeClr val="tx1"/>
                </a:solidFill>
              </a:rPr>
              <a:t>= { Quotient = 3; Remainder = 1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result1 = result2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  <a:endParaRPr lang="en-AU" sz="2000" dirty="0">
              <a:solidFill>
                <a:srgbClr val="00B05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213830" y="4883787"/>
            <a:ext cx="2257759" cy="646331"/>
            <a:chOff x="4415713" y="2253381"/>
            <a:chExt cx="2257759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65706" y="2253381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Immutable and Structural Equality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447" y="2501315"/>
            <a:ext cx="5257106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message1 = </a:t>
            </a:r>
            <a:r>
              <a:rPr lang="en-AU" sz="2000" dirty="0" smtClean="0">
                <a:solidFill>
                  <a:srgbClr val="C00000"/>
                </a:solidFill>
              </a:rPr>
              <a:t>“hello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 smtClean="0">
              <a:solidFill>
                <a:srgbClr val="C00000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message2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 smtClean="0">
                <a:solidFill>
                  <a:srgbClr val="C00000"/>
                </a:solidFill>
              </a:rPr>
              <a:t>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7447" y="3727902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result = message1 == message2;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447" y="4566101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message3 = message1.Replace(</a:t>
            </a:r>
            <a:r>
              <a:rPr lang="en-AU" sz="2000" dirty="0" smtClean="0">
                <a:solidFill>
                  <a:srgbClr val="C00000"/>
                </a:solidFill>
              </a:rPr>
              <a:t>“hello”</a:t>
            </a:r>
            <a:r>
              <a:rPr lang="en-AU" sz="2000" dirty="0" smtClean="0">
                <a:solidFill>
                  <a:schemeClr val="tx1"/>
                </a:solidFill>
              </a:rPr>
              <a:t>, </a:t>
            </a:r>
            <a:r>
              <a:rPr lang="en-AU" sz="2000" dirty="0" smtClean="0">
                <a:solidFill>
                  <a:srgbClr val="C00000"/>
                </a:solidFill>
              </a:rPr>
              <a:t>“hi”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F# in Visual Studio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12762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F# Interactive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Scripts vs Source Files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Order matters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No folders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4176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 smtClean="0">
                <a:solidFill>
                  <a:schemeClr val="bg1"/>
                </a:solidFill>
              </a:rPr>
              <a:t>Bindings | Functions </a:t>
            </a:r>
            <a:r>
              <a:rPr lang="en-AU" sz="2800" dirty="0">
                <a:solidFill>
                  <a:schemeClr val="bg1"/>
                </a:solidFill>
              </a:rPr>
              <a:t>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1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64838" y="240033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6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Disclaimer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Your </a:t>
            </a:r>
            <a:r>
              <a:rPr lang="en-US" sz="4000" dirty="0"/>
              <a:t>brain will </a:t>
            </a:r>
            <a:r>
              <a:rPr lang="en-US" sz="4000" dirty="0" smtClean="0"/>
              <a:t>hurt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You will need to keep practicing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just </a:t>
            </a:r>
            <a:r>
              <a:rPr lang="en-AU" sz="4000" dirty="0" smtClean="0"/>
              <a:t>an introduction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not a “C# vs F</a:t>
            </a:r>
            <a:r>
              <a:rPr lang="en-AU" sz="4000" dirty="0" smtClean="0"/>
              <a:t>#” session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The code is not production-ready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1524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/>
              <a:t>How do you return a value in a function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How many parameters has </a:t>
            </a:r>
            <a:r>
              <a:rPr lang="en-US" sz="4000" dirty="0" err="1" smtClean="0"/>
              <a:t>tryPromoteToVip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this type?  string -&gt; </a:t>
            </a:r>
            <a:r>
              <a:rPr lang="en-US" sz="4000" dirty="0" err="1" smtClean="0"/>
              <a:t>int</a:t>
            </a:r>
            <a:r>
              <a:rPr lang="en-US" sz="4000" dirty="0" smtClean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change a Record?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what is the “it” word in some of the outputs?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High Order 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708" y="220565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0198" y="2205658"/>
            <a:ext cx="617068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Execute(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&gt;operation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operation(a, b);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2086" y="3933849"/>
            <a:ext cx="4347964" cy="4001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+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72086" y="458192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*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72086" y="522999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Sum);</a:t>
            </a:r>
            <a:r>
              <a:rPr lang="en-AU" sz="2000" dirty="0" smtClean="0"/>
              <a:t>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309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0442" y="1989634"/>
            <a:ext cx="635931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</a:t>
            </a:r>
            <a:r>
              <a:rPr lang="en-AU" sz="2000" dirty="0" err="1" smtClean="0">
                <a:solidFill>
                  <a:srgbClr val="0000CC"/>
                </a:solidFill>
              </a:rPr>
              <a:t>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productNames</a:t>
            </a:r>
            <a:r>
              <a:rPr lang="en-AU" sz="2000" dirty="0" smtClean="0">
                <a:solidFill>
                  <a:schemeClr val="tx1"/>
                </a:solidFill>
              </a:rPr>
              <a:t> = products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.Where(p =&gt; </a:t>
            </a:r>
            <a:r>
              <a:rPr lang="en-AU" sz="2000" dirty="0" err="1" smtClean="0">
                <a:solidFill>
                  <a:schemeClr val="tx1"/>
                </a:solidFill>
              </a:rPr>
              <a:t>p.Category</a:t>
            </a:r>
            <a:r>
              <a:rPr lang="en-AU" sz="2000" dirty="0" smtClean="0">
                <a:solidFill>
                  <a:schemeClr val="tx1"/>
                </a:solidFill>
              </a:rPr>
              <a:t> == </a:t>
            </a:r>
            <a:r>
              <a:rPr lang="en-AU" sz="2000" dirty="0" err="1" smtClean="0">
                <a:solidFill>
                  <a:schemeClr val="tx1"/>
                </a:solidFill>
              </a:rPr>
              <a:t>productCategory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.Select(p =&gt;</a:t>
            </a:r>
            <a:r>
              <a:rPr lang="en-AU" sz="2000" dirty="0" err="1" smtClean="0">
                <a:solidFill>
                  <a:schemeClr val="tx1"/>
                </a:solidFill>
              </a:rPr>
              <a:t>p.Name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0443" y="3350867"/>
            <a:ext cx="6359308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GetOperation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0099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/>
              <a:t> </a:t>
            </a:r>
            <a:r>
              <a:rPr lang="en-AU" sz="2000" dirty="0" smtClean="0"/>
              <a:t>(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 == </a:t>
            </a:r>
            <a:r>
              <a:rPr lang="en-AU" sz="2000" dirty="0" err="1" smtClean="0">
                <a:solidFill>
                  <a:srgbClr val="0099CC"/>
                </a:solidFill>
              </a:rPr>
              <a:t>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(a, b) =&gt; a + b;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  </a:t>
            </a:r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return</a:t>
            </a:r>
            <a:r>
              <a:rPr lang="en-AU" sz="2000" dirty="0" smtClean="0"/>
              <a:t> </a:t>
            </a:r>
            <a:r>
              <a:rPr lang="en-AU" sz="2000" dirty="0"/>
              <a:t>(a, b) =&gt; a </a:t>
            </a:r>
            <a:r>
              <a:rPr lang="en-AU" sz="2000" dirty="0" smtClean="0"/>
              <a:t>* </a:t>
            </a:r>
            <a:r>
              <a:rPr lang="en-AU" sz="2000" dirty="0"/>
              <a:t>b;</a:t>
            </a:r>
            <a:endParaRPr lang="en-AU" sz="2000" dirty="0" smtClean="0"/>
          </a:p>
          <a:p>
            <a:r>
              <a:rPr lang="en-AU" sz="2000" dirty="0" smtClean="0"/>
              <a:t>}</a:t>
            </a:r>
          </a:p>
          <a:p>
            <a:endParaRPr lang="en-AU" sz="2000" dirty="0"/>
          </a:p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operation =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(type);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1334456" y="2205658"/>
            <a:ext cx="3597954" cy="864096"/>
            <a:chOff x="4063447" y="2438232"/>
            <a:chExt cx="4562278" cy="86409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3497" y="2853730"/>
              <a:ext cx="186987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088561" y="2438232"/>
              <a:ext cx="15371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High Order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Functions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063447" y="2502689"/>
              <a:ext cx="1210028" cy="79963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126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40872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execute a b op = op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71" y="3386404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fun </a:t>
            </a:r>
            <a:r>
              <a:rPr lang="en-AU" sz="2000" dirty="0" smtClean="0"/>
              <a:t>a b -&gt;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 + b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</a:t>
            </a:r>
            <a:r>
              <a:rPr lang="en-AU" sz="2000" dirty="0" smtClean="0"/>
              <a:t>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5272" y="459199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(+)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</a:t>
            </a:r>
            <a:r>
              <a:rPr lang="en-AU" sz="2000" dirty="0" smtClean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Extension Methods in C#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386" y="1925017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list,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43386" y="2570964"/>
            <a:ext cx="7519764" cy="405829"/>
            <a:chOff x="1558702" y="2565697"/>
            <a:chExt cx="7519764" cy="405829"/>
          </a:xfrm>
        </p:grpSpPr>
        <p:sp>
          <p:nvSpPr>
            <p:cNvPr id="5" name="TextBox 4"/>
            <p:cNvSpPr txBox="1"/>
            <p:nvPr/>
          </p:nvSpPr>
          <p:spPr>
            <a:xfrm>
              <a:off x="1558702" y="2565697"/>
              <a:ext cx="7519764" cy="400110"/>
            </a:xfrm>
            <a:prstGeom prst="rect">
              <a:avLst/>
            </a:prstGeom>
            <a:ln w="254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public static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smtClean="0"/>
                <a:t>&gt;</a:t>
              </a:r>
              <a:r>
                <a:rPr lang="en-AU" sz="2000" dirty="0">
                  <a:solidFill>
                    <a:srgbClr val="0000CC"/>
                  </a:solidFill>
                </a:rPr>
                <a:t> </a:t>
              </a:r>
              <a:r>
                <a:rPr lang="en-AU" sz="2000" dirty="0" smtClean="0"/>
                <a:t>Filter(</a:t>
              </a:r>
              <a:r>
                <a:rPr lang="en-AU" sz="2000" dirty="0" smtClean="0">
                  <a:solidFill>
                    <a:srgbClr val="0000CC"/>
                  </a:solidFill>
                </a:rPr>
                <a:t>this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/>
                <a:t>&gt; </a:t>
              </a:r>
              <a:r>
                <a:rPr lang="en-AU" sz="2000" dirty="0" smtClean="0"/>
                <a:t>list, </a:t>
              </a:r>
              <a:r>
                <a:rPr lang="en-AU" sz="2000" dirty="0" err="1" smtClean="0">
                  <a:solidFill>
                    <a:srgbClr val="0099CC"/>
                  </a:solidFill>
                </a:rPr>
                <a:t>Func</a:t>
              </a:r>
              <a:r>
                <a:rPr lang="en-AU" sz="2000" dirty="0" smtClean="0">
                  <a:solidFill>
                    <a:schemeClr val="tx1"/>
                  </a:solidFill>
                </a:rPr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err="1" smtClean="0">
                  <a:solidFill>
                    <a:schemeClr val="tx1"/>
                  </a:solidFill>
                </a:rPr>
                <a:t>,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bool</a:t>
              </a:r>
              <a:r>
                <a:rPr lang="en-AU" sz="2000" dirty="0" smtClean="0">
                  <a:solidFill>
                    <a:schemeClr val="tx1"/>
                  </a:solidFill>
                </a:rPr>
                <a:t>&gt;condition</a:t>
              </a:r>
              <a:r>
                <a:rPr lang="en-AU" sz="2000" dirty="0" smtClean="0"/>
                <a:t>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55540" y="2589797"/>
              <a:ext cx="720080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4404548" y="2574888"/>
              <a:ext cx="540812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43386" y="3224753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Filter(numbers, n =&gt; n &gt; 1);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5768" y="3872825"/>
            <a:ext cx="750738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err="1" smtClean="0"/>
              <a:t>numbers.Filter</a:t>
            </a:r>
            <a:r>
              <a:rPr lang="en-AU" sz="2000" dirty="0" smtClean="0"/>
              <a:t>(  n =&gt; n &gt; 1);</a:t>
            </a:r>
          </a:p>
        </p:txBody>
      </p:sp>
      <p:sp>
        <p:nvSpPr>
          <p:cNvPr id="10" name="Curved Up Arrow 9"/>
          <p:cNvSpPr/>
          <p:nvPr/>
        </p:nvSpPr>
        <p:spPr>
          <a:xfrm>
            <a:off x="5204980" y="4208193"/>
            <a:ext cx="1378255" cy="25228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5768" y="4546104"/>
            <a:ext cx="750738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numbers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 .Filter(n =&gt; n &gt; 1)</a:t>
            </a:r>
          </a:p>
          <a:p>
            <a:r>
              <a:rPr lang="en-AU" sz="2000" dirty="0" smtClean="0"/>
              <a:t>                                        .</a:t>
            </a:r>
            <a:r>
              <a:rPr lang="en-AU" sz="2000" dirty="0"/>
              <a:t>Filter(n =&gt; n </a:t>
            </a:r>
            <a:r>
              <a:rPr lang="en-AU" sz="2000" dirty="0" smtClean="0"/>
              <a:t>&lt; 3);</a:t>
            </a:r>
          </a:p>
        </p:txBody>
      </p:sp>
    </p:spTree>
    <p:extLst>
      <p:ext uri="{BB962C8B-B14F-4D97-AF65-F5344CB8AC3E}">
        <p14:creationId xmlns:p14="http://schemas.microsoft.com/office/powerpoint/2010/main" val="23466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Pipelining Operator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1196" y="3371286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4020184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4333666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795962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AU" sz="2000" dirty="0" smtClean="0"/>
              <a:t>|&gt; </a:t>
            </a:r>
            <a:r>
              <a:rPr lang="en-AU" sz="2000" dirty="0"/>
              <a:t>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</a:t>
            </a:r>
            <a:r>
              <a:rPr lang="en-AU" sz="2000" dirty="0" smtClean="0"/>
              <a:t>&lt; 3)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1196" y="2034820"/>
            <a:ext cx="677418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items,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8256" y="2690696"/>
            <a:ext cx="362203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filter condition items = </a:t>
            </a:r>
            <a:r>
              <a:rPr lang="en-AU" sz="2000" dirty="0" smtClean="0">
                <a:solidFill>
                  <a:schemeClr val="accent2"/>
                </a:solidFill>
              </a:rPr>
              <a:t>// 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02151" y="2493849"/>
            <a:ext cx="878155" cy="162804"/>
            <a:chOff x="6002101" y="2208099"/>
            <a:chExt cx="878155" cy="162804"/>
          </a:xfrm>
        </p:grpSpPr>
        <p:sp>
          <p:nvSpPr>
            <p:cNvPr id="10" name="Right Arrow 9"/>
            <p:cNvSpPr/>
            <p:nvPr/>
          </p:nvSpPr>
          <p:spPr>
            <a:xfrm rot="9365362">
              <a:off x="6002101" y="2210034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ight Arrow 10"/>
            <p:cNvSpPr/>
            <p:nvPr/>
          </p:nvSpPr>
          <p:spPr>
            <a:xfrm rot="1282561">
              <a:off x="6023031" y="2208099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Partial Application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</a:t>
              </a:r>
              <a:r>
                <a:rPr lang="en-AU" dirty="0" smtClean="0">
                  <a:solidFill>
                    <a:schemeClr val="accent1"/>
                  </a:solidFill>
                </a:rPr>
                <a:t>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4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Composition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addTwo</a:t>
            </a:r>
            <a:r>
              <a:rPr lang="en-AU" sz="2000" dirty="0" smtClean="0"/>
              <a:t> a = a + </a:t>
            </a:r>
            <a:r>
              <a:rPr lang="en-AU" sz="2000" dirty="0"/>
              <a:t>2</a:t>
            </a:r>
            <a:endParaRPr lang="en-A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=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&gt;&gt; </a:t>
            </a:r>
            <a:r>
              <a:rPr lang="en-AU" sz="2000" dirty="0" err="1" smtClean="0"/>
              <a:t>addTwo</a:t>
            </a:r>
            <a:endParaRPr lang="en-AU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</a:t>
              </a:r>
              <a:r>
                <a:rPr lang="en-AU" dirty="0" smtClean="0">
                  <a:solidFill>
                    <a:schemeClr val="accent1"/>
                  </a:solidFill>
                </a:rPr>
                <a:t>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Materials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Exercises Document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Exercises source code</a:t>
            </a:r>
            <a:endParaRPr lang="en-US" sz="38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</a:t>
            </a:r>
            <a:r>
              <a:rPr lang="en-US" sz="4000" dirty="0" err="1" smtClean="0"/>
              <a:t>Cheatsheet</a:t>
            </a:r>
            <a:endParaRPr lang="en-US" sz="4000" dirty="0" smtClean="0"/>
          </a:p>
          <a:p>
            <a:pPr marL="45720" indent="0" algn="ctr">
              <a:buNone/>
            </a:pPr>
            <a:endParaRPr lang="en-US" sz="4400" dirty="0" smtClean="0"/>
          </a:p>
          <a:p>
            <a:pPr marL="45720" indent="0" algn="ctr">
              <a:buNone/>
            </a:pPr>
            <a:r>
              <a:rPr lang="en-US" sz="3200" dirty="0" smtClean="0"/>
              <a:t>fsharpworkshop.com</a:t>
            </a: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github.com/jorgef/</a:t>
            </a:r>
            <a:r>
              <a:rPr lang="en-US" sz="3200" dirty="0" err="1" smtClean="0"/>
              <a:t>fsharpworkshop</a:t>
            </a:r>
            <a:endParaRPr lang="en-US" sz="3200" dirty="0" smtClean="0"/>
          </a:p>
          <a:p>
            <a:pPr marL="45720" indent="0" algn="ctr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2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if the function I need is defined after the caller?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when a function is called without all its parameters?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|&gt; is better than the Extension Methods?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customer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8245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2326" y="3210411"/>
            <a:ext cx="4392488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throw new </a:t>
            </a:r>
            <a:r>
              <a:rPr lang="en-AU" sz="2000" dirty="0" smtClean="0">
                <a:solidFill>
                  <a:srgbClr val="0099CC"/>
                </a:solidFill>
              </a:rPr>
              <a:t>Exception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C00000"/>
                </a:solidFill>
              </a:rPr>
              <a:t>Not found”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8275" y="4466848"/>
            <a:ext cx="4392488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 &gt;= 18;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87495" y="2442424"/>
            <a:ext cx="3497511" cy="369332"/>
            <a:chOff x="7535368" y="2582248"/>
            <a:chExt cx="349751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615486" y="2582248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NullReferenceException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2046112"/>
            <a:ext cx="388787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age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2046112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0165" y="2597635"/>
            <a:ext cx="3870035" cy="40855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age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6842" y="3765008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?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9208" y="3751629"/>
            <a:ext cx="386099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2587" y="3141762"/>
            <a:ext cx="5122733" cy="691036"/>
            <a:chOff x="6716398" y="2563209"/>
            <a:chExt cx="3457175" cy="691036"/>
          </a:xfrm>
        </p:grpSpPr>
        <p:sp>
          <p:nvSpPr>
            <p:cNvPr id="9" name="TextBox 8"/>
            <p:cNvSpPr txBox="1"/>
            <p:nvPr/>
          </p:nvSpPr>
          <p:spPr>
            <a:xfrm>
              <a:off x="8903520" y="2563209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6716398" y="2747875"/>
              <a:ext cx="2187122" cy="5063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73511" y="4347829"/>
            <a:ext cx="3836689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(!</a:t>
            </a:r>
            <a:r>
              <a:rPr lang="en-AU" sz="2000" dirty="0" err="1" smtClean="0">
                <a:solidFill>
                  <a:schemeClr val="tx1"/>
                </a:solidFill>
              </a:rPr>
              <a:t>age.HasValue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278" y="2869699"/>
            <a:ext cx="178226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36976" y="2869699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36976" y="4132425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06278" y="4186999"/>
            <a:ext cx="2549770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463304" y="4173514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606278" y="3539885"/>
            <a:ext cx="127151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0906" y="2199513"/>
            <a:ext cx="49775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6976" y="2225639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36976" y="3543356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86746" y="3895912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Customer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13451" y="2586089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11552" y="2382496"/>
            <a:ext cx="2156546" cy="369332"/>
            <a:chOff x="7434463" y="2582248"/>
            <a:chExt cx="215654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8615486" y="2582248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7434463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7775848" y="4095005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5983639" y="4228356"/>
            <a:ext cx="1616706" cy="400110"/>
            <a:chOff x="1578000" y="3627109"/>
            <a:chExt cx="1616706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1578000" y="3627109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2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62845" y="3822883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493090" y="4195052"/>
            <a:ext cx="1530286" cy="400110"/>
            <a:chOff x="5697051" y="3324482"/>
            <a:chExt cx="1530286" cy="4001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74099" y="3324482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825317" y="5391149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32376" y="5452492"/>
            <a:ext cx="1364728" cy="400110"/>
            <a:chOff x="1829978" y="3627109"/>
            <a:chExt cx="136472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829978" y="3627109"/>
              <a:ext cx="801259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542559" y="5491196"/>
            <a:ext cx="1317504" cy="400110"/>
            <a:chOff x="5697051" y="3324482"/>
            <a:chExt cx="1317504" cy="40011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74099" y="3324482"/>
              <a:ext cx="840456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41843" y="2844639"/>
            <a:ext cx="2366482" cy="601906"/>
            <a:chOff x="6034793" y="2393549"/>
            <a:chExt cx="2366482" cy="601906"/>
          </a:xfrm>
        </p:grpSpPr>
        <p:sp>
          <p:nvSpPr>
            <p:cNvPr id="21" name="TextBox 20"/>
            <p:cNvSpPr txBox="1"/>
            <p:nvPr/>
          </p:nvSpPr>
          <p:spPr>
            <a:xfrm>
              <a:off x="6034793" y="2626123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86449" y="2393549"/>
              <a:ext cx="0" cy="2054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2611936" y="4656211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41001" y="4717554"/>
            <a:ext cx="857332" cy="400110"/>
            <a:chOff x="2337374" y="3627109"/>
            <a:chExt cx="857332" cy="400110"/>
          </a:xfrm>
        </p:grpSpPr>
        <p:sp>
          <p:nvSpPr>
            <p:cNvPr id="25" name="TextBox 24"/>
            <p:cNvSpPr txBox="1"/>
            <p:nvPr/>
          </p:nvSpPr>
          <p:spPr>
            <a:xfrm>
              <a:off x="2337374" y="3627109"/>
              <a:ext cx="340743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2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29178" y="4756258"/>
            <a:ext cx="840218" cy="400110"/>
            <a:chOff x="5697051" y="3324482"/>
            <a:chExt cx="840218" cy="40011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74099" y="3324482"/>
              <a:ext cx="363170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46699" y="2444333"/>
            <a:ext cx="2282552" cy="4003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45420" y="1836527"/>
            <a:ext cx="938841" cy="599376"/>
            <a:chOff x="2386145" y="5966624"/>
            <a:chExt cx="938841" cy="544887"/>
          </a:xfrm>
        </p:grpSpPr>
        <p:sp>
          <p:nvSpPr>
            <p:cNvPr id="32" name="TextBox 31"/>
            <p:cNvSpPr txBox="1"/>
            <p:nvPr/>
          </p:nvSpPr>
          <p:spPr>
            <a:xfrm>
              <a:off x="2386145" y="5966624"/>
              <a:ext cx="364202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92209" y="6276666"/>
              <a:ext cx="0" cy="2214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89263" y="5978035"/>
              <a:ext cx="535723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037493" y="6276666"/>
              <a:ext cx="17902" cy="2348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8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8986" y="1877556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51426" y="1854555"/>
            <a:ext cx="2145794" cy="369332"/>
            <a:chOff x="7535368" y="2646643"/>
            <a:chExt cx="2145794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</a:t>
              </a:r>
              <a:r>
                <a:rPr lang="en-AU" dirty="0" err="1" smtClean="0">
                  <a:solidFill>
                    <a:schemeClr val="accent1"/>
                  </a:solidFill>
                </a:rPr>
                <a:t>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251426" y="4116503"/>
            <a:ext cx="2816207" cy="369332"/>
            <a:chOff x="7535368" y="2620885"/>
            <a:chExt cx="2816207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654123" y="2620885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558147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(x: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option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229450" y="5312683"/>
            <a:ext cx="3472358" cy="369332"/>
            <a:chOff x="7535368" y="2620885"/>
            <a:chExt cx="347235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8641244" y="2620885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r>
                <a:rPr lang="en-AU" dirty="0">
                  <a:solidFill>
                    <a:schemeClr val="accent1"/>
                  </a:solidFill>
                </a:rPr>
                <a:t>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28986" y="5076113"/>
            <a:ext cx="3290392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8529" y="3789834"/>
            <a:ext cx="329049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51426" y="2918125"/>
            <a:ext cx="2867723" cy="369332"/>
            <a:chOff x="7535368" y="2646643"/>
            <a:chExt cx="2867723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Minimum Requirements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Visual Studio 2013 or higher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Visual F# tools 3.1.2 or higher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err="1" smtClean="0"/>
              <a:t>SqlServer</a:t>
            </a:r>
            <a:r>
              <a:rPr lang="en-AU" sz="4000" dirty="0" smtClean="0"/>
              <a:t> </a:t>
            </a:r>
            <a:r>
              <a:rPr lang="en-AU" sz="4000" dirty="0"/>
              <a:t>2005 or </a:t>
            </a:r>
            <a:r>
              <a:rPr lang="en-AU" sz="4000" dirty="0" smtClean="0"/>
              <a:t>higher</a:t>
            </a:r>
            <a:endParaRPr lang="en-US" sz="4000" dirty="0" smtClean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XUnit</a:t>
            </a:r>
            <a:r>
              <a:rPr lang="en-US" sz="4000" dirty="0" smtClean="0"/>
              <a:t> Runner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AU" sz="4000" dirty="0" smtClean="0"/>
              <a:t>Visual </a:t>
            </a:r>
            <a:r>
              <a:rPr lang="en-AU" sz="4000" dirty="0"/>
              <a:t>F# Power Tools (optional) </a:t>
            </a:r>
            <a:endParaRPr lang="en-AU" sz="4000" dirty="0" smtClean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Pattern Matching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7951" y="3883313"/>
            <a:ext cx="305912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x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smtClean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-&gt;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</a:t>
            </a:r>
            <a:r>
              <a:rPr lang="en-AU" sz="2000" dirty="0" smtClean="0">
                <a:solidFill>
                  <a:schemeClr val="tx1"/>
                </a:solidFill>
              </a:rPr>
              <a:t>  |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n -&gt; </a:t>
            </a:r>
            <a:r>
              <a:rPr lang="en-AU" sz="2000" dirty="0">
                <a:solidFill>
                  <a:srgbClr val="0099CC"/>
                </a:solidFill>
              </a:rPr>
              <a:t>Some </a:t>
            </a:r>
            <a:r>
              <a:rPr lang="en-AU" sz="2000" dirty="0" smtClean="0">
                <a:solidFill>
                  <a:schemeClr val="tx1"/>
                </a:solidFill>
              </a:rPr>
              <a:t>(n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7874" y="2455642"/>
            <a:ext cx="304919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283" y="1820094"/>
            <a:ext cx="476436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ErrorMessage</a:t>
            </a:r>
            <a:r>
              <a:rPr lang="en-AU" sz="2000" dirty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629" y="1844156"/>
            <a:ext cx="583264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quotient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*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1293" y="2206209"/>
            <a:ext cx="6286286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2 0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(quotient, remainder)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"Quotient:%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 Remainder:%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quotient remainder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 smtClean="0">
                <a:solidFill>
                  <a:schemeClr val="tx1"/>
                </a:solidFill>
              </a:rPr>
              <a:t>message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7907" y="4592199"/>
            <a:ext cx="6389443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divisor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(message = 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 = dividend / divisor,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                    </a:t>
            </a:r>
            <a:r>
              <a:rPr lang="en-AU" sz="2000" dirty="0" smtClean="0">
                <a:solidFill>
                  <a:schemeClr val="tx1"/>
                </a:solidFill>
              </a:rPr>
              <a:t>      remainder </a:t>
            </a:r>
            <a:r>
              <a:rPr lang="en-AU" sz="2000" dirty="0">
                <a:solidFill>
                  <a:schemeClr val="tx1"/>
                </a:solidFill>
              </a:rPr>
              <a:t>= dividend % divisor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[&lt;Measure&gt;] </a:t>
            </a:r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11667.34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</a:t>
            </a:r>
            <a:r>
              <a:rPr lang="en-AU" sz="2000" dirty="0">
                <a:solidFill>
                  <a:schemeClr val="tx1"/>
                </a:solidFill>
              </a:rPr>
              <a:t>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distance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[&lt;</a:t>
              </a:r>
              <a:r>
                <a:rPr lang="en-AU" sz="2000" dirty="0">
                  <a:solidFill>
                    <a:schemeClr val="tx1"/>
                  </a:solidFill>
                </a:rPr>
                <a:t>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height </a:t>
              </a:r>
              <a:r>
                <a:rPr lang="en-AU" sz="2000" dirty="0">
                  <a:solidFill>
                    <a:schemeClr val="tx1"/>
                  </a:solidFill>
                </a:rPr>
                <a:t>= </a:t>
              </a:r>
              <a:r>
                <a:rPr lang="en-AU" sz="2000" dirty="0" smtClean="0">
                  <a:solidFill>
                    <a:schemeClr val="tx1"/>
                  </a:solidFill>
                </a:rPr>
                <a:t>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mts2Kms (m : float&lt;m&gt;) = </a:t>
            </a:r>
            <a:r>
              <a:rPr lang="en-AU" sz="2000" dirty="0">
                <a:solidFill>
                  <a:schemeClr val="tx1"/>
                </a:solidFill>
              </a:rPr>
              <a:t>m</a:t>
            </a:r>
            <a:r>
              <a:rPr lang="en-AU" sz="2000" dirty="0" smtClean="0">
                <a:solidFill>
                  <a:schemeClr val="tx1"/>
                </a:solidFill>
              </a:rPr>
              <a:t>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(mts2Kms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)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float&lt;m</a:t>
              </a:r>
              <a:r>
                <a:rPr lang="en-AU" dirty="0">
                  <a:solidFill>
                    <a:schemeClr val="accent1"/>
                  </a:solidFill>
                </a:rPr>
                <a:t>&gt; -&gt; </a:t>
              </a:r>
              <a:r>
                <a:rPr lang="en-AU" dirty="0" smtClean="0">
                  <a:solidFill>
                    <a:schemeClr val="accent1"/>
                  </a:solidFill>
                </a:rPr>
                <a:t>float&lt;km</a:t>
              </a:r>
              <a:r>
                <a:rPr lang="en-AU" dirty="0">
                  <a:solidFill>
                    <a:schemeClr val="accent1"/>
                  </a:solidFill>
                </a:rPr>
                <a:t>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98.920&lt;km&gt;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convert two units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“%</a:t>
            </a:r>
            <a:r>
              <a:rPr lang="en-US" sz="4000" dirty="0" err="1" smtClean="0"/>
              <a:t>i</a:t>
            </a:r>
            <a:r>
              <a:rPr lang="en-US" sz="4000" dirty="0" smtClean="0"/>
              <a:t>” in the </a:t>
            </a:r>
            <a:r>
              <a:rPr lang="en-US" sz="4000" dirty="0" err="1" smtClean="0"/>
              <a:t>sprintf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</a:t>
            </a:r>
            <a:r>
              <a:rPr lang="en-US" sz="4000" dirty="0"/>
              <a:t>do </a:t>
            </a:r>
            <a:r>
              <a:rPr lang="en-US" sz="4000" dirty="0" smtClean="0"/>
              <a:t>we </a:t>
            </a:r>
            <a:r>
              <a:rPr lang="en-US" sz="4000" dirty="0"/>
              <a:t>use “_”?</a:t>
            </a:r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accent1"/>
                </a:solidFill>
              </a:rPr>
              <a:t>Nuget</a:t>
            </a:r>
            <a:r>
              <a:rPr lang="en-US" sz="5400" dirty="0" smtClean="0">
                <a:solidFill>
                  <a:schemeClr val="accent1"/>
                </a:solidFill>
              </a:rPr>
              <a:t> Packages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XUnit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Unquote 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Data (Id: </a:t>
            </a:r>
            <a:r>
              <a:rPr lang="en-US" sz="4000" dirty="0" err="1" smtClean="0"/>
              <a:t>FSharp.Data</a:t>
            </a:r>
            <a:r>
              <a:rPr lang="en-US" sz="4000" dirty="0" smtClean="0"/>
              <a:t>)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FSharp.Data.SqlClient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1886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Functional lists | Recursion | List </a:t>
            </a:r>
            <a:r>
              <a:rPr lang="en-AU" sz="2800" dirty="0" smtClean="0">
                <a:solidFill>
                  <a:schemeClr val="bg1"/>
                </a:solidFill>
              </a:rPr>
              <a:t>module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6038" y="1762944"/>
            <a:ext cx="4789512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numbers 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&gt;{2, 3, </a:t>
            </a:r>
            <a:r>
              <a:rPr lang="en-AU" sz="2000" dirty="0"/>
              <a:t>4</a:t>
            </a:r>
            <a:r>
              <a:rPr lang="en-AU" sz="2000" dirty="0" smtClean="0"/>
              <a:t>};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 smtClean="0"/>
              <a:t>numbers.Insert</a:t>
            </a:r>
            <a:r>
              <a:rPr lang="en-AU" sz="2000" dirty="0" smtClean="0"/>
              <a:t>(0, 1);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5854" y="1776314"/>
            <a:ext cx="368701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[2; 3; </a:t>
            </a:r>
            <a:r>
              <a:rPr lang="en-AU" sz="2000" dirty="0"/>
              <a:t>4</a:t>
            </a:r>
            <a:r>
              <a:rPr lang="en-AU" sz="2000" dirty="0" smtClean="0"/>
              <a:t>]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newNumbers</a:t>
            </a:r>
            <a:r>
              <a:rPr lang="en-AU" sz="2000" dirty="0" smtClean="0"/>
              <a:t> = 1 ::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5854" y="255503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twoLists</a:t>
            </a:r>
            <a:r>
              <a:rPr lang="en-AU" sz="2000" dirty="0" smtClean="0"/>
              <a:t> = numbers @ [5; 6]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038" y="2555032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/>
              <a:t>numbers.AddRange</a:t>
            </a:r>
            <a:r>
              <a:rPr lang="en-AU" sz="2000" dirty="0" smtClean="0"/>
              <a:t>(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&gt;{5, 6});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6038" y="3019018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ns </a:t>
            </a:r>
            <a:r>
              <a:rPr lang="en-AU" sz="2000" dirty="0"/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Enumerable</a:t>
            </a:r>
            <a:r>
              <a:rPr lang="en-AU" sz="2000" dirty="0" err="1" smtClean="0"/>
              <a:t>.Range</a:t>
            </a:r>
            <a:r>
              <a:rPr lang="en-AU" sz="2000" dirty="0" smtClean="0"/>
              <a:t>(1, 1000).</a:t>
            </a:r>
            <a:r>
              <a:rPr lang="en-AU" sz="2000" dirty="0" err="1" smtClean="0"/>
              <a:t>ToList</a:t>
            </a:r>
            <a:r>
              <a:rPr lang="en-AU" sz="2000" dirty="0" smtClean="0"/>
              <a:t>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5854" y="3019018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ns =[1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6038" y="3491136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empty </a:t>
            </a:r>
            <a:r>
              <a:rPr lang="en-AU" sz="2000" dirty="0"/>
              <a:t>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rgbClr val="0099CC"/>
                </a:solidFill>
              </a:rPr>
              <a:t> 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854" y="34911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empty = []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5854" y="395512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odds =[1 .. 2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5853" y="4439434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 smtClean="0"/>
              <a:t>oddsWithZero</a:t>
            </a:r>
            <a:r>
              <a:rPr lang="en-AU" sz="2000" dirty="0" smtClean="0"/>
              <a:t> =[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0 </a:t>
            </a:r>
          </a:p>
          <a:p>
            <a:r>
              <a:rPr lang="en-AU" sz="2000" dirty="0" smtClean="0"/>
              <a:t>             	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! odds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5854" y="5245755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 smtClean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 smtClean="0"/>
              <a:t> </a:t>
            </a:r>
          </a:p>
          <a:p>
            <a:r>
              <a:rPr lang="en-AU" sz="2000" dirty="0" smtClean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 smtClean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 smtClean="0"/>
              <a:t>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n * n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</a:t>
            </a:r>
            <a:r>
              <a:rPr lang="en-AU" sz="5400" dirty="0" smtClean="0">
                <a:solidFill>
                  <a:schemeClr val="accent1"/>
                </a:solidFill>
              </a:rPr>
              <a:t>Sequences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myArray</a:t>
            </a:r>
            <a:r>
              <a:rPr lang="en-AU" sz="2000" dirty="0" smtClean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myList</a:t>
            </a:r>
            <a:r>
              <a:rPr lang="en-AU" sz="2000" dirty="0" smtClean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mySeq</a:t>
            </a:r>
            <a:r>
              <a:rPr lang="en-AU" sz="2000" dirty="0" smtClean="0"/>
              <a:t> = </a:t>
            </a:r>
            <a:r>
              <a:rPr lang="en-AU" sz="2000" dirty="0" err="1" smtClean="0"/>
              <a:t>seq</a:t>
            </a:r>
            <a:r>
              <a:rPr lang="en-AU" sz="2000" dirty="0" smtClean="0"/>
              <a:t> {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 smtClean="0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2</a:t>
            </a:r>
            <a:endParaRPr lang="en-AU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3</a:t>
            </a:r>
            <a:endParaRPr lang="en-AU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4</a:t>
            </a:r>
            <a:endParaRPr lang="en-AU" b="1" dirty="0"/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list1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Head</a:t>
            </a:r>
            <a:endParaRPr lang="en-AU" dirty="0">
              <a:solidFill>
                <a:schemeClr val="accent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0</a:t>
              </a:r>
              <a:endParaRPr lang="en-AU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list2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Tail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432457" y="3754606"/>
            <a:ext cx="552450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 smtClean="0"/>
              <a:t>ls</a:t>
            </a:r>
            <a:r>
              <a:rPr lang="en-AU" sz="2000" dirty="0" smtClean="0"/>
              <a:t> </a:t>
            </a:r>
            <a:r>
              <a:rPr lang="en-AU" sz="2000" dirty="0"/>
              <a:t>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Processing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2383" y="1957569"/>
            <a:ext cx="5544582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[1..4]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let mutable </a:t>
            </a:r>
            <a:r>
              <a:rPr lang="en-AU" sz="2000" dirty="0" smtClean="0"/>
              <a:t>result = []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list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for </a:t>
            </a:r>
            <a:r>
              <a:rPr lang="en-AU" sz="2000" dirty="0" smtClean="0"/>
              <a:t>n </a:t>
            </a:r>
            <a:r>
              <a:rPr lang="en-AU" sz="2000" dirty="0" smtClean="0">
                <a:solidFill>
                  <a:srgbClr val="0000CC"/>
                </a:solidFill>
              </a:rPr>
              <a:t>in </a:t>
            </a:r>
            <a:r>
              <a:rPr lang="en-AU" sz="2000" dirty="0" smtClean="0"/>
              <a:t>numbers </a:t>
            </a:r>
            <a:r>
              <a:rPr lang="en-AU" sz="2000" dirty="0" smtClean="0">
                <a:solidFill>
                  <a:srgbClr val="0000CC"/>
                </a:solidFill>
              </a:rPr>
              <a:t>do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if </a:t>
            </a:r>
            <a:r>
              <a:rPr lang="en-AU" sz="2000" dirty="0" smtClean="0"/>
              <a:t>n % 2 = 0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result &lt;- n :: result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36184" y="1937570"/>
            <a:ext cx="1674019" cy="1323441"/>
            <a:chOff x="1685423" y="2437381"/>
            <a:chExt cx="1188215" cy="72535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85423" y="2437381"/>
              <a:ext cx="1188215" cy="72534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685423" y="2437381"/>
              <a:ext cx="1188215" cy="7253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flipH="1">
            <a:off x="992201" y="3476278"/>
            <a:ext cx="2996248" cy="369332"/>
            <a:chOff x="4744877" y="2764776"/>
            <a:chExt cx="379930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744877" y="3021561"/>
              <a:ext cx="1386211" cy="997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70856" y="2764776"/>
              <a:ext cx="2473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Recursive Function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flipH="1">
            <a:off x="1043081" y="4304908"/>
            <a:ext cx="2585322" cy="369332"/>
            <a:chOff x="5002208" y="2529836"/>
            <a:chExt cx="3278237" cy="36933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19832" y="2529836"/>
              <a:ext cx="2160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Empty List (end)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1067746" y="4664948"/>
            <a:ext cx="2560662" cy="369332"/>
            <a:chOff x="5002208" y="2529836"/>
            <a:chExt cx="3246970" cy="3693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24750" y="2529836"/>
              <a:ext cx="202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 Empty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4537938" y="4304908"/>
            <a:ext cx="2352831" cy="415498"/>
            <a:chOff x="6617848" y="2673852"/>
            <a:chExt cx="2983438" cy="41549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675854" y="2881601"/>
              <a:ext cx="925432" cy="20774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617848" y="2673852"/>
              <a:ext cx="210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Decompose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5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13892" y="3551400"/>
            <a:ext cx="2259218" cy="1187120"/>
            <a:chOff x="2626818" y="4738524"/>
            <a:chExt cx="7215474" cy="2075646"/>
          </a:xfrm>
        </p:grpSpPr>
        <p:sp>
          <p:nvSpPr>
            <p:cNvPr id="7" name="Rounded Rectangle 6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4714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Elbow Connector 11"/>
            <p:cNvCxnSpPr>
              <a:stCxn id="7" idx="0"/>
              <a:endCxn id="8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0"/>
              <a:endCxn id="9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9" idx="0"/>
              <a:endCxn id="10" idx="1"/>
            </p:cNvCxnSpPr>
            <p:nvPr/>
          </p:nvCxnSpPr>
          <p:spPr>
            <a:xfrm rot="16200000" flipH="1">
              <a:off x="77513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eft Brace 14"/>
            <p:cNvSpPr/>
            <p:nvPr/>
          </p:nvSpPr>
          <p:spPr>
            <a:xfrm rot="16200000" flipH="1">
              <a:off x="7199850" y="3224735"/>
              <a:ext cx="288033" cy="4996851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26818" y="4738524"/>
              <a:ext cx="2754423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57344" y="4749548"/>
              <a:ext cx="181095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09206" y="3554959"/>
            <a:ext cx="1655576" cy="1183562"/>
            <a:chOff x="2594596" y="4744745"/>
            <a:chExt cx="5660047" cy="2069425"/>
          </a:xfrm>
        </p:grpSpPr>
        <p:sp>
          <p:nvSpPr>
            <p:cNvPr id="19" name="Rounded Rectangle 18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3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  <p:sp>
          <p:nvSpPr>
            <p:cNvPr id="22" name="Left Brace 21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" name="Elbow Connector 22"/>
            <p:cNvCxnSpPr>
              <a:stCxn id="19" idx="0"/>
              <a:endCxn id="20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20" idx="0"/>
              <a:endCxn id="21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/>
            <p:cNvSpPr/>
            <p:nvPr/>
          </p:nvSpPr>
          <p:spPr>
            <a:xfrm rot="16200000" flipH="1">
              <a:off x="6380977" y="4043606"/>
              <a:ext cx="338129" cy="340920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94596" y="4747674"/>
              <a:ext cx="275442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30530" y="4744745"/>
              <a:ext cx="2105017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42039" y="4909831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>
                <a:solidFill>
                  <a:schemeClr val="accent1"/>
                </a:solidFill>
              </a:rPr>
              <a:t>e</a:t>
            </a:r>
            <a:r>
              <a:rPr lang="en-AU" sz="1800" b="1" dirty="0" smtClean="0">
                <a:solidFill>
                  <a:schemeClr val="accent1"/>
                </a:solidFill>
              </a:rPr>
              <a:t>ven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770688" y="3603849"/>
            <a:ext cx="1249584" cy="1172772"/>
            <a:chOff x="2622938" y="4763611"/>
            <a:chExt cx="4016085" cy="2050559"/>
          </a:xfrm>
        </p:grpSpPr>
        <p:sp>
          <p:nvSpPr>
            <p:cNvPr id="30" name="Rounded Rectangle 29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32" name="Left Brace 31"/>
            <p:cNvSpPr/>
            <p:nvPr/>
          </p:nvSpPr>
          <p:spPr>
            <a:xfrm rot="16200000" flipH="1">
              <a:off x="3630357" y="5047886"/>
              <a:ext cx="285774" cy="1368148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3" name="Elbow Connector 32"/>
            <p:cNvCxnSpPr>
              <a:stCxn id="30" idx="0"/>
              <a:endCxn id="31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Left Brace 33"/>
            <p:cNvSpPr/>
            <p:nvPr/>
          </p:nvSpPr>
          <p:spPr>
            <a:xfrm rot="16200000" flipH="1">
              <a:off x="5496724" y="4949466"/>
              <a:ext cx="262920" cy="1565487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2938" y="4763611"/>
              <a:ext cx="274996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67208" y="4785379"/>
              <a:ext cx="1971815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039050" y="3594738"/>
            <a:ext cx="864096" cy="1181886"/>
            <a:chOff x="2639624" y="4747677"/>
            <a:chExt cx="2628605" cy="2066493"/>
          </a:xfrm>
        </p:grpSpPr>
        <p:sp>
          <p:nvSpPr>
            <p:cNvPr id="39" name="Rounded Rectangle 38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  <p:sp>
          <p:nvSpPr>
            <p:cNvPr id="40" name="Left Brace 39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39624" y="4747677"/>
              <a:ext cx="2628605" cy="64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0075159" y="4301326"/>
            <a:ext cx="97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Empty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40530" y="4910657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>
                <a:solidFill>
                  <a:schemeClr val="accent1"/>
                </a:solidFill>
              </a:rPr>
              <a:t>head%2=0?: </a:t>
            </a:r>
            <a:r>
              <a:rPr lang="en-AU" sz="1800" b="1" dirty="0" smtClean="0">
                <a:solidFill>
                  <a:schemeClr val="accent1"/>
                </a:solidFill>
              </a:rPr>
              <a:t>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2 :: </a:t>
            </a:r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08833" y="4924015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67209" y="4924015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>
                <a:solidFill>
                  <a:schemeClr val="accent1"/>
                </a:solidFill>
              </a:rPr>
              <a:t>head%2=0?: </a:t>
            </a:r>
            <a:r>
              <a:rPr lang="en-AU" sz="1800" b="1" dirty="0" smtClean="0">
                <a:solidFill>
                  <a:schemeClr val="accent1"/>
                </a:solidFill>
              </a:rPr>
              <a:t>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2 :: 4 :: </a:t>
            </a:r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531388" y="4907812"/>
            <a:ext cx="1943969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>
                <a:solidFill>
                  <a:schemeClr val="accent1"/>
                </a:solidFill>
              </a:rPr>
              <a:t>2</a:t>
            </a:r>
            <a:r>
              <a:rPr lang="en-AU" sz="1800" b="1" dirty="0" smtClean="0">
                <a:solidFill>
                  <a:schemeClr val="accent1"/>
                </a:solidFill>
              </a:rPr>
              <a:t> :: 4 :: []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218978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235202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425158" y="55478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452048" y="55478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0497988" y="5259789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051039" y="6166098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8028584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8452048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0224342" y="6183119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10650786" y="6183119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276999" y="6164226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75248" y="1821895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 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Tail 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5248" y="1915414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975248" y="3694584"/>
            <a:ext cx="6134462" cy="1984903"/>
            <a:chOff x="2975248" y="3694584"/>
            <a:chExt cx="6134462" cy="1984903"/>
          </a:xfrm>
        </p:grpSpPr>
        <p:grpSp>
          <p:nvGrpSpPr>
            <p:cNvPr id="11" name="Group 10"/>
            <p:cNvGrpSpPr/>
            <p:nvPr/>
          </p:nvGrpSpPr>
          <p:grpSpPr>
            <a:xfrm>
              <a:off x="2975248" y="3694584"/>
              <a:ext cx="6134462" cy="1984903"/>
              <a:chOff x="2975248" y="3694584"/>
              <a:chExt cx="6134462" cy="198490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51021" y="4710517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975248" y="4048271"/>
                <a:ext cx="6134462" cy="1631216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00CC"/>
                    </a:solidFill>
                  </a:rPr>
                  <a:t>let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rec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</a:t>
                </a:r>
                <a:r>
                  <a:rPr lang="en-AU" sz="2000" dirty="0" err="1" smtClean="0"/>
                  <a:t>ls</a:t>
                </a:r>
                <a:r>
                  <a:rPr lang="en-AU" sz="2000" dirty="0" smtClean="0"/>
                  <a:t> </a:t>
                </a:r>
                <a:r>
                  <a:rPr lang="en-AU" sz="2000" dirty="0" err="1" smtClean="0"/>
                  <a:t>acc</a:t>
                </a:r>
                <a:r>
                  <a:rPr lang="en-AU" sz="2000" dirty="0" smtClean="0"/>
                  <a:t> =</a:t>
                </a:r>
                <a:endParaRPr lang="en-AU" sz="2000" dirty="0"/>
              </a:p>
              <a:p>
                <a:r>
                  <a:rPr lang="en-AU" sz="2000" dirty="0"/>
                  <a:t>  </a:t>
                </a:r>
                <a:r>
                  <a:rPr lang="en-AU" sz="2000" dirty="0">
                    <a:solidFill>
                      <a:srgbClr val="0000CC"/>
                    </a:solidFill>
                  </a:rPr>
                  <a:t>match</a:t>
                </a:r>
                <a:r>
                  <a:rPr lang="en-AU" sz="2000" dirty="0" smtClean="0"/>
                  <a:t> </a:t>
                </a:r>
                <a:r>
                  <a:rPr lang="en-AU" sz="2000" dirty="0" err="1"/>
                  <a:t>ls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with</a:t>
                </a:r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|[] </a:t>
                </a:r>
                <a:r>
                  <a:rPr lang="en-AU" sz="2000" dirty="0"/>
                  <a:t>-&gt; </a:t>
                </a:r>
                <a:r>
                  <a:rPr lang="en-AU" sz="2000" dirty="0" err="1" smtClean="0"/>
                  <a:t>acc</a:t>
                </a:r>
                <a:endParaRPr lang="en-AU" sz="2000" dirty="0"/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|head :: tail </a:t>
                </a:r>
                <a:r>
                  <a:rPr lang="en-AU" sz="2000" dirty="0" smtClean="0">
                    <a:solidFill>
                      <a:srgbClr val="0000CC"/>
                    </a:solidFill>
                  </a:rPr>
                  <a:t>when</a:t>
                </a:r>
                <a:r>
                  <a:rPr lang="en-AU" sz="2000" dirty="0" smtClean="0"/>
                  <a:t> </a:t>
                </a:r>
                <a:r>
                  <a:rPr lang="en-AU" sz="2000" dirty="0"/>
                  <a:t>head </a:t>
                </a:r>
                <a:r>
                  <a:rPr lang="en-AU" sz="2000" dirty="0" smtClean="0"/>
                  <a:t>% 2 = 0 -&gt;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</a:t>
                </a:r>
                <a:r>
                  <a:rPr lang="en-AU" sz="2000" dirty="0"/>
                  <a:t>tail </a:t>
                </a:r>
                <a:r>
                  <a:rPr lang="en-AU" sz="2000" dirty="0" smtClean="0"/>
                  <a:t>(head :: </a:t>
                </a:r>
                <a:r>
                  <a:rPr lang="en-AU" sz="2000" dirty="0" err="1" smtClean="0"/>
                  <a:t>acc</a:t>
                </a:r>
                <a:r>
                  <a:rPr lang="en-AU" sz="2000" dirty="0" smtClean="0"/>
                  <a:t>) </a:t>
                </a:r>
                <a:endParaRPr lang="en-AU" sz="2000" dirty="0"/>
              </a:p>
              <a:p>
                <a:r>
                  <a:rPr lang="en-AU" sz="2000" dirty="0"/>
                  <a:t> </a:t>
                </a:r>
                <a:r>
                  <a:rPr lang="en-AU" sz="2000" dirty="0" smtClean="0"/>
                  <a:t> |_ </a:t>
                </a:r>
                <a:r>
                  <a:rPr lang="en-AU" sz="2000" dirty="0"/>
                  <a:t>:: tail</a:t>
                </a:r>
                <a:r>
                  <a:rPr lang="en-AU" sz="2000" dirty="0" smtClean="0"/>
                  <a:t>  </a:t>
                </a:r>
                <a:r>
                  <a:rPr lang="en-AU" sz="2000" dirty="0">
                    <a:solidFill>
                      <a:srgbClr val="0000CC"/>
                    </a:solidFill>
                  </a:rPr>
                  <a:t>else</a:t>
                </a:r>
                <a:r>
                  <a:rPr lang="en-AU" sz="2000" dirty="0" smtClean="0"/>
                  <a:t> even tail </a:t>
                </a:r>
                <a:r>
                  <a:rPr lang="en-AU" sz="2000" dirty="0" err="1" smtClean="0"/>
                  <a:t>acc</a:t>
                </a:r>
                <a:endParaRPr lang="en-AU" sz="2000" dirty="0" smtClean="0">
                  <a:solidFill>
                    <a:srgbClr val="0000CC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>
                <a:off x="6009544" y="3694584"/>
                <a:ext cx="0" cy="21602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4509476" y="4107940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445564" y="502959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494071" y="531097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751021" y="4698160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4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6386" y="1713576"/>
            <a:ext cx="2016224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.fold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.find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.tryFind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.forall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.exist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.partition</a:t>
            </a:r>
            <a:endParaRPr lang="en-AU" sz="2000" dirty="0" smtClean="0"/>
          </a:p>
          <a:p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.zip</a:t>
            </a: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.rev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.collect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.choose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.pick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.toSeq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.ofSeq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34482" y="1713576"/>
            <a:ext cx="1944216" cy="470898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.Where</a:t>
            </a:r>
          </a:p>
          <a:p>
            <a:r>
              <a:rPr lang="en-AU" sz="2000" dirty="0" smtClean="0"/>
              <a:t>.Select</a:t>
            </a:r>
          </a:p>
          <a:p>
            <a:r>
              <a:rPr lang="en-AU" sz="2000" dirty="0" smtClean="0"/>
              <a:t>.Aggregate</a:t>
            </a:r>
          </a:p>
          <a:p>
            <a:r>
              <a:rPr lang="en-AU" sz="2000" dirty="0" smtClean="0"/>
              <a:t>.First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FirstOrDefault</a:t>
            </a:r>
            <a:endParaRPr lang="en-AU" sz="2000" dirty="0" smtClean="0"/>
          </a:p>
          <a:p>
            <a:r>
              <a:rPr lang="en-AU" sz="2000" dirty="0" smtClean="0"/>
              <a:t>.All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smtClean="0"/>
              <a:t>.Any</a:t>
            </a:r>
          </a:p>
          <a:p>
            <a:r>
              <a:rPr lang="en-AU" sz="2000" dirty="0" smtClean="0"/>
              <a:t>-</a:t>
            </a:r>
          </a:p>
          <a:p>
            <a:r>
              <a:rPr lang="en-AU" sz="2000" dirty="0" smtClean="0"/>
              <a:t>.Zip</a:t>
            </a:r>
          </a:p>
          <a:p>
            <a:r>
              <a:rPr lang="en-AU" sz="2000" dirty="0" smtClean="0"/>
              <a:t>.Reverse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SelectMany</a:t>
            </a:r>
            <a:endParaRPr lang="en-AU" sz="2000" dirty="0"/>
          </a:p>
          <a:p>
            <a:r>
              <a:rPr lang="en-AU" sz="2000" dirty="0" smtClean="0"/>
              <a:t>-</a:t>
            </a:r>
          </a:p>
          <a:p>
            <a:r>
              <a:rPr lang="en-AU" sz="2000" dirty="0"/>
              <a:t>-</a:t>
            </a:r>
            <a:endParaRPr lang="en-AU" sz="2000" dirty="0" smtClean="0"/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AsEnumerable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ToList</a:t>
            </a:r>
            <a:endParaRPr lang="en-AU" sz="2000" dirty="0"/>
          </a:p>
        </p:txBody>
      </p:sp>
      <p:sp>
        <p:nvSpPr>
          <p:cNvPr id="5" name="Rectangle 4"/>
          <p:cNvSpPr/>
          <p:nvPr/>
        </p:nvSpPr>
        <p:spPr>
          <a:xfrm>
            <a:off x="978074" y="5469260"/>
            <a:ext cx="2736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Complete list: </a:t>
            </a:r>
          </a:p>
          <a:p>
            <a:r>
              <a:rPr lang="en-AU" sz="1400" dirty="0" smtClean="0">
                <a:hlinkClick r:id="rId2"/>
              </a:rPr>
              <a:t>http</a:t>
            </a:r>
            <a:r>
              <a:rPr lang="en-AU" sz="1400" dirty="0">
                <a:hlinkClick r:id="rId2"/>
              </a:rPr>
              <a:t>://</a:t>
            </a:r>
            <a:r>
              <a:rPr lang="en-AU" sz="1400" dirty="0" smtClean="0">
                <a:hlinkClick r:id="rId2"/>
              </a:rPr>
              <a:t>msdn.microsoft.com/en-us/library/ee353738.aspx</a:t>
            </a:r>
            <a:r>
              <a:rPr lang="en-AU" sz="1400" dirty="0"/>
              <a:t> </a:t>
            </a: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689" y="2918894"/>
            <a:ext cx="392281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.Where(c =&gt;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.Select(c =&gt;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8983" y="2918893"/>
            <a:ext cx="472701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Immutable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1620" y="1965706"/>
            <a:ext cx="351663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4120" y="1965706"/>
            <a:ext cx="425958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Modules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31421" y="2163244"/>
            <a:ext cx="5561417" cy="3816423"/>
            <a:chOff x="3431421" y="2163244"/>
            <a:chExt cx="5561417" cy="3816423"/>
          </a:xfrm>
        </p:grpSpPr>
        <p:sp>
          <p:nvSpPr>
            <p:cNvPr id="12" name="Pentagon 11"/>
            <p:cNvSpPr/>
            <p:nvPr/>
          </p:nvSpPr>
          <p:spPr>
            <a:xfrm>
              <a:off x="3431421" y="2171253"/>
              <a:ext cx="1440160" cy="879239"/>
            </a:xfrm>
            <a:prstGeom prst="homePlat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655557" y="2170590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2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6043699" y="2163244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7408662" y="2170589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373880" cy="255454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get; set;</a:t>
            </a:r>
            <a:r>
              <a:rPr lang="en-AU" sz="2000" dirty="0" smtClean="0">
                <a:solidFill>
                  <a:schemeClr val="tx1"/>
                </a:solidFill>
              </a:rPr>
              <a:t>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319649"/>
            <a:ext cx="510540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let mutable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  <a:r>
              <a:rPr lang="en-AU" sz="2000" dirty="0" smtClean="0">
                <a:solidFill>
                  <a:schemeClr val="tx1"/>
                </a:solidFill>
              </a:rPr>
              <a:t>get ()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myMutableField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and</a:t>
            </a:r>
            <a:r>
              <a:rPr lang="en-AU" sz="2000" dirty="0" smtClean="0">
                <a:solidFill>
                  <a:schemeClr val="tx1"/>
                </a:solidFill>
              </a:rPr>
              <a:t> set(value) =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&lt;- value</a:t>
            </a:r>
          </a:p>
        </p:txBody>
      </p:sp>
    </p:spTree>
    <p:extLst>
      <p:ext uri="{BB962C8B-B14F-4D97-AF65-F5344CB8AC3E}">
        <p14:creationId xmlns:p14="http://schemas.microsoft.com/office/powerpoint/2010/main" val="354501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Public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64058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0" y="2319649"/>
            <a:ext cx="475488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Private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429250" cy="347787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</a:t>
            </a:r>
            <a:r>
              <a:rPr lang="en-AU" sz="2000" dirty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 1;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500" y="2319649"/>
            <a:ext cx="475488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5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Inheritance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56260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smtClean="0">
                <a:solidFill>
                  <a:srgbClr val="0000CC"/>
                </a:solidFill>
              </a:rPr>
              <a:t>override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050" y="2319649"/>
            <a:ext cx="4953000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99CC"/>
                </a:solidFill>
              </a:rPr>
              <a:t>AbstractClass</a:t>
            </a:r>
            <a:r>
              <a:rPr lang="en-AU" sz="2000" dirty="0" smtClean="0">
                <a:solidFill>
                  <a:schemeClr val="tx1"/>
                </a:solidFill>
              </a:rPr>
              <a:t>&gt;]</a:t>
            </a:r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inherits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 ()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override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48945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Interfaces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815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>
                <a:solidFill>
                  <a:srgbClr val="0000CC"/>
                </a:solidFill>
              </a:rPr>
              <a:t>member </a:t>
            </a:r>
            <a:r>
              <a:rPr lang="en-AU" sz="2000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52212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Object 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434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315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>
                <a:solidFill>
                  <a:schemeClr val="tx1"/>
                </a:solidFill>
              </a:rPr>
              <a:t>myInstance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 }</a:t>
            </a:r>
          </a:p>
        </p:txBody>
      </p:sp>
    </p:spTree>
    <p:extLst>
      <p:ext uri="{BB962C8B-B14F-4D97-AF65-F5344CB8AC3E}">
        <p14:creationId xmlns:p14="http://schemas.microsoft.com/office/powerpoint/2010/main" val="202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8595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Source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506730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2430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343900" y="261937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8572500" y="29146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801100" y="320992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Types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0565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LINQ2SQL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EF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SQL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SQLClient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XML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WMI</a:t>
            </a:r>
            <a:endParaRPr lang="en-AU" dirty="0"/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OData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Hadoop / Hive</a:t>
            </a:r>
            <a:endParaRPr lang="en-AU" dirty="0"/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Excel</a:t>
            </a:r>
            <a:endParaRPr lang="en-AU" dirty="0"/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World Bank</a:t>
            </a:r>
            <a:endParaRPr lang="en-AU" dirty="0"/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Freebase</a:t>
            </a:r>
            <a:endParaRPr lang="en-AU" dirty="0"/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WSDL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6019800"/>
            <a:ext cx="178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accent1"/>
                </a:solidFill>
              </a:rPr>
              <a:t>And many more!</a:t>
            </a:r>
            <a:endParaRPr lang="en-A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Functional lists | Recursion | Object Oriented Programming | Type providers</a:t>
            </a:r>
          </a:p>
          <a:p>
            <a:endParaRPr lang="en-A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4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27" name="Rounded Rectangle 26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32" name="Rounded Rectangle 31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36" name="Rounded Rectangle 35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42" name="Group 41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7477840" y="2762355"/>
                <a:ext cx="2213781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weightedMean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43" name="Rounded Rectangle 42"/>
            <p:cNvSpPr/>
            <p:nvPr/>
          </p:nvSpPr>
          <p:spPr>
            <a:xfrm>
              <a:off x="7498485" y="3549069"/>
              <a:ext cx="2205493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SqlClient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490197" y="4285527"/>
              <a:ext cx="2213781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1147806"/>
            <a:ext cx="12124269" cy="517885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1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3000" dirty="0" smtClean="0"/>
              <a:t>High </a:t>
            </a:r>
            <a:r>
              <a:rPr lang="en-AU" sz="3000" dirty="0"/>
              <a:t>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</a:t>
            </a:r>
            <a:r>
              <a:rPr lang="en-AU" sz="3000" b="1" dirty="0" smtClean="0">
                <a:solidFill>
                  <a:schemeClr val="accent1"/>
                </a:solidFill>
              </a:rPr>
              <a:t>3</a:t>
            </a:r>
          </a:p>
          <a:p>
            <a:pPr marL="45720" indent="0" algn="ctr">
              <a:buNone/>
            </a:pPr>
            <a:r>
              <a:rPr lang="en-AU" sz="3000" dirty="0" smtClean="0"/>
              <a:t>Options </a:t>
            </a:r>
            <a:r>
              <a:rPr lang="en-AU" sz="3000" dirty="0"/>
              <a:t>| Pattern matching | Discriminated unions | Units of measure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4 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Functional </a:t>
            </a:r>
            <a:r>
              <a:rPr lang="en-AU" sz="3000" dirty="0"/>
              <a:t>lists | Recursion | </a:t>
            </a:r>
            <a:r>
              <a:rPr lang="en-AU" sz="3000" dirty="0" smtClean="0"/>
              <a:t>Object </a:t>
            </a:r>
            <a:r>
              <a:rPr lang="en-AU" sz="3000" dirty="0"/>
              <a:t>Oriented </a:t>
            </a:r>
            <a:r>
              <a:rPr lang="en-AU" sz="3000" dirty="0" smtClean="0"/>
              <a:t>Programming | Type providers</a:t>
            </a:r>
            <a:endParaRPr lang="en-AU" sz="3000" dirty="0"/>
          </a:p>
        </p:txBody>
      </p:sp>
      <p:sp>
        <p:nvSpPr>
          <p:cNvPr id="3" name="Title 12"/>
          <p:cNvSpPr>
            <a:spLocks noGrp="1"/>
          </p:cNvSpPr>
          <p:nvPr>
            <p:ph type="title"/>
          </p:nvPr>
        </p:nvSpPr>
        <p:spPr>
          <a:xfrm>
            <a:off x="1341120" y="185350"/>
            <a:ext cx="9509760" cy="90994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Agenda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smtClean="0">
                <a:solidFill>
                  <a:schemeClr val="bg1"/>
                </a:solidFill>
              </a:rPr>
              <a:t>Functional lists | Recursion | Object Oriented Programming | Type providers</a:t>
            </a:r>
          </a:p>
          <a:p>
            <a:endParaRPr lang="en-A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does List.zip do?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an accumulator in the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Why to we </a:t>
            </a:r>
            <a:r>
              <a:rPr lang="en-US" sz="4000" dirty="0"/>
              <a:t>wrap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inside </a:t>
            </a:r>
            <a:r>
              <a:rPr lang="en-US" sz="4000" dirty="0" err="1" smtClean="0"/>
              <a:t>recursiveWeighted</a:t>
            </a:r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 smtClean="0">
                <a:solidFill>
                  <a:schemeClr val="bg1"/>
                </a:solidFill>
              </a:rPr>
              <a:t>Thank you</a:t>
            </a:r>
            <a:endParaRPr lang="en-AU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306785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false</a:t>
            </a:r>
          </a:p>
          <a:p>
            <a:r>
              <a:rPr lang="en-AU" dirty="0" smtClean="0"/>
              <a:t>- Credit: 0</a:t>
            </a:r>
            <a:endParaRPr lang="en-AU" dirty="0"/>
          </a:p>
        </p:txBody>
      </p:sp>
      <p:sp>
        <p:nvSpPr>
          <p:cNvPr id="33" name="Rounded Rectangle 32"/>
          <p:cNvSpPr/>
          <p:nvPr/>
        </p:nvSpPr>
        <p:spPr>
          <a:xfrm>
            <a:off x="4968351" y="2395563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upgradeCustomer</a:t>
            </a:r>
            <a:endParaRPr lang="en-AU" dirty="0"/>
          </a:p>
        </p:txBody>
      </p:sp>
      <p:sp>
        <p:nvSpPr>
          <p:cNvPr id="34" name="Right Arrow 33"/>
          <p:cNvSpPr/>
          <p:nvPr/>
        </p:nvSpPr>
        <p:spPr>
          <a:xfrm>
            <a:off x="4220282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>
            <a:off x="8060065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true</a:t>
            </a:r>
          </a:p>
          <a:p>
            <a:r>
              <a:rPr lang="en-AU" dirty="0" smtClean="0"/>
              <a:t>- Credit: 100</a:t>
            </a:r>
            <a:endParaRPr lang="en-AU" dirty="0"/>
          </a:p>
        </p:txBody>
      </p:sp>
      <p:sp>
        <p:nvSpPr>
          <p:cNvPr id="36" name="Right Arrow 35"/>
          <p:cNvSpPr/>
          <p:nvPr/>
        </p:nvSpPr>
        <p:spPr>
          <a:xfrm>
            <a:off x="7311996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e 36"/>
          <p:cNvSpPr/>
          <p:nvPr/>
        </p:nvSpPr>
        <p:spPr>
          <a:xfrm rot="16200000">
            <a:off x="5724173" y="378748"/>
            <a:ext cx="482080" cy="6577745"/>
          </a:xfrm>
          <a:prstGeom prst="righ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962256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</a:t>
            </a:r>
            <a:r>
              <a:rPr lang="en-AU" dirty="0" smtClean="0"/>
              <a:t>ryPromoteToVip</a:t>
            </a:r>
            <a:endParaRPr lang="en-AU" dirty="0"/>
          </a:p>
        </p:txBody>
      </p:sp>
      <p:sp>
        <p:nvSpPr>
          <p:cNvPr id="39" name="Rounded Rectangle 38"/>
          <p:cNvSpPr/>
          <p:nvPr/>
        </p:nvSpPr>
        <p:spPr>
          <a:xfrm>
            <a:off x="2676341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getSpendings</a:t>
            </a:r>
            <a:endParaRPr lang="en-AU" dirty="0"/>
          </a:p>
        </p:txBody>
      </p:sp>
      <p:sp>
        <p:nvSpPr>
          <p:cNvPr id="40" name="Rounded Rectangle 39"/>
          <p:cNvSpPr/>
          <p:nvPr/>
        </p:nvSpPr>
        <p:spPr>
          <a:xfrm>
            <a:off x="7248172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increaseCredit</a:t>
            </a:r>
            <a:endParaRPr lang="en-AU" dirty="0"/>
          </a:p>
        </p:txBody>
      </p:sp>
      <p:sp>
        <p:nvSpPr>
          <p:cNvPr id="41" name="Flowchart: Document 40"/>
          <p:cNvSpPr/>
          <p:nvPr/>
        </p:nvSpPr>
        <p:spPr>
          <a:xfrm>
            <a:off x="2981141" y="5233983"/>
            <a:ext cx="1396313" cy="85261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5221259" y="5295768"/>
            <a:ext cx="148790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Spendings</a:t>
            </a:r>
            <a:r>
              <a:rPr lang="en-AU" dirty="0" smtClean="0"/>
              <a:t> &gt; n</a:t>
            </a:r>
            <a:endParaRPr lang="en-AU" dirty="0"/>
          </a:p>
        </p:txBody>
      </p:sp>
      <p:sp>
        <p:nvSpPr>
          <p:cNvPr id="43" name="TextBox 42"/>
          <p:cNvSpPr txBox="1"/>
          <p:nvPr/>
        </p:nvSpPr>
        <p:spPr>
          <a:xfrm>
            <a:off x="7382942" y="5296836"/>
            <a:ext cx="161935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Vip</a:t>
            </a:r>
            <a:r>
              <a:rPr lang="en-AU" dirty="0" smtClean="0"/>
              <a:t>       -&gt; + 100</a:t>
            </a:r>
          </a:p>
          <a:p>
            <a:r>
              <a:rPr lang="en-AU" dirty="0" smtClean="0"/>
              <a:t>No </a:t>
            </a:r>
            <a:r>
              <a:rPr lang="en-AU" dirty="0" err="1" smtClean="0"/>
              <a:t>Vip</a:t>
            </a:r>
            <a:r>
              <a:rPr lang="en-AU" dirty="0" smtClean="0"/>
              <a:t> -&gt; + 50</a:t>
            </a:r>
            <a:endParaRPr lang="en-AU" dirty="0"/>
          </a:p>
        </p:txBody>
      </p:sp>
      <p:sp>
        <p:nvSpPr>
          <p:cNvPr id="2" name="Can 1"/>
          <p:cNvSpPr/>
          <p:nvPr/>
        </p:nvSpPr>
        <p:spPr>
          <a:xfrm>
            <a:off x="541384" y="2265215"/>
            <a:ext cx="759229" cy="87283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DB</a:t>
            </a:r>
            <a:endParaRPr lang="en-AU" dirty="0"/>
          </a:p>
        </p:txBody>
      </p:sp>
      <p:sp>
        <p:nvSpPr>
          <p:cNvPr id="16" name="Right Arrow 15"/>
          <p:cNvSpPr/>
          <p:nvPr/>
        </p:nvSpPr>
        <p:spPr>
          <a:xfrm>
            <a:off x="1581119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ight Arrow 16"/>
          <p:cNvSpPr/>
          <p:nvPr/>
        </p:nvSpPr>
        <p:spPr>
          <a:xfrm>
            <a:off x="9993971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Can 17"/>
          <p:cNvSpPr/>
          <p:nvPr/>
        </p:nvSpPr>
        <p:spPr>
          <a:xfrm>
            <a:off x="10801259" y="2286597"/>
            <a:ext cx="759229" cy="87283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5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69BF48-D9C3-4DE0-818A-0C2EC431B649}">
  <ds:schemaRefs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3536</Words>
  <Application>Microsoft Office PowerPoint</Application>
  <PresentationFormat>Widescreen</PresentationFormat>
  <Paragraphs>916</Paragraphs>
  <Slides>82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Arial</vt:lpstr>
      <vt:lpstr>Calibri</vt:lpstr>
      <vt:lpstr>Consolas</vt:lpstr>
      <vt:lpstr>Times New Roman</vt:lpstr>
      <vt:lpstr>Banded Design Teal 16x9</vt:lpstr>
      <vt:lpstr>Document</vt:lpstr>
      <vt:lpstr>F# Introduction Workshop</vt:lpstr>
      <vt:lpstr>Objectives</vt:lpstr>
      <vt:lpstr>Disclaimer</vt:lpstr>
      <vt:lpstr>Materials</vt:lpstr>
      <vt:lpstr>Minimum Requirements</vt:lpstr>
      <vt:lpstr>Nuget Packages</vt:lpstr>
      <vt:lpstr>Modules</vt:lpstr>
      <vt:lpstr>Agenda</vt:lpstr>
      <vt:lpstr>Exercise</vt:lpstr>
      <vt:lpstr>Exercise</vt:lpstr>
      <vt:lpstr>Module 1</vt:lpstr>
      <vt:lpstr>PowerPoint Presentation</vt:lpstr>
      <vt:lpstr>Imperative vs Functional</vt:lpstr>
      <vt:lpstr>Conventions</vt:lpstr>
      <vt:lpstr>Functional Core Concepts</vt:lpstr>
      <vt:lpstr>Declarative Style</vt:lpstr>
      <vt:lpstr>Immutability</vt:lpstr>
      <vt:lpstr>Functions</vt:lpstr>
      <vt:lpstr>Pure Functions and Side Effects</vt:lpstr>
      <vt:lpstr>Expressions</vt:lpstr>
      <vt:lpstr>Expressions</vt:lpstr>
      <vt:lpstr>Bindings</vt:lpstr>
      <vt:lpstr>Tuples</vt:lpstr>
      <vt:lpstr>Records</vt:lpstr>
      <vt:lpstr>Records</vt:lpstr>
      <vt:lpstr>Immutable and Structural Equality</vt:lpstr>
      <vt:lpstr>F# in Visual Studio</vt:lpstr>
      <vt:lpstr>Demo 1</vt:lpstr>
      <vt:lpstr>Exercise 1</vt:lpstr>
      <vt:lpstr>Exercise 1</vt:lpstr>
      <vt:lpstr>Review</vt:lpstr>
      <vt:lpstr>Module 2</vt:lpstr>
      <vt:lpstr>High Order Functions</vt:lpstr>
      <vt:lpstr>High Order Functions</vt:lpstr>
      <vt:lpstr>High Order Functions</vt:lpstr>
      <vt:lpstr>Extension Methods in C#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</vt:lpstr>
      <vt:lpstr>NullReferenceExceptions</vt:lpstr>
      <vt:lpstr>Options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Lists vs Arrays vs Sequences</vt:lpstr>
      <vt:lpstr>Functional Lists</vt:lpstr>
      <vt:lpstr>Processing Lists</vt:lpstr>
      <vt:lpstr>Recursion</vt:lpstr>
      <vt:lpstr>Tail Recursion</vt:lpstr>
      <vt:lpstr>List Module</vt:lpstr>
      <vt:lpstr>List Module</vt:lpstr>
      <vt:lpstr>Classes – Immutable Properties</vt:lpstr>
      <vt:lpstr>Classes – Mutable Properties</vt:lpstr>
      <vt:lpstr>Classes – Public Methods</vt:lpstr>
      <vt:lpstr>Classes – Private Methods</vt:lpstr>
      <vt:lpstr>Classes – Inheritance</vt:lpstr>
      <vt:lpstr>Classes – Interfaces</vt:lpstr>
      <vt:lpstr>Classes – Object Expressions</vt:lpstr>
      <vt:lpstr>Type Providers</vt:lpstr>
      <vt:lpstr>Type Providers</vt:lpstr>
      <vt:lpstr>Demo 4</vt:lpstr>
      <vt:lpstr>Exercise 4</vt:lpstr>
      <vt:lpstr>Exercise 4</vt:lpstr>
      <vt:lpstr>Review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2014-11-05T08:12:26Z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