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4" d="100"/>
          <a:sy n="84" d="100"/>
        </p:scale>
        <p:origin x="108" y="2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smtClean="0"/>
              <a:t>Can </a:t>
            </a:r>
            <a:r>
              <a:rPr lang="en-US" sz="4000" dirty="0" smtClean="0"/>
              <a:t>you explain what is </a:t>
            </a:r>
            <a:r>
              <a:rPr lang="en-US" sz="4000" dirty="0" smtClean="0"/>
              <a:t>the “it” word </a:t>
            </a:r>
            <a:r>
              <a:rPr lang="en-US" sz="4000" dirty="0" smtClean="0"/>
              <a:t>in </a:t>
            </a:r>
            <a:r>
              <a:rPr lang="en-US" sz="4000" dirty="0" smtClean="0"/>
              <a:t>some of the outputs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</a:t>
            </a:r>
            <a:r>
              <a:rPr lang="en-US" sz="4000" dirty="0" smtClean="0"/>
              <a:t>source </a:t>
            </a:r>
            <a:r>
              <a:rPr lang="en-US" sz="4000" dirty="0" smtClean="0"/>
              <a:t>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</a:t>
            </a:r>
            <a:r>
              <a:rPr lang="en-US" sz="4000" dirty="0" smtClean="0"/>
              <a:t>keyword do </a:t>
            </a:r>
            <a:r>
              <a:rPr lang="en-US" sz="4000" dirty="0" smtClean="0"/>
              <a:t>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 smtClean="0"/>
              <a:t>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</a:t>
            </a:r>
            <a:r>
              <a:rPr lang="en-US" sz="4000" dirty="0" smtClean="0"/>
              <a:t>2013 or 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</a:t>
            </a:r>
            <a:r>
              <a:rPr lang="en-US" sz="4000" dirty="0" smtClean="0"/>
              <a:t>3.1.2 or 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MVC5 Template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</a:t>
            </a:r>
            <a:r>
              <a:rPr lang="en-AU" sz="2000" dirty="0" smtClean="0">
                <a:solidFill>
                  <a:schemeClr val="tx1"/>
                </a:solidFill>
              </a:rPr>
              <a:t>1.0&lt;m&gt; / 1000.0 </a:t>
            </a:r>
            <a:r>
              <a:rPr lang="en-AU" sz="2000" dirty="0" smtClean="0">
                <a:solidFill>
                  <a:schemeClr val="tx1"/>
                </a:solidFill>
              </a:rPr>
              <a:t>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</a:t>
            </a:r>
            <a:r>
              <a:rPr lang="en-US" sz="4000" dirty="0" smtClean="0"/>
              <a:t>two </a:t>
            </a:r>
            <a:r>
              <a:rPr lang="en-US" sz="4000" dirty="0" smtClean="0"/>
              <a:t>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</a:t>
            </a:r>
            <a:r>
              <a:rPr lang="en-US" sz="4000" dirty="0" smtClean="0"/>
              <a:t>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</a:t>
            </a:r>
            <a:r>
              <a:rPr lang="en-US" sz="4000" dirty="0" smtClean="0"/>
              <a:t>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</a:t>
            </a:r>
            <a:r>
              <a:rPr lang="en-AU" sz="2000" dirty="0" smtClean="0"/>
              <a:t>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83909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1866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506181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51441" y="617453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smtClean="0"/>
              <a:t>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smtClean="0"/>
              <a:t>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sp>
          <p:nvSpPr>
            <p:cNvPr id="7" name="Rectangle 6"/>
            <p:cNvSpPr/>
            <p:nvPr/>
          </p:nvSpPr>
          <p:spPr>
            <a:xfrm>
              <a:off x="3751021" y="4710517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75248" y="4048271"/>
              <a:ext cx="613446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rec</a:t>
              </a:r>
              <a:r>
                <a:rPr lang="en-AU" sz="2000" dirty="0"/>
                <a:t> </a:t>
              </a:r>
              <a:r>
                <a:rPr lang="en-AU" sz="2000" dirty="0" smtClean="0"/>
                <a:t>even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ls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=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match</a:t>
              </a:r>
              <a:r>
                <a:rPr lang="en-AU" sz="2000" dirty="0" smtClean="0"/>
                <a:t> </a:t>
              </a:r>
              <a:r>
                <a:rPr lang="en-AU" sz="2000" dirty="0" err="1"/>
                <a:t>ls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with</a:t>
              </a:r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|[] </a:t>
              </a:r>
              <a:r>
                <a:rPr lang="en-AU" sz="2000" dirty="0"/>
                <a:t>-&gt; </a:t>
              </a:r>
              <a:r>
                <a:rPr lang="en-AU" sz="2000" dirty="0" err="1" smtClean="0"/>
                <a:t>acc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|head :: tail </a:t>
              </a:r>
              <a:r>
                <a:rPr lang="en-AU" sz="2000" dirty="0" smtClean="0">
                  <a:solidFill>
                    <a:srgbClr val="0000CC"/>
                  </a:solidFill>
                </a:rPr>
                <a:t>when</a:t>
              </a:r>
              <a:r>
                <a:rPr lang="en-AU" sz="2000" dirty="0" smtClean="0"/>
                <a:t> </a:t>
              </a:r>
              <a:r>
                <a:rPr lang="en-AU" sz="2000" dirty="0"/>
                <a:t>head </a:t>
              </a:r>
              <a:r>
                <a:rPr lang="en-AU" sz="2000" dirty="0" smtClean="0"/>
                <a:t>% 2 = 0 </a:t>
              </a:r>
              <a:r>
                <a:rPr lang="en-AU" sz="2000" dirty="0" smtClean="0"/>
                <a:t>-&gt;</a:t>
              </a:r>
              <a:r>
                <a:rPr lang="en-AU" sz="2000" dirty="0"/>
                <a:t> </a:t>
              </a:r>
              <a:r>
                <a:rPr lang="en-AU" sz="2000" dirty="0" smtClean="0"/>
                <a:t>even</a:t>
              </a:r>
              <a:r>
                <a:rPr lang="en-AU" sz="2000" dirty="0" smtClean="0"/>
                <a:t> </a:t>
              </a:r>
              <a:r>
                <a:rPr lang="en-AU" sz="2000" dirty="0"/>
                <a:t>tail </a:t>
              </a:r>
              <a:r>
                <a:rPr lang="en-AU" sz="2000" dirty="0" smtClean="0"/>
                <a:t>(head ::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) </a:t>
              </a:r>
              <a:endParaRPr lang="en-AU" sz="2000" dirty="0"/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|_ </a:t>
              </a:r>
              <a:r>
                <a:rPr lang="en-AU" sz="2000" dirty="0"/>
                <a:t>:: tail</a:t>
              </a:r>
              <a:r>
                <a:rPr lang="en-AU" sz="2000" dirty="0" smtClean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else</a:t>
              </a:r>
              <a:r>
                <a:rPr lang="en-AU" sz="2000" dirty="0" smtClean="0"/>
                <a:t> </a:t>
              </a:r>
              <a:r>
                <a:rPr lang="en-AU" sz="2000" dirty="0" smtClean="0"/>
                <a:t>even tail </a:t>
              </a:r>
              <a:r>
                <a:rPr lang="en-AU" sz="2000" dirty="0" err="1" smtClean="0"/>
                <a:t>acc</a:t>
              </a:r>
              <a:endParaRPr lang="en-AU" sz="2000" dirty="0" smtClean="0">
                <a:solidFill>
                  <a:srgbClr val="0000CC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09544" y="3694584"/>
              <a:ext cx="0" cy="216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509476" y="410794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5564" y="502959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4071" y="531097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smtClean="0"/>
              <a:t>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 smtClean="0"/>
              <a:t>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</a:t>
            </a:r>
            <a:r>
              <a:rPr lang="en-US" sz="4000" dirty="0" smtClean="0"/>
              <a:t>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 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</a:t>
            </a:r>
            <a:r>
              <a:rPr lang="en-AU" sz="2800" dirty="0"/>
              <a:t>providers </a:t>
            </a:r>
            <a:r>
              <a:rPr lang="en-AU" sz="2800" dirty="0" smtClean="0"/>
              <a:t>| Web Applications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Websites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Group 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</a:t>
            </a:r>
            <a:r>
              <a:rPr lang="en-AU" sz="2800" dirty="0">
                <a:solidFill>
                  <a:schemeClr val="bg1"/>
                </a:solidFill>
              </a:rPr>
              <a:t>providers </a:t>
            </a:r>
            <a:r>
              <a:rPr lang="en-AU" sz="2800" dirty="0" smtClean="0">
                <a:solidFill>
                  <a:schemeClr val="bg1"/>
                </a:solidFill>
              </a:rPr>
              <a:t>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3583</Words>
  <Application>Microsoft Office PowerPoint</Application>
  <PresentationFormat>Widescreen</PresentationFormat>
  <Paragraphs>955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Websites</vt:lpstr>
      <vt:lpstr>Exercise 5</vt:lpstr>
      <vt:lpstr>Group 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2014-09-21T06:44:24Z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