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64"/>
  </p:notesMasterIdLst>
  <p:handoutMasterIdLst>
    <p:handoutMasterId r:id="rId65"/>
  </p:handoutMasterIdLst>
  <p:sldIdLst>
    <p:sldId id="385" r:id="rId5"/>
    <p:sldId id="403" r:id="rId6"/>
    <p:sldId id="383" r:id="rId7"/>
    <p:sldId id="382" r:id="rId8"/>
    <p:sldId id="273" r:id="rId9"/>
    <p:sldId id="386" r:id="rId10"/>
    <p:sldId id="280" r:id="rId11"/>
    <p:sldId id="281" r:id="rId12"/>
    <p:sldId id="275" r:id="rId13"/>
    <p:sldId id="274" r:id="rId14"/>
    <p:sldId id="278" r:id="rId15"/>
    <p:sldId id="284" r:id="rId16"/>
    <p:sldId id="387" r:id="rId17"/>
    <p:sldId id="286" r:id="rId18"/>
    <p:sldId id="291" r:id="rId19"/>
    <p:sldId id="293" r:id="rId20"/>
    <p:sldId id="296" r:id="rId21"/>
    <p:sldId id="402" r:id="rId22"/>
    <p:sldId id="298" r:id="rId23"/>
    <p:sldId id="377" r:id="rId24"/>
    <p:sldId id="300" r:id="rId25"/>
    <p:sldId id="301" r:id="rId26"/>
    <p:sldId id="303" r:id="rId27"/>
    <p:sldId id="304" r:id="rId28"/>
    <p:sldId id="305" r:id="rId29"/>
    <p:sldId id="369" r:id="rId30"/>
    <p:sldId id="313" r:id="rId31"/>
    <p:sldId id="312" r:id="rId32"/>
    <p:sldId id="378" r:id="rId33"/>
    <p:sldId id="314" r:id="rId34"/>
    <p:sldId id="306" r:id="rId35"/>
    <p:sldId id="308" r:id="rId36"/>
    <p:sldId id="315" r:id="rId37"/>
    <p:sldId id="316" r:id="rId38"/>
    <p:sldId id="317" r:id="rId39"/>
    <p:sldId id="320" r:id="rId40"/>
    <p:sldId id="321" r:id="rId41"/>
    <p:sldId id="322" r:id="rId42"/>
    <p:sldId id="323" r:id="rId43"/>
    <p:sldId id="370" r:id="rId44"/>
    <p:sldId id="333" r:id="rId45"/>
    <p:sldId id="332" r:id="rId46"/>
    <p:sldId id="379" r:id="rId47"/>
    <p:sldId id="334" r:id="rId48"/>
    <p:sldId id="326" r:id="rId49"/>
    <p:sldId id="324" r:id="rId50"/>
    <p:sldId id="325" r:id="rId51"/>
    <p:sldId id="338" r:id="rId52"/>
    <p:sldId id="388" r:id="rId53"/>
    <p:sldId id="394" r:id="rId54"/>
    <p:sldId id="395" r:id="rId55"/>
    <p:sldId id="396" r:id="rId56"/>
    <p:sldId id="397" r:id="rId57"/>
    <p:sldId id="371" r:id="rId58"/>
    <p:sldId id="351" r:id="rId59"/>
    <p:sldId id="349" r:id="rId60"/>
    <p:sldId id="380" r:id="rId61"/>
    <p:sldId id="357" r:id="rId62"/>
    <p:sldId id="400" r:id="rId63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75029" autoAdjust="0"/>
  </p:normalViewPr>
  <p:slideViewPr>
    <p:cSldViewPr snapToGrid="0">
      <p:cViewPr varScale="1">
        <p:scale>
          <a:sx n="88" d="100"/>
          <a:sy n="88" d="100"/>
        </p:scale>
        <p:origin x="1188" y="6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/>
            <a:t>Practice</a:t>
          </a:r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/>
            <a:t>Theory</a:t>
          </a:r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</dgm:pt>
    <dgm:pt modelId="{EB2F1A30-DFF1-4E79-AEDD-DD191798CE03}" type="pres">
      <dgm:prSet presAssocID="{06ED21E7-79B8-4963-B94D-883701CCEBF3}" presName="gear1srcNode" presStyleLbl="node1" presStyleIdx="0" presStyleCnt="2"/>
      <dgm:spPr/>
    </dgm:pt>
    <dgm:pt modelId="{322547BF-FA17-4E5C-975E-1E2365FEC96B}" type="pres">
      <dgm:prSet presAssocID="{06ED21E7-79B8-4963-B94D-883701CCEBF3}" presName="gear1dstNode" presStyleLbl="node1" presStyleIdx="0" presStyleCnt="2"/>
      <dgm:spPr/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</dgm:pt>
    <dgm:pt modelId="{DF31AEBD-271A-4B6B-89F0-55F0D6606C0B}" type="pres">
      <dgm:prSet presAssocID="{9FE8FA85-5A27-42A9-90CB-EFE270BBC4D8}" presName="gear2srcNode" presStyleLbl="node1" presStyleIdx="1" presStyleCnt="2"/>
      <dgm:spPr/>
    </dgm:pt>
    <dgm:pt modelId="{EE7CE306-6469-41A4-84AD-FC336EBAA72A}" type="pres">
      <dgm:prSet presAssocID="{9FE8FA85-5A27-42A9-90CB-EFE270BBC4D8}" presName="gear2dstNode" presStyleLbl="node1" presStyleIdx="1" presStyleCnt="2"/>
      <dgm:spPr/>
    </dgm:pt>
    <dgm:pt modelId="{E37894A0-CA82-4B21-891C-DD34C3EC6A39}" type="pres">
      <dgm:prSet presAssocID="{8AED33B6-67C8-410C-BB34-1C1F37AD78CD}" presName="connector1" presStyleLbl="sibTrans2D1" presStyleIdx="0" presStyleCnt="2"/>
      <dgm:spPr/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Practice</a:t>
          </a:r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Theory</a:t>
          </a:r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Editors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Project and 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F# Interactive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Workshop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Paket</a:t>
            </a:r>
            <a:r>
              <a:rPr lang="en-AU" sz="2400" dirty="0"/>
              <a:t> and Fake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7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F# Workshop</a:t>
            </a:r>
            <a:br>
              <a:rPr lang="en-US" sz="9600" dirty="0">
                <a:solidFill>
                  <a:schemeClr val="accent1"/>
                </a:solidFill>
              </a:rPr>
            </a:br>
            <a:endParaRPr lang="en-US" sz="96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by Jorge Fioranelli - @</a:t>
            </a:r>
            <a:r>
              <a:rPr lang="en-US" b="1" dirty="0" err="1">
                <a:solidFill>
                  <a:schemeClr val="accent1"/>
                </a:solidFill>
              </a:rPr>
              <a:t>jorgefioranelli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V3.1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58" y="1483627"/>
            <a:ext cx="2394516" cy="23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349367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/>
              <a:t>High 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3</a:t>
            </a:r>
          </a:p>
          <a:p>
            <a:pPr marL="45720" indent="0" algn="ctr">
              <a:buNone/>
            </a:pPr>
            <a:r>
              <a:rPr lang="en-AU" sz="3000" dirty="0"/>
              <a:t>Options 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/>
              <a:t>Functional lists | Object-oriented programming | Type providers</a:t>
            </a: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Bindings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8188" y="271987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x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446" y="271987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/>
              <a:t>x = 1</a:t>
            </a:r>
          </a:p>
          <a:p>
            <a:r>
              <a:rPr lang="en-AU" sz="2000" dirty="0"/>
              <a:t>x &lt;- 2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188" y="344989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 = x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7669" y="416140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y = x + 1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58208" y="344989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add x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z = 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 x y = x + y   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64" name="TextBox 63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70" name="TextBox 69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types</a:t>
            </a:r>
          </a:p>
          <a:p>
            <a:pPr algn="ctr"/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camel case</a:t>
            </a:r>
          </a:p>
          <a:p>
            <a:pPr algn="ctr"/>
            <a:endParaRPr lang="en-AU" dirty="0"/>
          </a:p>
        </p:txBody>
      </p:sp>
      <p:sp>
        <p:nvSpPr>
          <p:cNvPr id="79" name="Rectangle 78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</a:t>
            </a:r>
            <a:r>
              <a:rPr lang="en-AU" sz="1600" dirty="0" err="1">
                <a:solidFill>
                  <a:schemeClr val="tx1"/>
                </a:solidFill>
              </a:rPr>
              <a:t>parens</a:t>
            </a:r>
            <a:r>
              <a:rPr lang="en-AU" sz="1600" dirty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80" name="Rectangle 79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81" name="Rectangle 80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semi colons</a:t>
            </a:r>
          </a:p>
          <a:p>
            <a:pPr algn="ctr"/>
            <a:endParaRPr lang="en-AU" dirty="0"/>
          </a:p>
        </p:txBody>
      </p:sp>
      <p:sp>
        <p:nvSpPr>
          <p:cNvPr id="82" name="Rectangle 8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and equals</a:t>
            </a:r>
          </a:p>
          <a:p>
            <a:pPr algn="ctr"/>
            <a:endParaRPr lang="en-AU" dirty="0"/>
          </a:p>
        </p:txBody>
      </p:sp>
      <p:sp>
        <p:nvSpPr>
          <p:cNvPr id="83" name="Rectangle 82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let instead of </a:t>
            </a:r>
            <a:r>
              <a:rPr lang="en-AU" sz="1600" dirty="0" err="1">
                <a:solidFill>
                  <a:schemeClr val="tx1"/>
                </a:solidFill>
              </a:rPr>
              <a:t>var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84" name="Rectangle 83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75" grpId="0" animBg="1"/>
      <p:bldP spid="76" grpId="0" animBg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814" y="3731484"/>
            <a:ext cx="213541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900" y="4203884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mutable </a:t>
            </a:r>
            <a:r>
              <a:rPr lang="en-AU" sz="2000" dirty="0" err="1"/>
              <a:t>acc</a:t>
            </a:r>
            <a:r>
              <a:rPr lang="en-AU" sz="2000" dirty="0"/>
              <a:t> = 0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acc</a:t>
            </a:r>
            <a:r>
              <a:rPr lang="en-AU" sz="2000" dirty="0"/>
              <a:t> = </a:t>
            </a:r>
            <a:r>
              <a:rPr lang="en-AU" sz="2000" dirty="0" err="1"/>
              <a:t>acc</a:t>
            </a:r>
            <a:r>
              <a:rPr lang="en-AU" sz="2000" dirty="0"/>
              <a:t> + 1</a:t>
            </a:r>
          </a:p>
          <a:p>
            <a:r>
              <a:rPr lang="en-AU" sz="2000" dirty="0"/>
              <a:t>    a 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6900" y="2608100"/>
            <a:ext cx="3168352" cy="1323439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s</a:t>
            </a:r>
            <a:r>
              <a:rPr lang="en-AU" sz="2000" dirty="0"/>
              <a:t>um a b = 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a + b</a:t>
            </a:r>
          </a:p>
          <a:p>
            <a:r>
              <a:rPr lang="en-AU" sz="2000" dirty="0"/>
              <a:t>    </a:t>
            </a:r>
            <a:r>
              <a:rPr lang="en-AU" sz="2000" dirty="0" err="1"/>
              <a:t>saveResult</a:t>
            </a:r>
            <a:r>
              <a:rPr lang="en-AU" sz="2000" dirty="0"/>
              <a:t> result</a:t>
            </a:r>
          </a:p>
          <a:p>
            <a:r>
              <a:rPr lang="en-AU" sz="2000" dirty="0"/>
              <a:t>    result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77605" y="3176051"/>
            <a:ext cx="2230358" cy="369332"/>
            <a:chOff x="11690699" y="2650607"/>
            <a:chExt cx="2230358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77605" y="4745293"/>
            <a:ext cx="2230358" cy="369332"/>
            <a:chOff x="11690699" y="2650607"/>
            <a:chExt cx="2230358" cy="369332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1690699" y="2896410"/>
              <a:ext cx="1068693" cy="288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759392" y="2650607"/>
              <a:ext cx="116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Side Effect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00333" y="3131368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Pure Function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86299" y="2074759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Tuples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1252" y="2488303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 = dividend /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remainder = dividend % divisor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(quotient,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27" y="4449961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3</a:t>
            </a: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4908" y="1926454"/>
            <a:ext cx="264551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 {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Quotient: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0162" y="1926454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8279" y="3828916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0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8279" y="3175629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newResult</a:t>
            </a:r>
            <a:r>
              <a:rPr lang="en-AU" sz="2000" dirty="0">
                <a:solidFill>
                  <a:schemeClr val="tx1"/>
                </a:solidFill>
              </a:rPr>
              <a:t> = { Quotient = </a:t>
            </a:r>
            <a:r>
              <a:rPr lang="en-AU" sz="2000" dirty="0" err="1">
                <a:solidFill>
                  <a:schemeClr val="tx1"/>
                </a:solidFill>
              </a:rPr>
              <a:t>result.Quotient</a:t>
            </a:r>
            <a:r>
              <a:rPr lang="en-AU" sz="2000" dirty="0">
                <a:solidFill>
                  <a:schemeClr val="tx1"/>
                </a:solidFill>
              </a:rPr>
              <a:t>; Remainder = 0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162" y="4477562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result1 = { Quotient = 3; Remainder = 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result2 = { Quotient = 3; Remainder = 1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result1 = result2 </a:t>
            </a:r>
            <a:r>
              <a:rPr lang="en-AU" sz="2000" dirty="0">
                <a:solidFill>
                  <a:srgbClr val="00B050"/>
                </a:solidFill>
              </a:rPr>
              <a:t>// true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0774" y="4985393"/>
            <a:ext cx="2303661" cy="646331"/>
            <a:chOff x="-4870714" y="2617809"/>
            <a:chExt cx="2303661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-2855085" y="3002771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4870714" y="2617809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28279" y="2536754"/>
            <a:ext cx="6280767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1 } :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9484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79353" y="1894091"/>
              <a:ext cx="9382483" cy="400008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4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492675" y="2000769"/>
              <a:ext cx="2205493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CustomerService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500963" y="2763877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5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3423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04" y="2100993"/>
            <a:ext cx="6267450" cy="4125654"/>
          </a:xfrm>
          <a:prstGeom prst="rect">
            <a:avLst/>
          </a:prstGeom>
        </p:spPr>
      </p:pic>
      <p:pic>
        <p:nvPicPr>
          <p:cNvPr id="1026" name="Picture 2" descr="http://dxg49ziwjgkgt.cloudfront.net/wp-content/uploads/2014/03/je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69" y="489084"/>
            <a:ext cx="31051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480592" y="2415717"/>
            <a:ext cx="5248231" cy="392858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NYC and Dublin Offices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Over 20K orders per day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Over 800 </a:t>
            </a:r>
            <a:r>
              <a:rPr lang="en-AU" sz="4000" dirty="0" err="1"/>
              <a:t>Microservices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Over 400K Lines of F# Code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In Production since July-2015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Over 100 F# Engineers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Bought by Walmart by 3.3B</a:t>
            </a:r>
          </a:p>
        </p:txBody>
      </p:sp>
    </p:spTree>
    <p:extLst>
      <p:ext uri="{BB962C8B-B14F-4D97-AF65-F5344CB8AC3E}">
        <p14:creationId xmlns:p14="http://schemas.microsoft.com/office/powerpoint/2010/main" val="39141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return a value in a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Can you explain this type?  string -&gt; </a:t>
            </a:r>
            <a:r>
              <a:rPr lang="en-US" sz="4000" dirty="0" err="1"/>
              <a:t>int</a:t>
            </a:r>
            <a:r>
              <a:rPr lang="en-US" sz="4000" dirty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How do you change a Record?</a:t>
            </a:r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09652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compute (a: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(b: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(operation: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) = </a:t>
            </a:r>
          </a:p>
          <a:p>
            <a:r>
              <a:rPr lang="en-AU" sz="2000" dirty="0"/>
              <a:t>    operation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69" y="3713726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(type: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/>
              <a:t>)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+ b)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 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669" y="486594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getOperation</a:t>
            </a:r>
            <a:r>
              <a:rPr lang="en-AU" sz="2000" dirty="0"/>
              <a:t> type =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if </a:t>
            </a:r>
            <a:r>
              <a:rPr lang="en-AU" sz="2000" dirty="0"/>
              <a:t>type = </a:t>
            </a:r>
            <a:r>
              <a:rPr lang="en-AU" sz="2000" dirty="0" err="1">
                <a:solidFill>
                  <a:srgbClr val="0099CC"/>
                </a:solidFill>
              </a:rPr>
              <a:t>OperationType</a:t>
            </a:r>
            <a:r>
              <a:rPr lang="en-AU" sz="2000" dirty="0" err="1"/>
              <a:t>.Sum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/>
              <a:t>(+)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else </a:t>
            </a:r>
            <a:r>
              <a:rPr lang="en-AU" sz="2000" dirty="0"/>
              <a:t>(*)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44894" y="2466537"/>
            <a:ext cx="7839548" cy="698524"/>
            <a:chOff x="744894" y="2466537"/>
            <a:chExt cx="7839548" cy="698524"/>
          </a:xfrm>
        </p:grpSpPr>
        <p:grpSp>
          <p:nvGrpSpPr>
            <p:cNvPr id="11" name="Group 10"/>
            <p:cNvGrpSpPr/>
            <p:nvPr/>
          </p:nvGrpSpPr>
          <p:grpSpPr>
            <a:xfrm>
              <a:off x="744894" y="2466537"/>
              <a:ext cx="2673220" cy="466880"/>
              <a:chOff x="3957988" y="1941093"/>
              <a:chExt cx="2673220" cy="46688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V="1">
              <a:off x="5879098" y="3159456"/>
              <a:ext cx="2705344" cy="560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4894" y="3357668"/>
            <a:ext cx="7743822" cy="1305316"/>
            <a:chOff x="744894" y="3357668"/>
            <a:chExt cx="7743822" cy="1305316"/>
          </a:xfrm>
        </p:grpSpPr>
        <p:grpSp>
          <p:nvGrpSpPr>
            <p:cNvPr id="23" name="Group 22"/>
            <p:cNvGrpSpPr/>
            <p:nvPr/>
          </p:nvGrpSpPr>
          <p:grpSpPr>
            <a:xfrm>
              <a:off x="744894" y="3357668"/>
              <a:ext cx="2673220" cy="466880"/>
              <a:chOff x="3957988" y="1941093"/>
              <a:chExt cx="2673220" cy="46688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021609" y="2114873"/>
                <a:ext cx="609599" cy="29310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7988" y="1941093"/>
                <a:ext cx="208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High Order Function</a:t>
                </a: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6844160" y="4367283"/>
              <a:ext cx="1644556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813172" y="4660710"/>
              <a:ext cx="1587691" cy="22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Pipelining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1196" y="2730392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 numbers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3379290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3692772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155068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filteredNumbers</a:t>
            </a:r>
            <a:r>
              <a:rPr lang="en-AU" sz="2000" dirty="0"/>
              <a:t> = numbers </a:t>
            </a:r>
          </a:p>
          <a:p>
            <a:r>
              <a:rPr lang="en-AU" sz="2000" dirty="0"/>
              <a:t>                                       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&gt; 10)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                                </a:t>
            </a:r>
            <a:r>
              <a:rPr lang="en-AU" sz="2000" dirty="0"/>
              <a:t>|&gt; 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&lt; 20)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196" y="2062880"/>
            <a:ext cx="680447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filter (condition: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>
                <a:solidFill>
                  <a:srgbClr val="0000CC"/>
                </a:solidFill>
              </a:rPr>
              <a:t>bool</a:t>
            </a:r>
            <a:r>
              <a:rPr lang="en-AU" sz="2000" dirty="0"/>
              <a:t>) (items: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list</a:t>
            </a:r>
            <a:r>
              <a:rPr lang="en-AU" sz="2000" dirty="0"/>
              <a:t>) =</a:t>
            </a:r>
            <a:r>
              <a:rPr lang="en-AU" sz="2000" dirty="0">
                <a:solidFill>
                  <a:schemeClr val="accent2"/>
                </a:solidFill>
              </a:rPr>
              <a:t> …</a:t>
            </a:r>
          </a:p>
        </p:txBody>
      </p:sp>
      <p:sp>
        <p:nvSpPr>
          <p:cNvPr id="12" name="Oval 11"/>
          <p:cNvSpPr/>
          <p:nvPr/>
        </p:nvSpPr>
        <p:spPr>
          <a:xfrm>
            <a:off x="5890532" y="3376004"/>
            <a:ext cx="379639" cy="404132"/>
          </a:xfrm>
          <a:prstGeom prst="ellipse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Partial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 err="1"/>
                <a:t>addOne</a:t>
              </a:r>
              <a:r>
                <a:rPr lang="en-AU" sz="2000" dirty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/>
                <a:t>result = </a:t>
              </a:r>
              <a:r>
                <a:rPr lang="en-AU" sz="2000" dirty="0" err="1"/>
                <a:t>addOne</a:t>
              </a:r>
              <a:r>
                <a:rPr lang="en-AU" sz="2000" dirty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addOne</a:t>
            </a:r>
            <a:r>
              <a:rPr lang="en-AU" sz="2000" dirty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addTwo</a:t>
            </a:r>
            <a:r>
              <a:rPr lang="en-AU" sz="2000" dirty="0"/>
              <a:t> a = a + 2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addThree</a:t>
            </a:r>
            <a:r>
              <a:rPr lang="en-AU" sz="2000" dirty="0"/>
              <a:t> = </a:t>
            </a:r>
            <a:r>
              <a:rPr lang="en-AU" sz="2000" dirty="0" err="1"/>
              <a:t>addOne</a:t>
            </a:r>
            <a:r>
              <a:rPr lang="en-AU" sz="2000" dirty="0"/>
              <a:t> &gt;&gt; </a:t>
            </a:r>
            <a:r>
              <a:rPr lang="en-AU" sz="2000" dirty="0" err="1"/>
              <a:t>addTwo</a:t>
            </a:r>
            <a:endParaRPr lang="en-AU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4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result = </a:t>
            </a:r>
            <a:r>
              <a:rPr lang="en-AU" sz="2000" dirty="0" err="1"/>
              <a:t>addThree</a:t>
            </a:r>
            <a:r>
              <a:rPr lang="en-AU" sz="2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2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High order functions | Pipelining | Partial application | Composition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is the benefit of using the pipelining operator?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when a function is called without its last parameter?</a:t>
            </a:r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Pre-requisites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737360"/>
            <a:ext cx="10775085" cy="4602757"/>
          </a:xfrm>
        </p:spPr>
        <p:txBody>
          <a:bodyPr numCol="2"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Windows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2015 Community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F# Compiler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F# Compiler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Linux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 </a:t>
            </a:r>
            <a:endParaRPr lang="en-US" sz="22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Mac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for Mac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</a:t>
            </a:r>
            <a:r>
              <a:rPr lang="en-US" sz="2400" dirty="0" err="1"/>
              <a:t>Xamarin</a:t>
            </a:r>
            <a:r>
              <a:rPr lang="en-US" sz="2400" dirty="0"/>
              <a:t> Studio 6.x + Mono or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Visual Studio Code + Mono + </a:t>
            </a:r>
            <a:r>
              <a:rPr lang="en-US" sz="2400" dirty="0" err="1"/>
              <a:t>Ionide</a:t>
            </a:r>
            <a:r>
              <a:rPr lang="en-US" sz="2400" dirty="0"/>
              <a:t> package or </a:t>
            </a:r>
          </a:p>
          <a:p>
            <a:pPr lvl="1">
              <a:buFont typeface="Calibri" panose="020F0502020204030204" pitchFamily="34" charset="0"/>
              <a:buChar char="&gt;"/>
            </a:pPr>
            <a:r>
              <a:rPr lang="en-US" sz="2400" dirty="0"/>
              <a:t> Atom + Mono + </a:t>
            </a:r>
            <a:r>
              <a:rPr lang="en-US" sz="2400" dirty="0" err="1"/>
              <a:t>Ionide</a:t>
            </a:r>
            <a:r>
              <a:rPr lang="en-US" sz="2400" dirty="0"/>
              <a:t> package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004672" y="4529379"/>
            <a:ext cx="423276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2000" dirty="0"/>
              <a:t>Download links:</a:t>
            </a:r>
          </a:p>
          <a:p>
            <a:pPr marL="45720" indent="0">
              <a:buNone/>
            </a:pPr>
            <a:r>
              <a:rPr lang="en-US" sz="2000" dirty="0"/>
              <a:t>fsharpworkshop.com/#pre-requisites</a:t>
            </a:r>
          </a:p>
          <a:p>
            <a:pPr marL="45720" indent="0">
              <a:buNone/>
            </a:pPr>
            <a:endParaRPr lang="en-AU" sz="2000" dirty="0"/>
          </a:p>
          <a:p>
            <a:pPr marL="45720" indent="0">
              <a:buNone/>
            </a:pPr>
            <a:r>
              <a:rPr lang="en-AU" sz="2000" dirty="0"/>
              <a:t>See also the “Before we start” section </a:t>
            </a:r>
          </a:p>
          <a:p>
            <a:pPr marL="45720" indent="0">
              <a:buNone/>
            </a:pPr>
            <a:r>
              <a:rPr lang="en-AU" sz="2000" dirty="0"/>
              <a:t>on the Exercises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14568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r>
              <a:rPr lang="en-AU" sz="5400" dirty="0">
                <a:solidFill>
                  <a:schemeClr val="accent1"/>
                </a:solidFill>
              </a:rPr>
              <a:t> (C#)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customer =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0314" y="2862988"/>
            <a:ext cx="2417393" cy="550352"/>
            <a:chOff x="3948840" y="3042946"/>
            <a:chExt cx="2417393" cy="550352"/>
          </a:xfrm>
        </p:grpSpPr>
        <p:sp>
          <p:nvSpPr>
            <p:cNvPr id="9" name="TextBox 8"/>
            <p:cNvSpPr txBox="1"/>
            <p:nvPr/>
          </p:nvSpPr>
          <p:spPr>
            <a:xfrm>
              <a:off x="3948840" y="3223966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NullReferenceException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157537" y="3042946"/>
              <a:ext cx="3116" cy="26896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08274" y="4125681"/>
            <a:ext cx="440653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792" y="4125681"/>
            <a:ext cx="446958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6842" y="4649570"/>
            <a:ext cx="445552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?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2326" y="4668577"/>
            <a:ext cx="4406539" cy="707886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 err="1">
                <a:solidFill>
                  <a:schemeClr val="tx1"/>
                </a:solidFill>
              </a:rPr>
              <a:t>GetCustomerAgeById</a:t>
            </a:r>
            <a:r>
              <a:rPr lang="en-AU" sz="2000" dirty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age =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r>
              <a:rPr lang="en-AU" sz="2000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145" y="5322490"/>
            <a:ext cx="1881925" cy="566091"/>
            <a:chOff x="6065666" y="2034386"/>
            <a:chExt cx="1270053" cy="566091"/>
          </a:xfrm>
        </p:grpSpPr>
        <p:sp>
          <p:nvSpPr>
            <p:cNvPr id="16" name="TextBox 15"/>
            <p:cNvSpPr txBox="1"/>
            <p:nvPr/>
          </p:nvSpPr>
          <p:spPr>
            <a:xfrm>
              <a:off x="6065666" y="2231145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6700693" y="2034386"/>
              <a:ext cx="11088" cy="26282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92417" y="2294795"/>
            <a:ext cx="2411358" cy="659359"/>
            <a:chOff x="2457686" y="5801453"/>
            <a:chExt cx="2411358" cy="65935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759393" y="5801453"/>
              <a:ext cx="496001" cy="3122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3343495" y="5803311"/>
              <a:ext cx="446486" cy="34198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457686" y="6088128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06921" y="609148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7011" y="3756349"/>
            <a:ext cx="1987411" cy="432398"/>
            <a:chOff x="3423676" y="6097665"/>
            <a:chExt cx="1987411" cy="43239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3423676" y="6282331"/>
              <a:ext cx="563426" cy="2477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003329" y="6097665"/>
              <a:ext cx="14077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 </a:t>
              </a:r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47855" y="4973438"/>
            <a:ext cx="1630932" cy="468497"/>
            <a:chOff x="6869828" y="5381265"/>
            <a:chExt cx="1630932" cy="46849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869828" y="5381265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538637" y="5480430"/>
              <a:ext cx="9621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Nullable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1427" y="3723867"/>
            <a:ext cx="600328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2125" y="3723867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option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572125" y="4986593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1427" y="5041167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79732" y="5027682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41426" y="4394053"/>
            <a:ext cx="1344989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66055" y="3053681"/>
            <a:ext cx="575700" cy="400110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25" y="3079807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25" y="4397524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21895" y="4750080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Customer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8600" y="3440257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of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215018" y="2096210"/>
            <a:ext cx="660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C#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519" y="2096209"/>
            <a:ext cx="625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>
                <a:solidFill>
                  <a:schemeClr val="accent1"/>
                </a:solidFill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Options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28986" y="2052771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 x / 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51426" y="2029770"/>
            <a:ext cx="2687096" cy="369332"/>
            <a:chOff x="7535368" y="2646643"/>
            <a:chExt cx="2687096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1516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733362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y = 0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else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251426" y="3093340"/>
            <a:ext cx="3356126" cy="369332"/>
            <a:chOff x="7535368" y="2646643"/>
            <a:chExt cx="3356126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2185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-&gt;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8528" y="4088037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251426" y="4099881"/>
            <a:ext cx="2052244" cy="369332"/>
            <a:chOff x="7535368" y="2646643"/>
            <a:chExt cx="205224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8705639" y="264664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Some 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2528528" y="4782034"/>
            <a:ext cx="329084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51426" y="4782034"/>
            <a:ext cx="1863089" cy="369332"/>
            <a:chOff x="7535368" y="2646643"/>
            <a:chExt cx="1863089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8705639" y="2646643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None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19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Pattern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0923" y="4211836"/>
            <a:ext cx="365214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>
                <a:solidFill>
                  <a:srgbClr val="0000CC"/>
                </a:solidFill>
              </a:rPr>
              <a:t>match</a:t>
            </a:r>
            <a:r>
              <a:rPr lang="en-AU" sz="200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n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9896" y="2158990"/>
            <a:ext cx="365316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result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then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"None"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else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"Result: 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 </a:t>
            </a:r>
            <a:r>
              <a:rPr lang="en-AU" sz="2000" dirty="0" err="1">
                <a:solidFill>
                  <a:schemeClr val="tx1"/>
                </a:solidFill>
              </a:rPr>
              <a:t>result.Value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6006" y="2687375"/>
            <a:ext cx="4032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result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69687" y="2442042"/>
            <a:ext cx="4205231" cy="1915495"/>
            <a:chOff x="869687" y="2272312"/>
            <a:chExt cx="4205231" cy="1915495"/>
          </a:xfrm>
        </p:grpSpPr>
        <p:sp>
          <p:nvSpPr>
            <p:cNvPr id="3" name="Rounded Rectangle 2"/>
            <p:cNvSpPr/>
            <p:nvPr/>
          </p:nvSpPr>
          <p:spPr>
            <a:xfrm>
              <a:off x="2108049" y="2272312"/>
              <a:ext cx="1708340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DivisionResult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69687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DivisionSuccess</a:t>
              </a:r>
              <a:endParaRPr lang="en-AU" dirty="0"/>
            </a:p>
            <a:p>
              <a:r>
                <a:rPr lang="en-AU" dirty="0"/>
                <a:t>- result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4256" y="3470523"/>
              <a:ext cx="1840662" cy="717284"/>
            </a:xfrm>
            <a:prstGeom prst="roundRect">
              <a:avLst/>
            </a:prstGeom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DivisionError</a:t>
              </a:r>
              <a:endParaRPr lang="en-AU" dirty="0"/>
            </a:p>
            <a:p>
              <a:r>
                <a:rPr lang="en-AU" dirty="0"/>
                <a:t>- message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0"/>
              <a:endCxn id="11" idx="3"/>
            </p:cNvCxnSpPr>
            <p:nvPr/>
          </p:nvCxnSpPr>
          <p:spPr>
            <a:xfrm flipV="1">
              <a:off x="1790018" y="3142908"/>
              <a:ext cx="1172201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2899251" y="2995071"/>
              <a:ext cx="125936" cy="147837"/>
            </a:xfrm>
            <a:prstGeom prst="triangl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7" idx="0"/>
              <a:endCxn id="11" idx="3"/>
            </p:cNvCxnSpPr>
            <p:nvPr/>
          </p:nvCxnSpPr>
          <p:spPr>
            <a:xfrm flipH="1" flipV="1">
              <a:off x="2962219" y="3142908"/>
              <a:ext cx="1192368" cy="3276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Discriminated Unions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6955" y="3895900"/>
            <a:ext cx="5888019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4 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result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“Result:%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result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957" y="2035165"/>
            <a:ext cx="5888017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x y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>
                <a:solidFill>
                  <a:schemeClr val="tx1"/>
                </a:solidFill>
              </a:rPr>
              <a:t> y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(x / y)</a:t>
            </a: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11667.34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distance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chemeClr val="tx1"/>
                  </a:solidFill>
                </a:rPr>
                <a:t>[&lt;Measure&gt;]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let </a:t>
              </a:r>
              <a:r>
                <a:rPr lang="en-AU" sz="2000" dirty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height = 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r>
              <a:rPr lang="en-AU" sz="2000" dirty="0">
                <a:solidFill>
                  <a:schemeClr val="tx1"/>
                </a:solidFill>
              </a:rPr>
              <a:t> = 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mts2Kms (m : float&lt;m&gt;) = m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The 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totalDistance</a:t>
            </a:r>
            <a:r>
              <a:rPr lang="en-AU" sz="2000" dirty="0">
                <a:solidFill>
                  <a:schemeClr val="tx1"/>
                </a:solidFill>
              </a:rPr>
              <a:t> = (mts2Kms </a:t>
            </a:r>
            <a:r>
              <a:rPr lang="en-AU" sz="2000" dirty="0" err="1">
                <a:solidFill>
                  <a:schemeClr val="tx1"/>
                </a:solidFill>
              </a:rPr>
              <a:t>distanceInMts</a:t>
            </a:r>
            <a:r>
              <a:rPr lang="en-AU" sz="2000" dirty="0">
                <a:solidFill>
                  <a:schemeClr val="tx1"/>
                </a:solidFill>
              </a:rPr>
              <a:t>) + </a:t>
            </a:r>
            <a:r>
              <a:rPr lang="en-AU" sz="2000" dirty="0" err="1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float&lt;m&gt; -&gt; float&lt;km&gt;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98.920&lt;km&gt;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Materials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Guide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Exercises Source Code</a:t>
            </a:r>
            <a:endParaRPr lang="en-US" sz="3800" dirty="0"/>
          </a:p>
          <a:p>
            <a:pPr marL="0" indent="0">
              <a:buNone/>
            </a:pPr>
            <a:endParaRPr lang="en-US" sz="4400" dirty="0"/>
          </a:p>
          <a:p>
            <a:pPr marL="45720" indent="0" algn="ctr">
              <a:buNone/>
            </a:pPr>
            <a:r>
              <a:rPr lang="en-US" sz="3200" dirty="0"/>
              <a:t>fsharpworkshop.com</a:t>
            </a:r>
          </a:p>
          <a:p>
            <a:pPr marL="45720" indent="0" algn="ctr">
              <a:buNone/>
            </a:pPr>
            <a:r>
              <a:rPr lang="en-US" sz="3200" dirty="0"/>
              <a:t>github.com/jorgef/</a:t>
            </a:r>
            <a:r>
              <a:rPr lang="en-US" sz="3200" dirty="0" err="1"/>
              <a:t>fsharpworkshop</a:t>
            </a:r>
            <a:endParaRPr lang="en-US" sz="3200" dirty="0"/>
          </a:p>
          <a:p>
            <a:pPr marL="4572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3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7244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accent1"/>
                </a:solidFill>
                <a:latin typeface="+mj-lt"/>
              </a:rPr>
              <a:t>Options | Pattern matching | Discriminated unions | Units of measure</a:t>
            </a:r>
          </a:p>
          <a:p>
            <a:endParaRPr lang="en-US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When should we use 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are the possible types of string option?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Module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list1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Head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list2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Head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Tail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46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/>
              <a:t>numbers = [2; 3; 4]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1346" y="389124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twoLists</a:t>
            </a:r>
            <a:r>
              <a:rPr lang="en-AU" sz="2000" dirty="0"/>
              <a:t> = numbers @ [5; 6]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920" y="25076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ns = [1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1346" y="455764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empty = []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0920" y="304747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odds = [1 .. 2 .. 1000]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0919" y="3581096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oddsWithZero</a:t>
            </a:r>
            <a:r>
              <a:rPr lang="en-AU" sz="2000" dirty="0"/>
              <a:t> = 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0 </a:t>
            </a:r>
          </a:p>
          <a:p>
            <a:r>
              <a:rPr lang="en-AU" sz="2000" dirty="0"/>
              <a:t>             	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! odds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10920" y="4422496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/>
              <a:t> </a:t>
            </a:r>
          </a:p>
          <a:p>
            <a:r>
              <a:rPr lang="en-AU" sz="2000" dirty="0"/>
              <a:t> 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/>
              <a:t> n * n 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1346" y="3194700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newNumbers</a:t>
            </a:r>
            <a:r>
              <a:rPr lang="en-AU" sz="2000" dirty="0"/>
              <a:t> = 1 :: numbers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Sequences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myArray</a:t>
            </a:r>
            <a:r>
              <a:rPr lang="en-AU" sz="2000" dirty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myList</a:t>
            </a:r>
            <a:r>
              <a:rPr lang="en-AU" sz="2000" dirty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mySeq</a:t>
            </a:r>
            <a:r>
              <a:rPr lang="en-AU" sz="2000" dirty="0"/>
              <a:t> = </a:t>
            </a:r>
            <a:r>
              <a:rPr lang="en-AU" sz="2000" dirty="0" err="1">
                <a:solidFill>
                  <a:srgbClr val="0000CC"/>
                </a:solidFill>
              </a:rPr>
              <a:t>seq</a:t>
            </a:r>
            <a:r>
              <a:rPr lang="en-AU" sz="2000" dirty="0"/>
              <a:t> {</a:t>
            </a:r>
            <a:r>
              <a:rPr lang="en-AU" sz="2000" dirty="0">
                <a:solidFill>
                  <a:srgbClr val="0000CC"/>
                </a:solidFill>
              </a:rPr>
              <a:t> yield </a:t>
            </a:r>
            <a:r>
              <a:rPr lang="en-AU" sz="2000" dirty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3111" y="1900027"/>
            <a:ext cx="5002705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8162" y="927527"/>
            <a:ext cx="6627518" cy="5390996"/>
            <a:chOff x="4528162" y="927527"/>
            <a:chExt cx="6627518" cy="5390996"/>
          </a:xfrm>
        </p:grpSpPr>
        <p:sp>
          <p:nvSpPr>
            <p:cNvPr id="3" name="TextBox 2"/>
            <p:cNvSpPr txBox="1"/>
            <p:nvPr/>
          </p:nvSpPr>
          <p:spPr>
            <a:xfrm>
              <a:off x="6978573" y="1609541"/>
              <a:ext cx="2016224" cy="4708981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.filter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.map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.fold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.tryFind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.forall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.exist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.partition</a:t>
              </a:r>
              <a:endParaRPr lang="en-AU" sz="2000" dirty="0"/>
            </a:p>
            <a:p>
              <a:r>
                <a:rPr lang="en-AU" sz="2000" dirty="0">
                  <a:solidFill>
                    <a:srgbClr val="0099CC"/>
                  </a:solidFill>
                </a:rPr>
                <a:t>List</a:t>
              </a:r>
              <a:r>
                <a:rPr lang="en-AU" sz="2000" dirty="0"/>
                <a:t>.zip</a:t>
              </a: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.rev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.collect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.choose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.pick</a:t>
              </a:r>
              <a:endParaRPr lang="en-AU" sz="2000" dirty="0"/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.toSeq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 err="1">
                  <a:solidFill>
                    <a:srgbClr val="0099CC"/>
                  </a:solidFill>
                </a:rPr>
                <a:t>List</a:t>
              </a:r>
              <a:r>
                <a:rPr lang="en-AU" sz="2000" dirty="0" err="1"/>
                <a:t>.ofSeq</a:t>
              </a:r>
              <a:endParaRPr lang="en-AU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11464" y="1609542"/>
              <a:ext cx="1944216" cy="4708981"/>
            </a:xfrm>
            <a:prstGeom prst="rect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/>
                <a:t>.Where</a:t>
              </a:r>
            </a:p>
            <a:p>
              <a:r>
                <a:rPr lang="en-AU" sz="2000" dirty="0"/>
                <a:t>.Select</a:t>
              </a:r>
            </a:p>
            <a:p>
              <a:r>
                <a:rPr lang="en-AU" sz="2000" dirty="0"/>
                <a:t>.Aggregate</a:t>
              </a:r>
            </a:p>
            <a:p>
              <a:r>
                <a:rPr lang="en-AU" sz="2000" dirty="0"/>
                <a:t>.First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FirstOrDefault</a:t>
              </a:r>
              <a:endParaRPr lang="en-AU" sz="2000" dirty="0"/>
            </a:p>
            <a:p>
              <a:r>
                <a:rPr lang="en-AU" sz="2000" dirty="0"/>
                <a:t>.All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.Any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.Zip</a:t>
              </a:r>
            </a:p>
            <a:p>
              <a:r>
                <a:rPr lang="en-AU" sz="2000" dirty="0"/>
                <a:t>.Reverse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SelectMany</a:t>
              </a:r>
              <a:endParaRPr lang="en-AU" sz="2000" dirty="0"/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-</a:t>
              </a:r>
            </a:p>
            <a:p>
              <a:r>
                <a:rPr lang="en-AU" sz="2000" dirty="0"/>
                <a:t>.</a:t>
              </a:r>
              <a:r>
                <a:rPr lang="en-AU" sz="2000" dirty="0" err="1"/>
                <a:t>AsEnumerable</a:t>
              </a:r>
              <a:endParaRPr lang="en-AU" sz="2000" dirty="0">
                <a:solidFill>
                  <a:srgbClr val="0099CC"/>
                </a:solidFill>
              </a:endParaRPr>
            </a:p>
            <a:p>
              <a:r>
                <a:rPr lang="en-AU" sz="2000" dirty="0"/>
                <a:t>.</a:t>
              </a:r>
              <a:r>
                <a:rPr lang="en-AU" sz="2000" dirty="0" err="1"/>
                <a:t>ToList</a:t>
              </a:r>
              <a:endParaRPr lang="en-AU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28162" y="5551385"/>
              <a:ext cx="273630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/>
                <a:t>Complete list: </a:t>
              </a:r>
            </a:p>
            <a:p>
              <a:r>
                <a:rPr lang="en-AU" sz="1400" dirty="0">
                  <a:hlinkClick r:id="rId2"/>
                </a:rPr>
                <a:t>http://msdn.microsoft.com/en-us/library/ee353738.aspx</a:t>
              </a:r>
              <a:r>
                <a:rPr lang="en-AU" sz="1400" dirty="0"/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853193" y="927527"/>
              <a:ext cx="6607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C#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3939" y="927527"/>
              <a:ext cx="6254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3600" dirty="0">
                  <a:solidFill>
                    <a:schemeClr val="accent1"/>
                  </a:solidFill>
                </a:rPr>
                <a:t>F#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83110" y="3136541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Array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3110" y="4343963"/>
            <a:ext cx="50027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/>
              <a:t>vipNames</a:t>
            </a:r>
            <a:r>
              <a:rPr lang="en-AU" sz="2000" dirty="0"/>
              <a:t> = customers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.filter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c.IsVip</a:t>
            </a:r>
            <a:r>
              <a:rPr lang="en-AU" sz="2000" dirty="0"/>
              <a:t>)</a:t>
            </a:r>
          </a:p>
          <a:p>
            <a:r>
              <a:rPr lang="en-AU" sz="2000" dirty="0"/>
              <a:t>   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/>
              <a:t>.map</a:t>
            </a:r>
            <a:r>
              <a:rPr lang="en-AU" sz="2000" dirty="0"/>
              <a:t>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c -&gt; </a:t>
            </a:r>
            <a:r>
              <a:rPr lang="en-AU" sz="2000" dirty="0" err="1"/>
              <a:t>c.Name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Oriented Programming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97280" y="2072608"/>
            <a:ext cx="4945380" cy="2488079"/>
            <a:chOff x="1097280" y="2072608"/>
            <a:chExt cx="4945380" cy="2488079"/>
          </a:xfrm>
        </p:grpSpPr>
        <p:sp>
          <p:nvSpPr>
            <p:cNvPr id="4" name="TextBox 3"/>
            <p:cNvSpPr txBox="1"/>
            <p:nvPr/>
          </p:nvSpPr>
          <p:spPr>
            <a:xfrm>
              <a:off x="1097280" y="2621695"/>
              <a:ext cx="4945380" cy="193899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</a:t>
              </a:r>
              <a:r>
                <a:rPr lang="en-AU" sz="2000" dirty="0">
                  <a:solidFill>
                    <a:srgbClr val="0000CC"/>
                  </a:solidFill>
                </a:rPr>
                <a:t>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0642" y="2072608"/>
              <a:ext cx="26922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Immutable Fields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6690" y="2070021"/>
            <a:ext cx="5105400" cy="3413996"/>
            <a:chOff x="6276690" y="2070021"/>
            <a:chExt cx="5105400" cy="3413996"/>
          </a:xfrm>
        </p:grpSpPr>
        <p:sp>
          <p:nvSpPr>
            <p:cNvPr id="5" name="TextBox 4"/>
            <p:cNvSpPr txBox="1"/>
            <p:nvPr/>
          </p:nvSpPr>
          <p:spPr>
            <a:xfrm>
              <a:off x="6276690" y="2621695"/>
              <a:ext cx="5105400" cy="2862322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type </a:t>
              </a:r>
              <a:r>
                <a:rPr lang="en-AU" sz="2000" dirty="0" err="1">
                  <a:solidFill>
                    <a:srgbClr val="0099CC"/>
                  </a:solidFill>
                </a:rPr>
                <a:t>MyClass</a:t>
              </a:r>
              <a:r>
                <a:rPr lang="en-AU" sz="2000" dirty="0">
                  <a:solidFill>
                    <a:schemeClr val="tx1"/>
                  </a:solidFill>
                </a:rPr>
                <a:t>(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: </a:t>
              </a:r>
              <a:r>
                <a:rPr lang="en-AU" sz="2000" dirty="0" err="1">
                  <a:solidFill>
                    <a:srgbClr val="0000CC"/>
                  </a:solidFill>
                </a:rPr>
                <a:t>int</a:t>
              </a:r>
              <a:r>
                <a:rPr lang="en-AU" sz="2000" dirty="0">
                  <a:solidFill>
                    <a:schemeClr val="tx1"/>
                  </a:solidFill>
                </a:rPr>
                <a:t>) =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let mutable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=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this.MyProperty</a:t>
              </a:r>
              <a:endParaRPr lang="en-AU" sz="2000" dirty="0">
                <a:solidFill>
                  <a:schemeClr val="tx1"/>
                </a:solidFill>
              </a:endParaRP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with </a:t>
              </a:r>
              <a:r>
                <a:rPr lang="en-AU" sz="2000" dirty="0">
                  <a:solidFill>
                    <a:schemeClr val="tx1"/>
                  </a:solidFill>
                </a:rPr>
                <a:t>get ()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>
                  <a:solidFill>
                    <a:srgbClr val="0000CC"/>
                  </a:solidFill>
                </a:rPr>
                <a:t>and</a:t>
              </a:r>
              <a:r>
                <a:rPr lang="en-AU" sz="2000" dirty="0">
                  <a:solidFill>
                    <a:schemeClr val="tx1"/>
                  </a:solidFill>
                </a:rPr>
                <a:t> set(value) = </a:t>
              </a:r>
              <a:r>
                <a:rPr lang="en-AU" sz="2000" dirty="0" err="1">
                  <a:solidFill>
                    <a:schemeClr val="tx1"/>
                  </a:solidFill>
                </a:rPr>
                <a:t>myMutableField</a:t>
              </a:r>
              <a:r>
                <a:rPr lang="en-AU" sz="2000" dirty="0">
                  <a:solidFill>
                    <a:schemeClr val="tx1"/>
                  </a:solidFill>
                </a:rPr>
                <a:t> &lt;- value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    member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this.MyMethod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r>
                <a:rPr lang="en-AU" sz="2000" dirty="0">
                  <a:solidFill>
                    <a:schemeClr val="tx1"/>
                  </a:solidFill>
                </a:rPr>
                <a:t> =</a:t>
              </a:r>
            </a:p>
            <a:p>
              <a:r>
                <a:rPr lang="en-AU" sz="2000" dirty="0">
                  <a:solidFill>
                    <a:schemeClr val="tx1"/>
                  </a:solidFill>
                </a:rPr>
                <a:t>        </a:t>
              </a:r>
              <a:r>
                <a:rPr lang="en-AU" sz="2000" dirty="0" err="1">
                  <a:solidFill>
                    <a:schemeClr val="tx1"/>
                  </a:solidFill>
                </a:rPr>
                <a:t>myField</a:t>
              </a:r>
              <a:r>
                <a:rPr lang="en-AU" sz="2000" dirty="0">
                  <a:solidFill>
                    <a:schemeClr val="tx1"/>
                  </a:solidFill>
                </a:rPr>
                <a:t> + </a:t>
              </a:r>
              <a:r>
                <a:rPr lang="en-AU" sz="2000" dirty="0" err="1">
                  <a:solidFill>
                    <a:schemeClr val="tx1"/>
                  </a:solidFill>
                </a:rPr>
                <a:t>methodParam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61217" y="2070021"/>
              <a:ext cx="23363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2800" dirty="0">
                  <a:solidFill>
                    <a:schemeClr val="accent1"/>
                  </a:solidFill>
                </a:rPr>
                <a:t>Mutable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Understand the F# syntax and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Get motivation to practice and master F#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Object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2830" y="3324188"/>
            <a:ext cx="5067300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err="1">
                <a:solidFill>
                  <a:schemeClr val="tx1"/>
                </a:solidFill>
              </a:rPr>
              <a:t>myInstance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   member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this.MyMethod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+ 1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2830" y="2176831"/>
            <a:ext cx="506730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F#</a:t>
            </a:r>
          </a:p>
        </p:txBody>
      </p:sp>
      <p:sp>
        <p:nvSpPr>
          <p:cNvPr id="14" name="Cloud 13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5" name="Can 14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endParaRPr lang="en-AU" b="1" dirty="0"/>
          </a:p>
        </p:txBody>
      </p:sp>
      <p:sp>
        <p:nvSpPr>
          <p:cNvPr id="18" name="Left Arrow 17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endParaRPr lang="en-AU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21" name="Flowchart: Process 20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2" name="Flowchart: Process 21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/>
                <a:t>Types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Json</a:t>
            </a:r>
            <a:r>
              <a:rPr lang="en-AU" b="1" dirty="0"/>
              <a:t>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Sql</a:t>
            </a:r>
            <a:r>
              <a:rPr lang="en-AU" b="1" dirty="0"/>
              <a:t> </a:t>
            </a:r>
          </a:p>
          <a:p>
            <a:pPr algn="ctr"/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Csv </a:t>
            </a:r>
            <a:r>
              <a:rPr lang="en-AU" b="1" dirty="0" err="1"/>
              <a:t>TypeProvider</a:t>
            </a:r>
            <a:endParaRPr lang="en-AU" b="1" dirty="0"/>
          </a:p>
        </p:txBody>
      </p:sp>
      <p:sp>
        <p:nvSpPr>
          <p:cNvPr id="27" name="Left Arrow 26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8" name="Left Arrow 27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9" name="Left Arrow 28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Type Providers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SQL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Excel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WMI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LINQ2SQL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Hadoop / Hive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Freebase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Reflection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WSDL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5955190"/>
            <a:ext cx="171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CSV Type Provider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 </a:t>
            </a:r>
            <a:r>
              <a:rPr lang="en-AU" sz="2000" dirty="0">
                <a:solidFill>
                  <a:srgbClr val="0099CC"/>
                </a:solidFill>
              </a:rPr>
              <a:t>Customer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rgbClr val="0099CC"/>
                </a:solidFill>
              </a:rPr>
              <a:t>CsvProvider</a:t>
            </a:r>
            <a:r>
              <a:rPr lang="en-AU" sz="2000" dirty="0">
                <a:solidFill>
                  <a:schemeClr val="tx1"/>
                </a:solidFill>
              </a:rPr>
              <a:t>&lt;</a:t>
            </a:r>
            <a:r>
              <a:rPr lang="en-AU" sz="2000" dirty="0">
                <a:solidFill>
                  <a:srgbClr val="C00000"/>
                </a:solidFill>
              </a:rPr>
              <a:t>“sample.csv”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>
                <a:solidFill>
                  <a:schemeClr val="tx1"/>
                </a:solidFill>
              </a:rPr>
              <a:t>customers = </a:t>
            </a:r>
            <a:r>
              <a:rPr lang="en-AU" sz="2000" dirty="0" err="1">
                <a:solidFill>
                  <a:srgbClr val="0099CC"/>
                </a:solidFill>
              </a:rPr>
              <a:t>Customer</a:t>
            </a:r>
            <a:r>
              <a:rPr lang="en-AU" sz="2000" dirty="0" err="1">
                <a:solidFill>
                  <a:schemeClr val="tx1"/>
                </a:solidFill>
              </a:rPr>
              <a:t>.Load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>
                <a:solidFill>
                  <a:schemeClr val="tx1"/>
                </a:solidFill>
              </a:rPr>
              <a:t>customers.Rows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|&gt; </a:t>
            </a:r>
            <a:r>
              <a:rPr lang="en-AU" sz="2000" dirty="0" err="1">
                <a:solidFill>
                  <a:srgbClr val="0099CC"/>
                </a:solidFill>
              </a:rPr>
              <a:t>Seq</a:t>
            </a:r>
            <a:r>
              <a:rPr lang="en-AU" sz="2000" dirty="0" err="1">
                <a:solidFill>
                  <a:schemeClr val="tx1"/>
                </a:solidFill>
              </a:rPr>
              <a:t>.iter</a:t>
            </a:r>
            <a:r>
              <a:rPr lang="en-AU" sz="2000" dirty="0">
                <a:solidFill>
                  <a:schemeClr val="tx1"/>
                </a:solidFill>
              </a:rPr>
              <a:t> (</a:t>
            </a:r>
            <a:r>
              <a:rPr lang="en-AU" sz="2000" dirty="0">
                <a:solidFill>
                  <a:srgbClr val="0000CC"/>
                </a:solidFill>
              </a:rPr>
              <a:t>fun </a:t>
            </a:r>
            <a:r>
              <a:rPr lang="en-AU" sz="2000" dirty="0">
                <a:solidFill>
                  <a:schemeClr val="tx1"/>
                </a:solidFill>
              </a:rPr>
              <a:t>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-&gt; </a:t>
            </a:r>
            <a:r>
              <a:rPr lang="en-AU" sz="2000" dirty="0" err="1">
                <a:solidFill>
                  <a:schemeClr val="tx1"/>
                </a:solidFill>
              </a:rPr>
              <a:t>printfn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%s</a:t>
            </a:r>
            <a:r>
              <a:rPr lang="en-AU" sz="2000" dirty="0">
                <a:solidFill>
                  <a:srgbClr val="C00000"/>
                </a:solidFill>
              </a:rPr>
              <a:t>: $</a:t>
            </a:r>
            <a:r>
              <a:rPr lang="en-AU" sz="2000" dirty="0">
                <a:solidFill>
                  <a:srgbClr val="0099CC"/>
                </a:solidFill>
              </a:rPr>
              <a:t>%g</a:t>
            </a:r>
            <a:r>
              <a:rPr lang="en-AU" sz="2000" dirty="0">
                <a:solidFill>
                  <a:srgbClr val="C00000"/>
                </a:solidFill>
              </a:rPr>
              <a:t>” </a:t>
            </a:r>
            <a:r>
              <a:rPr lang="en-AU" sz="2000" dirty="0" err="1">
                <a:solidFill>
                  <a:schemeClr val="tx1"/>
                </a:solidFill>
              </a:rPr>
              <a:t>r.Name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r.Credit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938992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real.csv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4866" y="4412085"/>
            <a:ext cx="1660595" cy="57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69389" y="2557035"/>
            <a:ext cx="1500273" cy="48412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9389" y="3123290"/>
            <a:ext cx="0" cy="9403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57289" y="3384060"/>
            <a:ext cx="1774045" cy="193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Demo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Exercise 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Customer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tryPromoteToVip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getPurchases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increaseCredit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upgradeCustomer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PersonalDetails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Notifications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/>
                <a:t>Module 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isAdult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getAlert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/>
                  <a:t>Module 4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err="1"/>
                  <a:t>CustomerService</a:t>
                </a:r>
                <a:endParaRPr lang="en-AU" dirty="0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7490198" y="2762355"/>
              <a:ext cx="2213781" cy="65490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/>
                <a:t>Json</a:t>
              </a:r>
              <a:r>
                <a:rPr lang="en-AU" dirty="0"/>
                <a:t>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>
                <a:solidFill>
                  <a:schemeClr val="accent1"/>
                </a:solidFill>
              </a:rPr>
              <a:t>Exercise 4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>
                <a:solidFill>
                  <a:schemeClr val="accent1"/>
                </a:solidFill>
                <a:latin typeface="+mj-lt"/>
              </a:rPr>
              <a:t>Functional lists | Object-Oriented Programming | Type providers</a:t>
            </a:r>
          </a:p>
          <a:p>
            <a:endParaRPr lang="en-AU" sz="2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Which keyword do we use to declare a class property or method?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Why do we refer to “</a:t>
            </a:r>
            <a:r>
              <a:rPr lang="en-US" sz="4000" dirty="0" err="1"/>
              <a:t>Data.json</a:t>
            </a:r>
            <a:r>
              <a:rPr lang="en-US" sz="4000" dirty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What happens if I change the name of a column in the </a:t>
            </a:r>
            <a:r>
              <a:rPr lang="en-US" sz="4000" dirty="0" err="1"/>
              <a:t>sample.json</a:t>
            </a:r>
            <a:r>
              <a:rPr lang="en-US" sz="4000" dirty="0"/>
              <a:t> file?</a:t>
            </a:r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200150" y="4487594"/>
            <a:ext cx="1001150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3200" dirty="0">
                <a:solidFill>
                  <a:schemeClr val="accent1"/>
                </a:solidFill>
              </a:rPr>
              <a:t>Jorge Fioranelli - @jorgefioranelli</a:t>
            </a: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  <a:p>
            <a:pPr algn="l"/>
            <a:endParaRPr lang="en-AU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8762" y="1289425"/>
            <a:ext cx="680654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dirty="0"/>
              <a:t>Survey (5 min): bit.do/intro-tutorial</a:t>
            </a: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 dirty="0">
                <a:latin typeface="Arial" panose="020B0604020202020204" pitchFamily="34" charset="0"/>
              </a:rPr>
              <a:t>By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378725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>
                <a:solidFill>
                  <a:schemeClr val="accent1"/>
                </a:solidFill>
              </a:rPr>
              <a:t>Resources</a:t>
            </a: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7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Imperative vs Functional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tx2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C#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Functional Core Concepts</a:t>
            </a:r>
          </a:p>
        </p:txBody>
      </p:sp>
      <p:sp>
        <p:nvSpPr>
          <p:cNvPr id="6" name="Oval 5"/>
          <p:cNvSpPr/>
          <p:nvPr/>
        </p:nvSpPr>
        <p:spPr>
          <a:xfrm>
            <a:off x="3895953" y="2205658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Declarative Style</a:t>
            </a:r>
          </a:p>
        </p:txBody>
      </p:sp>
      <p:sp>
        <p:nvSpPr>
          <p:cNvPr id="7" name="Oval 6"/>
          <p:cNvSpPr/>
          <p:nvPr/>
        </p:nvSpPr>
        <p:spPr>
          <a:xfrm>
            <a:off x="181770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Immutability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073096" y="3789834"/>
            <a:ext cx="3024336" cy="15841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Separation of Data and Behaviour</a:t>
            </a:r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Modules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2</a:t>
              </a: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2430</Words>
  <Application>Microsoft Office PowerPoint</Application>
  <PresentationFormat>Widescreen</PresentationFormat>
  <Paragraphs>627</Paragraphs>
  <Slides>59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Retrospect</vt:lpstr>
      <vt:lpstr>F# Workshop </vt:lpstr>
      <vt:lpstr>PowerPoint Presentation</vt:lpstr>
      <vt:lpstr>Pre-requisites</vt:lpstr>
      <vt:lpstr>Materials</vt:lpstr>
      <vt:lpstr>Objectives</vt:lpstr>
      <vt:lpstr>PowerPoint Presentation</vt:lpstr>
      <vt:lpstr>Imperative vs Functional</vt:lpstr>
      <vt:lpstr>Functional Core Concepts</vt:lpstr>
      <vt:lpstr>Modules</vt:lpstr>
      <vt:lpstr>Agenda</vt:lpstr>
      <vt:lpstr>Module 1</vt:lpstr>
      <vt:lpstr>Bindings</vt:lpstr>
      <vt:lpstr>Functions</vt:lpstr>
      <vt:lpstr>Pure Functions and Side Effect</vt:lpstr>
      <vt:lpstr>Tuples</vt:lpstr>
      <vt:lpstr>Records</vt:lpstr>
      <vt:lpstr>Demo 1</vt:lpstr>
      <vt:lpstr>Exercise</vt:lpstr>
      <vt:lpstr>Exercise 1</vt:lpstr>
      <vt:lpstr>Review</vt:lpstr>
      <vt:lpstr>Module 2</vt:lpstr>
      <vt:lpstr>High Order Functions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 (C#)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Functional Lists</vt:lpstr>
      <vt:lpstr>Lists vs Arrays vs Sequences</vt:lpstr>
      <vt:lpstr>List Module</vt:lpstr>
      <vt:lpstr>Object Oriented Programming</vt:lpstr>
      <vt:lpstr>Object Expressions</vt:lpstr>
      <vt:lpstr>Type Providers</vt:lpstr>
      <vt:lpstr>Type Providers</vt:lpstr>
      <vt:lpstr>CSV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2016-12-05T16:30:21Z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