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256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  <p:sldId id="284" r:id="rId21"/>
    <p:sldId id="285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71" r:id="rId73"/>
    <p:sldId id="351" r:id="rId74"/>
    <p:sldId id="349" r:id="rId75"/>
    <p:sldId id="380" r:id="rId76"/>
    <p:sldId id="352" r:id="rId77"/>
    <p:sldId id="341" r:id="rId78"/>
    <p:sldId id="360" r:id="rId79"/>
    <p:sldId id="361" r:id="rId80"/>
    <p:sldId id="363" r:id="rId81"/>
    <p:sldId id="365" r:id="rId82"/>
    <p:sldId id="366" r:id="rId83"/>
    <p:sldId id="367" r:id="rId84"/>
    <p:sldId id="373" r:id="rId85"/>
    <p:sldId id="374" r:id="rId86"/>
    <p:sldId id="342" r:id="rId87"/>
    <p:sldId id="355" r:id="rId88"/>
    <p:sldId id="372" r:id="rId89"/>
    <p:sldId id="357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9/22/2014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9/22/2014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9/22/2014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9/22/2014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9/22/2014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9/22/2014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.org/guides/web/" TargetMode="Externa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617470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F# Introduction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Workshop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570921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V1.0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b</a:t>
            </a:r>
            <a:r>
              <a:rPr lang="en-US" sz="2000" b="1" dirty="0" smtClean="0"/>
              <a:t>y Jorge Fioranelli @jorgefioranelli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77840" y="2762355"/>
              <a:ext cx="221378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79862" y="2000769"/>
              <a:ext cx="22117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C# Website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310311" y="1172833"/>
            <a:ext cx="9504878" cy="45365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5400" dirty="0" smtClean="0"/>
              <a:t>F# is a strongly-typed, </a:t>
            </a:r>
            <a:br>
              <a:rPr lang="en-AU" sz="5400" dirty="0" smtClean="0"/>
            </a:br>
            <a:r>
              <a:rPr lang="en-AU" sz="5400" dirty="0" smtClean="0"/>
              <a:t>functional-first language </a:t>
            </a:r>
            <a:br>
              <a:rPr lang="en-AU" sz="5400" dirty="0" smtClean="0"/>
            </a:br>
            <a:r>
              <a:rPr lang="en-AU" sz="5400" dirty="0" smtClean="0"/>
              <a:t>for writing simple code </a:t>
            </a:r>
            <a:br>
              <a:rPr lang="en-AU" sz="5400" dirty="0" smtClean="0"/>
            </a:br>
            <a:r>
              <a:rPr lang="en-AU" sz="5400" dirty="0" smtClean="0"/>
              <a:t>to solve complex problems.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381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7103318" y="2725769"/>
            <a:ext cx="1314078" cy="730023"/>
            <a:chOff x="1918742" y="2565698"/>
            <a:chExt cx="792088" cy="40011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8"/>
            <a:ext cx="4165986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chemeClr val="accent2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8"/>
            <a:ext cx="4165986" cy="4093428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52693"/>
            <a:ext cx="416598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27144"/>
            <a:ext cx="4397276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31197"/>
            <a:ext cx="4397276" cy="347787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4"/>
            <a:ext cx="4397276" cy="409342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30998"/>
            <a:ext cx="4397276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573564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599429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582823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2329350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566563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540349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5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No folders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not a “C# vs F</a:t>
            </a:r>
            <a:r>
              <a:rPr lang="en-AU" sz="4000" dirty="0" smtClean="0"/>
              <a:t>#” session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all its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</a:t>
            </a:r>
            <a:r>
              <a:rPr lang="en-US" sz="4000" dirty="0" smtClean="0"/>
              <a:t>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AU" sz="4000" dirty="0" smtClean="0"/>
              <a:t>Visual </a:t>
            </a:r>
            <a:r>
              <a:rPr lang="en-AU" sz="4000" dirty="0"/>
              <a:t>F# Power Tools (optional) 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“_”?</a:t>
            </a:r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SqlProvider</a:t>
            </a:r>
            <a:r>
              <a:rPr lang="en-US" sz="4000" dirty="0" smtClean="0"/>
              <a:t> (</a:t>
            </a:r>
            <a:r>
              <a:rPr lang="en-US" sz="4000" dirty="0" err="1" smtClean="0"/>
              <a:t>TypeProvider</a:t>
            </a:r>
            <a:r>
              <a:rPr lang="en-US" sz="4000" dirty="0" smtClean="0"/>
              <a:t>) [alpha]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</a:t>
            </a:r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9206" y="3554959"/>
            <a:ext cx="1655576" cy="1183562"/>
            <a:chOff x="2594596" y="4744745"/>
            <a:chExt cx="5660047" cy="2069425"/>
          </a:xfrm>
        </p:grpSpPr>
        <p:sp>
          <p:nvSpPr>
            <p:cNvPr id="19" name="Rounded Rectangle 1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Elbow Connector 22"/>
            <p:cNvCxnSpPr>
              <a:stCxn id="19" idx="0"/>
              <a:endCxn id="20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  <a:endCxn id="21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 flipH="1">
              <a:off x="6380977" y="4043606"/>
              <a:ext cx="338129" cy="340920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596" y="4747674"/>
              <a:ext cx="275442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30530" y="4744745"/>
              <a:ext cx="2105017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0688" y="3603849"/>
            <a:ext cx="1249584" cy="1172772"/>
            <a:chOff x="2622938" y="4763611"/>
            <a:chExt cx="4016085" cy="2050559"/>
          </a:xfrm>
        </p:grpSpPr>
        <p:sp>
          <p:nvSpPr>
            <p:cNvPr id="30" name="Rounded Rectangle 29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 flipH="1">
              <a:off x="3630357" y="5047886"/>
              <a:ext cx="285774" cy="1368148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Elbow Connector 32"/>
            <p:cNvCxnSpPr>
              <a:stCxn id="30" idx="0"/>
              <a:endCxn id="31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16200000" flipH="1">
              <a:off x="5496724" y="4949466"/>
              <a:ext cx="262920" cy="1565487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2938" y="4763611"/>
              <a:ext cx="274996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208" y="4785379"/>
              <a:ext cx="1971815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9050" y="3594738"/>
            <a:ext cx="864096" cy="1181886"/>
            <a:chOff x="2639624" y="4747677"/>
            <a:chExt cx="2628605" cy="2066493"/>
          </a:xfrm>
        </p:grpSpPr>
        <p:sp>
          <p:nvSpPr>
            <p:cNvPr id="39" name="Rounded Rectangle 3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40" name="Left Brace 39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24" y="4747677"/>
              <a:ext cx="2628605" cy="64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75159" y="4301326"/>
            <a:ext cx="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Empty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0530" y="4910657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8833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67209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4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1388" y="4907812"/>
            <a:ext cx="1943969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4 :: 2 :: []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5202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2515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204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97988" y="5259789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51039" y="616609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483909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018668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506181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051441" y="617453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6999" y="6164226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sp>
          <p:nvSpPr>
            <p:cNvPr id="7" name="Rectangle 6"/>
            <p:cNvSpPr/>
            <p:nvPr/>
          </p:nvSpPr>
          <p:spPr>
            <a:xfrm>
              <a:off x="3751021" y="4710517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75248" y="4048271"/>
              <a:ext cx="613446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/>
                <a:t> </a:t>
              </a:r>
              <a:r>
                <a:rPr lang="en-AU" sz="2000" dirty="0">
                  <a:solidFill>
                    <a:srgbClr val="0000CC"/>
                  </a:solidFill>
                </a:rPr>
                <a:t>rec</a:t>
              </a:r>
              <a:r>
                <a:rPr lang="en-AU" sz="2000" dirty="0"/>
                <a:t> </a:t>
              </a:r>
              <a:r>
                <a:rPr lang="en-AU" sz="2000" dirty="0" smtClean="0"/>
                <a:t>even </a:t>
              </a:r>
              <a:r>
                <a:rPr lang="en-AU" sz="2000" dirty="0" err="1" smtClean="0"/>
                <a:t>ls</a:t>
              </a:r>
              <a:r>
                <a:rPr lang="en-AU" sz="2000" dirty="0" smtClean="0"/>
                <a:t> </a:t>
              </a:r>
              <a:r>
                <a:rPr lang="en-AU" sz="2000" dirty="0" err="1" smtClean="0"/>
                <a:t>acc</a:t>
              </a:r>
              <a:r>
                <a:rPr lang="en-AU" sz="2000" dirty="0" smtClean="0"/>
                <a:t> =</a:t>
              </a:r>
              <a:endParaRPr lang="en-AU" sz="2000" dirty="0"/>
            </a:p>
            <a:p>
              <a:r>
                <a:rPr lang="en-AU" sz="2000" dirty="0"/>
                <a:t>  </a:t>
              </a:r>
              <a:r>
                <a:rPr lang="en-AU" sz="2000" dirty="0">
                  <a:solidFill>
                    <a:srgbClr val="0000CC"/>
                  </a:solidFill>
                </a:rPr>
                <a:t>match</a:t>
              </a:r>
              <a:r>
                <a:rPr lang="en-AU" sz="2000" dirty="0" smtClean="0"/>
                <a:t> </a:t>
              </a:r>
              <a:r>
                <a:rPr lang="en-AU" sz="2000" dirty="0" err="1"/>
                <a:t>ls</a:t>
              </a:r>
              <a:r>
                <a:rPr lang="en-AU" sz="2000" dirty="0"/>
                <a:t> </a:t>
              </a:r>
              <a:r>
                <a:rPr lang="en-AU" sz="2000" dirty="0">
                  <a:solidFill>
                    <a:srgbClr val="0000CC"/>
                  </a:solidFill>
                </a:rPr>
                <a:t>with</a:t>
              </a:r>
            </a:p>
            <a:p>
              <a:r>
                <a:rPr lang="en-AU" sz="2000" dirty="0"/>
                <a:t>  </a:t>
              </a:r>
              <a:r>
                <a:rPr lang="en-AU" sz="2000" dirty="0" smtClean="0"/>
                <a:t>|[] </a:t>
              </a:r>
              <a:r>
                <a:rPr lang="en-AU" sz="2000" dirty="0"/>
                <a:t>-&gt; </a:t>
              </a:r>
              <a:r>
                <a:rPr lang="en-AU" sz="2000" dirty="0" err="1" smtClean="0"/>
                <a:t>acc</a:t>
              </a:r>
              <a:endParaRPr lang="en-AU" sz="2000" dirty="0"/>
            </a:p>
            <a:p>
              <a:r>
                <a:rPr lang="en-AU" sz="2000" dirty="0"/>
                <a:t>  </a:t>
              </a:r>
              <a:r>
                <a:rPr lang="en-AU" sz="2000" dirty="0" smtClean="0"/>
                <a:t>|head :: tail </a:t>
              </a:r>
              <a:r>
                <a:rPr lang="en-AU" sz="2000" dirty="0" smtClean="0">
                  <a:solidFill>
                    <a:srgbClr val="0000CC"/>
                  </a:solidFill>
                </a:rPr>
                <a:t>when</a:t>
              </a:r>
              <a:r>
                <a:rPr lang="en-AU" sz="2000" dirty="0" smtClean="0"/>
                <a:t> </a:t>
              </a:r>
              <a:r>
                <a:rPr lang="en-AU" sz="2000" dirty="0"/>
                <a:t>head </a:t>
              </a:r>
              <a:r>
                <a:rPr lang="en-AU" sz="2000" dirty="0" smtClean="0"/>
                <a:t>% 2 = 0 -&gt;</a:t>
              </a:r>
              <a:r>
                <a:rPr lang="en-AU" sz="2000" dirty="0"/>
                <a:t> </a:t>
              </a:r>
              <a:r>
                <a:rPr lang="en-AU" sz="2000" dirty="0" smtClean="0"/>
                <a:t>even </a:t>
              </a:r>
              <a:r>
                <a:rPr lang="en-AU" sz="2000" dirty="0"/>
                <a:t>tail </a:t>
              </a:r>
              <a:r>
                <a:rPr lang="en-AU" sz="2000" dirty="0" smtClean="0"/>
                <a:t>(head :: </a:t>
              </a:r>
              <a:r>
                <a:rPr lang="en-AU" sz="2000" dirty="0" err="1" smtClean="0"/>
                <a:t>acc</a:t>
              </a:r>
              <a:r>
                <a:rPr lang="en-AU" sz="2000" dirty="0" smtClean="0"/>
                <a:t>) </a:t>
              </a:r>
              <a:endParaRPr lang="en-AU" sz="2000" dirty="0"/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|_ </a:t>
              </a:r>
              <a:r>
                <a:rPr lang="en-AU" sz="2000" dirty="0"/>
                <a:t>:: tail</a:t>
              </a:r>
              <a:r>
                <a:rPr lang="en-AU" sz="2000" dirty="0" smtClean="0"/>
                <a:t>  </a:t>
              </a:r>
              <a:r>
                <a:rPr lang="en-AU" sz="2000" dirty="0">
                  <a:solidFill>
                    <a:srgbClr val="0000CC"/>
                  </a:solidFill>
                </a:rPr>
                <a:t>else</a:t>
              </a:r>
              <a:r>
                <a:rPr lang="en-AU" sz="2000" dirty="0" smtClean="0"/>
                <a:t> even tail </a:t>
              </a:r>
              <a:r>
                <a:rPr lang="en-AU" sz="2000" dirty="0" err="1" smtClean="0"/>
                <a:t>acc</a:t>
              </a:r>
              <a:endParaRPr lang="en-AU" sz="2000" dirty="0" smtClean="0">
                <a:solidFill>
                  <a:srgbClr val="0000CC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6009544" y="3694584"/>
              <a:ext cx="0" cy="216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4509476" y="410794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45564" y="5029598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94071" y="5310978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25940" y="2163243"/>
            <a:ext cx="6949559" cy="3816424"/>
            <a:chOff x="2825940" y="2163243"/>
            <a:chExt cx="6949559" cy="3816424"/>
          </a:xfrm>
        </p:grpSpPr>
        <p:sp>
          <p:nvSpPr>
            <p:cNvPr id="12" name="Pentagon 11"/>
            <p:cNvSpPr/>
            <p:nvPr/>
          </p:nvSpPr>
          <p:spPr>
            <a:xfrm>
              <a:off x="2825940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050076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5438218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6803181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Chevron 19"/>
            <p:cNvSpPr/>
            <p:nvPr/>
          </p:nvSpPr>
          <p:spPr>
            <a:xfrm>
              <a:off x="8191323" y="2163243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4438" y="23431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40872" y="22015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29659" y="20769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14746" y="1970291"/>
            <a:ext cx="9516490" cy="4000083"/>
            <a:chOff x="366996" y="1894091"/>
            <a:chExt cx="9516490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516490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535508" y="2766891"/>
              <a:ext cx="221397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25259" y="2004579"/>
              <a:ext cx="222422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Object Oriented Programming </a:t>
            </a:r>
            <a:r>
              <a:rPr lang="en-AU" sz="2800" dirty="0" smtClean="0">
                <a:solidFill>
                  <a:schemeClr val="bg1"/>
                </a:solidFill>
              </a:rPr>
              <a:t>| Type </a:t>
            </a:r>
            <a:r>
              <a:rPr lang="en-AU" sz="2800" dirty="0" smtClean="0">
                <a:solidFill>
                  <a:schemeClr val="bg1"/>
                </a:solidFill>
              </a:rPr>
              <a:t>providers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10031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7919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1516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406400"/>
            <a:ext cx="12124269" cy="602826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1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2800" dirty="0" smtClean="0"/>
              <a:t>High </a:t>
            </a:r>
            <a:r>
              <a:rPr lang="en-AU" sz="28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2800" dirty="0" smtClean="0"/>
              <a:t>Options </a:t>
            </a:r>
            <a:r>
              <a:rPr lang="en-AU" sz="28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4 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Functional </a:t>
            </a:r>
            <a:r>
              <a:rPr lang="en-AU" sz="2800" dirty="0"/>
              <a:t>lists | Recursion | List </a:t>
            </a:r>
            <a:r>
              <a:rPr lang="en-AU" sz="2800" dirty="0" smtClean="0"/>
              <a:t>module</a:t>
            </a:r>
            <a:endParaRPr lang="en-AU" sz="2800" dirty="0"/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5</a:t>
            </a:r>
          </a:p>
          <a:p>
            <a:pPr marL="45720" indent="0" algn="ctr">
              <a:buNone/>
            </a:pPr>
            <a:r>
              <a:rPr lang="en-AU" sz="2800" dirty="0"/>
              <a:t>Object Oriented </a:t>
            </a:r>
            <a:r>
              <a:rPr lang="en-AU" sz="2800" dirty="0" smtClean="0"/>
              <a:t>Programming | Type </a:t>
            </a:r>
            <a:r>
              <a:rPr lang="en-AU" sz="2800" dirty="0" smtClean="0"/>
              <a:t>providers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666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ASP.NET MVC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86150" y="2495550"/>
            <a:ext cx="2019300" cy="1066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(C#)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486150" y="4008882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(F#)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6267450" y="2495550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Library (F#)</a:t>
            </a:r>
            <a:endParaRPr lang="en-AU" dirty="0"/>
          </a:p>
        </p:txBody>
      </p:sp>
      <p:cxnSp>
        <p:nvCxnSpPr>
          <p:cNvPr id="8" name="Straight Arrow Connector 7"/>
          <p:cNvCxnSpPr>
            <a:stCxn id="3" idx="3"/>
            <a:endCxn id="6" idx="1"/>
          </p:cNvCxnSpPr>
          <p:nvPr/>
        </p:nvCxnSpPr>
        <p:spPr>
          <a:xfrm>
            <a:off x="5505450" y="3028950"/>
            <a:ext cx="762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3364" y="5522214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solidFill>
                  <a:schemeClr val="accent1"/>
                </a:solidFill>
              </a:rPr>
              <a:t>All options: 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AU" sz="2400" b="1" dirty="0">
                <a:solidFill>
                  <a:schemeClr val="accent1"/>
                </a:solidFill>
                <a:hlinkClick r:id="rId2"/>
              </a:rPr>
              <a:t>://fsharp.org/guides/web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/</a:t>
            </a:r>
            <a:r>
              <a:rPr lang="en-AU" sz="2400" b="1" dirty="0" smtClean="0">
                <a:solidFill>
                  <a:schemeClr val="accent1"/>
                </a:solidFill>
              </a:rPr>
              <a:t> </a:t>
            </a:r>
            <a:endParaRPr lang="en-AU" sz="24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75168" y="4311449"/>
            <a:ext cx="2408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solidFill>
                  <a:schemeClr val="accent1"/>
                </a:solidFill>
              </a:rPr>
              <a:t>F# MVC Template</a:t>
            </a:r>
            <a:endParaRPr lang="en-AU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5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79580" y="2761207"/>
              <a:ext cx="21912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79580" y="2000195"/>
              <a:ext cx="21912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C# Website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0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Object </a:t>
            </a:r>
            <a:r>
              <a:rPr lang="en-AU" sz="2800" dirty="0">
                <a:solidFill>
                  <a:schemeClr val="bg1"/>
                </a:solidFill>
              </a:rPr>
              <a:t>Oriented </a:t>
            </a:r>
            <a:r>
              <a:rPr lang="en-AU" sz="2800" dirty="0" smtClean="0">
                <a:solidFill>
                  <a:schemeClr val="bg1"/>
                </a:solidFill>
              </a:rPr>
              <a:t>Programming | Type </a:t>
            </a:r>
            <a:r>
              <a:rPr lang="en-AU" sz="2800" dirty="0" smtClean="0">
                <a:solidFill>
                  <a:schemeClr val="bg1"/>
                </a:solidFill>
              </a:rPr>
              <a:t>providers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678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4968351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220282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06006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7311996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5724173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2256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2676341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24817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2981141" y="5233983"/>
            <a:ext cx="1396313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221259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7382942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2" name="Can 1"/>
          <p:cNvSpPr/>
          <p:nvPr/>
        </p:nvSpPr>
        <p:spPr>
          <a:xfrm>
            <a:off x="541384" y="2265215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1581119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999397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an 17"/>
          <p:cNvSpPr/>
          <p:nvPr/>
        </p:nvSpPr>
        <p:spPr>
          <a:xfrm>
            <a:off x="10801259" y="2286597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9BF48-D9C3-4DE0-818A-0C2EC431B649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3584</Words>
  <Application>Microsoft Office PowerPoint</Application>
  <PresentationFormat>Widescreen</PresentationFormat>
  <Paragraphs>956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PowerPoint Presentation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Demo 4</vt:lpstr>
      <vt:lpstr>Exercise 4</vt:lpstr>
      <vt:lpstr>Exercise 4</vt:lpstr>
      <vt:lpstr>Review</vt:lpstr>
      <vt:lpstr>Module 5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ASP.NET MVC</vt:lpstr>
      <vt:lpstr>Exercise 5</vt:lpstr>
      <vt:lpstr>Exercise 5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2014-09-21T21:50:07Z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