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r</a:t>
            </a:r>
            <a:r>
              <a:rPr b="1" dirty="0" sz="2000" lang="en-US" err="1" smtClean="0">
                <a:solidFill>
                  <a:schemeClr val="accent1">
                    <a:lumMod val="75000"/>
                  </a:schemeClr>
                </a:solidFill>
                <a:latin typeface="Arial"/>
                <a:cs typeface="Arial"/>
              </a:rPr>
              <a:t>u</a:t>
            </a:r>
            <a:r>
              <a:rPr b="1" dirty="0" sz="2000" lang="en-US" err="1" smtClean="0">
                <a:solidFill>
                  <a:schemeClr val="accent1">
                    <a:lumMod val="75000"/>
                  </a:schemeClr>
                </a:solidFill>
                <a:latin typeface="Arial"/>
                <a:cs typeface="Arial"/>
              </a:rPr>
              <a:t>n</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p</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n</a:t>
            </a:r>
            <a:r>
              <a:rPr b="1" dirty="0" sz="2000" lang="en-US" err="1" smtClean="0">
                <a:solidFill>
                  <a:schemeClr val="accent1">
                    <a:lumMod val="75000"/>
                  </a:schemeClr>
                </a:solidFill>
                <a:latin typeface="Arial"/>
                <a:cs typeface="Arial"/>
              </a:rPr>
              <a:t>d</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y</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n</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a:t>
            </a:r>
            <a:r>
              <a:rPr b="1" dirty="0" sz="2000" lang="en-US" err="1" smtClean="0">
                <a:solidFill>
                  <a:schemeClr val="accent1">
                    <a:lumMod val="75000"/>
                  </a:schemeClr>
                </a:solidFill>
                <a:latin typeface="Arial"/>
                <a:cs typeface="Arial"/>
              </a:rPr>
              <a:t>M</a:t>
            </a:r>
            <a:endParaRPr b="1" dirty="0" sz="2000" lang="en-US" smtClean="0">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Mookambigai</a:t>
            </a:r>
            <a:r>
              <a:rPr b="1" dirty="0" sz="2000" lang="en-US" smtClean="0">
                <a:solidFill>
                  <a:schemeClr val="accent1">
                    <a:lumMod val="75000"/>
                  </a:schemeClr>
                </a:solidFill>
                <a:latin typeface="Arial"/>
                <a:cs typeface="Arial"/>
              </a:rPr>
              <a:t> college of engineering</a:t>
            </a:r>
          </a:p>
          <a:p>
            <a:r>
              <a:rPr b="1" dirty="0" sz="2000" lang="en-US" smtClean="0">
                <a:solidFill>
                  <a:schemeClr val="accent1">
                    <a:lumMod val="75000"/>
                  </a:schemeClr>
                </a:solidFill>
                <a:latin typeface="Arial"/>
                <a:cs typeface="Arial"/>
              </a:rPr>
              <a:t>   Computer science engineering</a:t>
            </a:r>
          </a:p>
          <a:p>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305435" marL="305435"/>
            <a:r>
              <a:rPr dirty="0" sz="2000" lang="en-GB">
                <a:solidFill>
                  <a:srgbClr val="0F0F0F"/>
                </a:solidFill>
                <a:ea typeface="+mn-lt"/>
                <a:cs typeface="+mn-lt"/>
              </a:rPr>
              <a:t>The result of a </a:t>
            </a:r>
            <a:r>
              <a:rPr dirty="0" sz="2000" lang="en-GB" err="1">
                <a:solidFill>
                  <a:srgbClr val="0F0F0F"/>
                </a:solidFill>
                <a:ea typeface="+mn-lt"/>
                <a:cs typeface="+mn-lt"/>
              </a:rPr>
              <a:t>keylogger</a:t>
            </a:r>
            <a:r>
              <a:rPr dirty="0" sz="2000" lang="en-GB">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dirty="0" sz="2000" lang="en-IN">
              <a:solidFill>
                <a:srgbClr val="0F0F0F"/>
              </a:solidFill>
              <a:ea typeface="+mn-lt"/>
              <a:cs typeface="+mn-lt"/>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4279900" y="866775"/>
            <a:ext cx="2908300" cy="33070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p>
            <a:pPr indent="-305435" marL="305435"/>
            <a:r>
              <a:rPr dirty="0" sz="2000" lang="en-GB">
                <a:solidFill>
                  <a:srgbClr val="0F0F0F"/>
                </a:solidFill>
                <a:ea typeface="+mn-lt"/>
                <a:cs typeface="+mn-lt"/>
              </a:rPr>
              <a:t>In conclusion, the </a:t>
            </a:r>
            <a:r>
              <a:rPr dirty="0" sz="2000" lang="en-GB" err="1">
                <a:solidFill>
                  <a:srgbClr val="0F0F0F"/>
                </a:solidFill>
                <a:ea typeface="+mn-lt"/>
                <a:cs typeface="+mn-lt"/>
              </a:rPr>
              <a:t>keylogger</a:t>
            </a:r>
            <a:r>
              <a:rPr dirty="0" sz="2000" lang="en-GB">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endParaRPr b="1" dirty="0" sz="2000" lang="en-US" smtClean="0"/>
          </a:p>
          <a:p>
            <a:pPr indent="-305435" marL="305435"/>
            <a:r>
              <a:rPr dirty="0" sz="2000" lang="en-GB">
                <a:ea typeface="+mn-lt"/>
                <a:cs typeface="+mn-lt"/>
              </a:rPr>
              <a:t>In the future, </a:t>
            </a:r>
            <a:r>
              <a:rPr dirty="0" sz="2000" lang="en-GB" err="1">
                <a:ea typeface="+mn-lt"/>
                <a:cs typeface="+mn-lt"/>
              </a:rPr>
              <a:t>keylogger</a:t>
            </a:r>
            <a:r>
              <a:rPr dirty="0" sz="2000" lang="en-GB">
                <a:ea typeface="+mn-lt"/>
                <a:cs typeface="+mn-lt"/>
              </a:rPr>
              <a:t> projects may evolve to incorporate advanced machine learning algorithms for improved keystroke recognition and </a:t>
            </a:r>
            <a:r>
              <a:rPr dirty="0" sz="2000" lang="en-GB" err="1">
                <a:ea typeface="+mn-lt"/>
                <a:cs typeface="+mn-lt"/>
              </a:rPr>
              <a:t>behavioral</a:t>
            </a:r>
            <a:r>
              <a:rPr dirty="0" sz="2000" lang="en-GB">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dirty="0" lang="en-US"/>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b="1" dirty="0" sz="2000" lang="en-US" smtClean="0">
              <a:latin typeface="Arial"/>
              <a:ea typeface="+mn-lt"/>
              <a:cs typeface="Arial"/>
            </a:endParaRPr>
          </a:p>
          <a:p>
            <a:pPr indent="-305435" marL="305435"/>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b="1" dirty="0" sz="2000" lang="en-US" smtClean="0">
              <a:latin typeface="Arial"/>
              <a:ea typeface="+mn-lt"/>
              <a:cs typeface="+mn-lt"/>
            </a:endParaRPr>
          </a:p>
          <a:p>
            <a:pPr indent="-305435" marL="305435"/>
            <a:r>
              <a:rPr b="1" dirty="0" sz="2000" lang="en-US" smtClean="0">
                <a:latin typeface="Arial"/>
                <a:ea typeface="+mn-lt"/>
                <a:cs typeface="+mn-lt"/>
              </a:rPr>
              <a:t>Algorithm </a:t>
            </a:r>
            <a:r>
              <a:rPr b="1" dirty="0" sz="2000" lang="en-US">
                <a:latin typeface="Arial"/>
                <a:ea typeface="+mn-lt"/>
                <a:cs typeface="+mn-lt"/>
              </a:rPr>
              <a:t>&amp;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a:t>
            </a:r>
            <a:r>
              <a:rPr b="1" dirty="0" sz="2000" lang="en-US" smtClean="0">
                <a:latin typeface="Arial"/>
                <a:ea typeface="+mn-lt"/>
                <a:cs typeface="Arial"/>
              </a:rPr>
              <a:t>Scope</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000" lang="en-GB">
                <a:solidFill>
                  <a:srgbClr val="0F0F0F"/>
                </a:solidFill>
                <a:ea typeface="+mn-lt"/>
                <a:cs typeface="+mn-lt"/>
              </a:rPr>
              <a:t> In today's digital age, where cybersecurity threats loom large, one of the significant concerns is the proliferation of </a:t>
            </a:r>
            <a:r>
              <a:rPr dirty="0" sz="2000" lang="en-GB" err="1">
                <a:solidFill>
                  <a:srgbClr val="0F0F0F"/>
                </a:solidFill>
                <a:ea typeface="+mn-lt"/>
                <a:cs typeface="+mn-lt"/>
              </a:rPr>
              <a:t>keyloggers</a:t>
            </a:r>
            <a:r>
              <a:rPr dirty="0" sz="2000" lang="en-GB">
                <a:solidFill>
                  <a:srgbClr val="0F0F0F"/>
                </a:solidFill>
                <a:ea typeface="+mn-lt"/>
                <a:cs typeface="+mn-lt"/>
              </a:rPr>
              <a:t>, stealthy software tools designed to monitor and record keystrokes on a user's computer without their knowledge. </a:t>
            </a:r>
            <a:r>
              <a:rPr dirty="0" sz="2000" lang="en-GB" err="1">
                <a:solidFill>
                  <a:srgbClr val="0F0F0F"/>
                </a:solidFill>
                <a:ea typeface="+mn-lt"/>
                <a:cs typeface="+mn-lt"/>
              </a:rPr>
              <a:t>Keyloggers</a:t>
            </a:r>
            <a:r>
              <a:rPr dirty="0" sz="2000" lang="en-GB">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346344"/>
          </a:xfrm>
        </p:spPr>
        <p:txBody>
          <a:bodyPr anchor="ctr" bIns="45720" lIns="91440" rIns="91440" rtlCol="0" tIns="45720" vert="horz">
            <a:noAutofit/>
          </a:bodyPr>
          <a:p>
            <a:pPr indent="-305435" marL="305435"/>
            <a:r>
              <a:rPr b="1" dirty="0" sz="1200" lang="en-GB">
                <a:solidFill>
                  <a:srgbClr val="0F0F0F"/>
                </a:solidFill>
                <a:ea typeface="+mn-lt"/>
                <a:cs typeface="+mn-lt"/>
              </a:rPr>
              <a:t>Project Objective and Scope Definition:</a:t>
            </a:r>
          </a:p>
          <a:p>
            <a:pPr indent="-305435" marL="305435"/>
            <a:r>
              <a:rPr dirty="0" sz="1200" lang="en-GB">
                <a:solidFill>
                  <a:srgbClr val="0F0F0F"/>
                </a:solidFill>
                <a:ea typeface="+mn-lt"/>
                <a:cs typeface="+mn-lt"/>
              </a:rPr>
              <a:t>	Clearly define the purpose of the project. Is it for educational purposes, research, or some other legitimate use?</a:t>
            </a:r>
          </a:p>
          <a:p>
            <a:pPr indent="-305435" marL="305435"/>
            <a:r>
              <a:rPr dirty="0" sz="1200" lang="en-GB">
                <a:solidFill>
                  <a:srgbClr val="0F0F0F"/>
                </a:solidFill>
                <a:ea typeface="+mn-lt"/>
                <a:cs typeface="+mn-lt"/>
              </a:rPr>
              <a:t>	Specify the scope of the </a:t>
            </a:r>
            <a:r>
              <a:rPr dirty="0" sz="1200" lang="en-GB" err="1">
                <a:solidFill>
                  <a:srgbClr val="0F0F0F"/>
                </a:solidFill>
                <a:ea typeface="+mn-lt"/>
                <a:cs typeface="+mn-lt"/>
              </a:rPr>
              <a:t>keylogger</a:t>
            </a:r>
            <a:r>
              <a:rPr dirty="0" sz="1200" lang="en-GB">
                <a:solidFill>
                  <a:srgbClr val="0F0F0F"/>
                </a:solidFill>
                <a:ea typeface="+mn-lt"/>
                <a:cs typeface="+mn-lt"/>
              </a:rPr>
              <a:t>. Will it log all keystrokes, or only those in specific applications? Will it capture clipboard contents or other sensitive information?</a:t>
            </a:r>
          </a:p>
          <a:p>
            <a:pPr indent="-305435" marL="305435"/>
            <a:r>
              <a:rPr b="1" dirty="0" sz="1200" lang="en-GB">
                <a:solidFill>
                  <a:srgbClr val="0F0F0F"/>
                </a:solidFill>
                <a:ea typeface="+mn-lt"/>
                <a:cs typeface="+mn-lt"/>
              </a:rPr>
              <a:t>Language and Platform Selection:</a:t>
            </a:r>
          </a:p>
          <a:p>
            <a:pPr indent="-305435" marL="305435"/>
            <a:r>
              <a:rPr dirty="0" sz="1200" lang="en-GB">
                <a:solidFill>
                  <a:srgbClr val="0F0F0F"/>
                </a:solidFill>
                <a:ea typeface="+mn-lt"/>
                <a:cs typeface="+mn-lt"/>
              </a:rPr>
              <a:t>	Choose a programming language and platform suitable for your project. Common choices include Python for its ease of use and cross-platform compatibility.</a:t>
            </a:r>
          </a:p>
          <a:p>
            <a:pPr indent="-305435" marL="305435"/>
            <a:r>
              <a:rPr b="1" dirty="0" sz="1200" lang="en-GB">
                <a:solidFill>
                  <a:srgbClr val="0F0F0F"/>
                </a:solidFill>
                <a:ea typeface="+mn-lt"/>
                <a:cs typeface="+mn-lt"/>
              </a:rPr>
              <a:t>Design and Implementation:</a:t>
            </a:r>
          </a:p>
          <a:p>
            <a:pPr indent="-305435" marL="305435"/>
            <a:r>
              <a:rPr dirty="0" sz="1200" lang="en-GB">
                <a:solidFill>
                  <a:srgbClr val="0F0F0F"/>
                </a:solidFill>
                <a:ea typeface="+mn-lt"/>
                <a:cs typeface="+mn-lt"/>
              </a:rPr>
              <a:t>	Implement the </a:t>
            </a:r>
            <a:r>
              <a:rPr dirty="0" sz="1200" lang="en-GB" err="1">
                <a:solidFill>
                  <a:srgbClr val="0F0F0F"/>
                </a:solidFill>
                <a:ea typeface="+mn-lt"/>
                <a:cs typeface="+mn-lt"/>
              </a:rPr>
              <a:t>keylogger</a:t>
            </a:r>
            <a:r>
              <a:rPr dirty="0" sz="1200" lang="en-GB">
                <a:solidFill>
                  <a:srgbClr val="0F0F0F"/>
                </a:solidFill>
                <a:ea typeface="+mn-lt"/>
                <a:cs typeface="+mn-lt"/>
              </a:rPr>
              <a:t> functionality, ensuring it captures keystrokes effectively without impacting system performance.</a:t>
            </a:r>
          </a:p>
          <a:p>
            <a:pPr indent="-305435" marL="305435"/>
            <a:r>
              <a:rPr dirty="0" sz="1200" lang="en-GB">
                <a:solidFill>
                  <a:srgbClr val="0F0F0F"/>
                </a:solidFill>
                <a:ea typeface="+mn-lt"/>
                <a:cs typeface="+mn-lt"/>
              </a:rPr>
              <a:t>	Consider using platform-specific libraries or APIs to capture keystrokes, such as </a:t>
            </a:r>
            <a:r>
              <a:rPr dirty="0" sz="1200" lang="en-GB" err="1">
                <a:solidFill>
                  <a:srgbClr val="0F0F0F"/>
                </a:solidFill>
                <a:ea typeface="+mn-lt"/>
                <a:cs typeface="+mn-lt"/>
              </a:rPr>
              <a:t>pyHook</a:t>
            </a:r>
            <a:r>
              <a:rPr dirty="0" sz="1200" lang="en-GB">
                <a:solidFill>
                  <a:srgbClr val="0F0F0F"/>
                </a:solidFill>
                <a:ea typeface="+mn-lt"/>
                <a:cs typeface="+mn-lt"/>
              </a:rPr>
              <a:t> for Windows or </a:t>
            </a:r>
            <a:r>
              <a:rPr dirty="0" sz="1200" lang="en-GB" err="1">
                <a:solidFill>
                  <a:srgbClr val="0F0F0F"/>
                </a:solidFill>
                <a:ea typeface="+mn-lt"/>
                <a:cs typeface="+mn-lt"/>
              </a:rPr>
              <a:t>pynput</a:t>
            </a:r>
            <a:r>
              <a:rPr dirty="0" sz="1200" lang="en-GB">
                <a:solidFill>
                  <a:srgbClr val="0F0F0F"/>
                </a:solidFill>
                <a:ea typeface="+mn-lt"/>
                <a:cs typeface="+mn-lt"/>
              </a:rPr>
              <a:t> for cross-platform support in Python.</a:t>
            </a:r>
          </a:p>
          <a:p>
            <a:pPr indent="-305435" marL="305435"/>
            <a:r>
              <a:rPr dirty="0" sz="1200" lang="en-GB">
                <a:solidFill>
                  <a:srgbClr val="0F0F0F"/>
                </a:solidFill>
                <a:ea typeface="+mn-lt"/>
                <a:cs typeface="+mn-lt"/>
              </a:rPr>
              <a:t>	Implement features like logging keystrokes to a file or sending them to a remote server, depending on project requirements.</a:t>
            </a:r>
          </a:p>
          <a:p>
            <a:pPr indent="-305435" marL="305435"/>
            <a:r>
              <a:rPr dirty="0" sz="1200" lang="en-GB">
                <a:solidFill>
                  <a:srgbClr val="0F0F0F"/>
                </a:solidFill>
                <a:ea typeface="+mn-lt"/>
                <a:cs typeface="+mn-lt"/>
              </a:rPr>
              <a:t>	Implement measures to ensure the </a:t>
            </a:r>
            <a:r>
              <a:rPr dirty="0" sz="1200" lang="en-GB" err="1">
                <a:solidFill>
                  <a:srgbClr val="0F0F0F"/>
                </a:solidFill>
                <a:ea typeface="+mn-lt"/>
                <a:cs typeface="+mn-lt"/>
              </a:rPr>
              <a:t>keylogger</a:t>
            </a:r>
            <a:r>
              <a:rPr dirty="0" sz="1200" lang="en-GB">
                <a:solidFill>
                  <a:srgbClr val="0F0F0F"/>
                </a:solidFill>
                <a:ea typeface="+mn-lt"/>
                <a:cs typeface="+mn-lt"/>
              </a:rPr>
              <a:t> remains hidden from users and antivirus software, if necessary. However, be mindful of ethical considerations and legal 	implications.</a:t>
            </a:r>
          </a:p>
          <a:p>
            <a:pPr indent="-305435" marL="305435"/>
            <a:r>
              <a:rPr b="1" dirty="0" sz="1200" lang="en-GB">
                <a:solidFill>
                  <a:srgbClr val="0F0F0F"/>
                </a:solidFill>
                <a:ea typeface="+mn-lt"/>
                <a:cs typeface="+mn-lt"/>
              </a:rPr>
              <a:t>Security and Privacy Considerations:</a:t>
            </a:r>
          </a:p>
          <a:p>
            <a:pPr indent="-305435" marL="305435"/>
            <a:r>
              <a:rPr dirty="0" sz="1200" lang="en-GB">
                <a:solidFill>
                  <a:srgbClr val="0F0F0F"/>
                </a:solidFill>
                <a:ea typeface="+mn-lt"/>
                <a:cs typeface="+mn-lt"/>
              </a:rPr>
              <a:t>	Handle sensitive data (such as captured keystrokes) securely. Encrypt data before storing or transmitting it, and securely wipe any temporary storage.</a:t>
            </a:r>
          </a:p>
          <a:p>
            <a:pPr indent="-305435" marL="305435"/>
            <a:r>
              <a:rPr dirty="0" sz="1200" lang="en-GB">
                <a:solidFill>
                  <a:srgbClr val="0F0F0F"/>
                </a:solidFill>
                <a:ea typeface="+mn-lt"/>
                <a:cs typeface="+mn-lt"/>
              </a:rPr>
              <a:t>	Implement measures to protect the </a:t>
            </a:r>
            <a:r>
              <a:rPr dirty="0" sz="1200" lang="en-GB" err="1">
                <a:solidFill>
                  <a:srgbClr val="0F0F0F"/>
                </a:solidFill>
                <a:ea typeface="+mn-lt"/>
                <a:cs typeface="+mn-lt"/>
              </a:rPr>
              <a:t>keylogger</a:t>
            </a:r>
            <a:r>
              <a:rPr dirty="0" sz="1200" lang="en-GB">
                <a:solidFill>
                  <a:srgbClr val="0F0F0F"/>
                </a:solidFill>
                <a:ea typeface="+mn-lt"/>
                <a:cs typeface="+mn-lt"/>
              </a:rPr>
              <a:t> from being detected or tampered with by unauthorized users.</a:t>
            </a:r>
          </a:p>
          <a:p>
            <a:pPr indent="-305435" marL="305435"/>
            <a:r>
              <a:rPr dirty="0" sz="1200" lang="en-GB">
                <a:solidFill>
                  <a:srgbClr val="0F0F0F"/>
                </a:solidFill>
                <a:ea typeface="+mn-lt"/>
                <a:cs typeface="+mn-lt"/>
              </a:rPr>
              <a:t>	Clearly communicate the risks and limitations of the </a:t>
            </a:r>
            <a:r>
              <a:rPr dirty="0" sz="1200" lang="en-GB" err="1">
                <a:solidFill>
                  <a:srgbClr val="0F0F0F"/>
                </a:solidFill>
                <a:ea typeface="+mn-lt"/>
                <a:cs typeface="+mn-lt"/>
              </a:rPr>
              <a:t>keylogger</a:t>
            </a:r>
            <a:r>
              <a:rPr dirty="0" sz="1200" lang="en-GB">
                <a:solidFill>
                  <a:srgbClr val="0F0F0F"/>
                </a:solidFill>
                <a:ea typeface="+mn-lt"/>
                <a:cs typeface="+mn-lt"/>
              </a:rPr>
              <a:t> if it's intended for public use or distribution.</a:t>
            </a:r>
            <a:endParaRPr dirty="0" sz="1200" lang="en-IN">
              <a:solidFill>
                <a:srgbClr val="0F0F0F"/>
              </a:solidFill>
              <a:ea typeface="+mn-lt"/>
              <a:cs typeface="+mn-lt"/>
            </a:endParaRPr>
          </a:p>
          <a:p>
            <a:pPr>
              <a:buFont typeface="Wingdings" panose="05000000000000000000" pitchFamily="2" charset="2"/>
              <a:buChar char="§"/>
            </a:pPr>
            <a:endParaRPr dirty="0" lang="en-IN">
              <a:latin typeface="+mj-lt"/>
            </a:endParaRPr>
          </a:p>
        </p:txBody>
      </p:sp>
      <p:sp>
        <p:nvSpPr>
          <p:cNvPr id="1048601" name="Rectangle 2"/>
          <p:cNvSpPr>
            <a:spLocks noChangeArrowheads="1"/>
          </p:cNvSpPr>
          <p:nvPr/>
        </p:nvSpPr>
        <p:spPr bwMode="auto">
          <a:xfrm>
            <a:off x="0" y="-338811"/>
            <a:ext cx="65" cy="677623"/>
          </a:xfrm>
          <a:prstGeom prst="rect"/>
          <a:solidFill>
            <a:srgbClr val="FFFFFF"/>
          </a:solid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p>
            <a:pPr indent="-305435" marL="305435">
              <a:lnSpc>
                <a:spcPct val="120000"/>
              </a:lnSpc>
            </a:pPr>
            <a:r>
              <a:rPr b="1" dirty="0" sz="2000" lang="en-GB">
                <a:solidFill>
                  <a:srgbClr val="0F0F0F"/>
                </a:solidFill>
                <a:ea typeface="+mn-lt"/>
                <a:cs typeface="+mn-lt"/>
              </a:rPr>
              <a:t>Ethical Use and Legal Compliance:</a:t>
            </a:r>
          </a:p>
          <a:p>
            <a:pPr indent="-305435" lvl="1" marL="305435">
              <a:lnSpc>
                <a:spcPct val="120000"/>
              </a:lnSpc>
            </a:pPr>
            <a:r>
              <a:rPr dirty="0" sz="2000" lang="en-GB">
                <a:solidFill>
                  <a:srgbClr val="0F0F0F"/>
                </a:solidFill>
                <a:ea typeface="+mn-lt"/>
                <a:cs typeface="+mn-lt"/>
              </a:rPr>
              <a:t>	Ensure the </a:t>
            </a:r>
            <a:r>
              <a:rPr dirty="0" sz="2000" lang="en-GB" err="1">
                <a:solidFill>
                  <a:srgbClr val="0F0F0F"/>
                </a:solidFill>
                <a:ea typeface="+mn-lt"/>
                <a:cs typeface="+mn-lt"/>
              </a:rPr>
              <a:t>keylogger</a:t>
            </a:r>
            <a:r>
              <a:rPr dirty="0" sz="2000" lang="en-GB">
                <a:solidFill>
                  <a:srgbClr val="0F0F0F"/>
                </a:solidFill>
                <a:ea typeface="+mn-lt"/>
                <a:cs typeface="+mn-lt"/>
              </a:rPr>
              <a:t> is used ethically and responsibly, respecting user privacy and consent.</a:t>
            </a:r>
          </a:p>
          <a:p>
            <a:pPr indent="-305435" lvl="1" marL="305435">
              <a:lnSpc>
                <a:spcPct val="120000"/>
              </a:lnSpc>
            </a:pPr>
            <a:r>
              <a:rPr dirty="0" sz="2000" lang="en-GB">
                <a:solidFill>
                  <a:srgbClr val="0F0F0F"/>
                </a:solidFill>
                <a:ea typeface="+mn-lt"/>
                <a:cs typeface="+mn-lt"/>
              </a:rPr>
              <a:t>	Familiarize yourself with relevant laws and regulations regarding the development and use of monitoring software, especially in regards to data privacy and consent.</a:t>
            </a:r>
          </a:p>
          <a:p>
            <a:pPr indent="-305435" marL="305435">
              <a:lnSpc>
                <a:spcPct val="120000"/>
              </a:lnSpc>
            </a:pPr>
            <a:r>
              <a:rPr b="1" dirty="0" sz="2000" lang="en-GB">
                <a:solidFill>
                  <a:srgbClr val="0F0F0F"/>
                </a:solidFill>
                <a:ea typeface="+mn-lt"/>
                <a:cs typeface="+mn-lt"/>
              </a:rPr>
              <a:t>Testing and Validation:</a:t>
            </a:r>
          </a:p>
          <a:p>
            <a:pPr indent="-305435" lvl="1" marL="305435">
              <a:lnSpc>
                <a:spcPct val="120000"/>
              </a:lnSpc>
            </a:pPr>
            <a:r>
              <a:rPr dirty="0" sz="2000" lang="en-GB">
                <a:solidFill>
                  <a:srgbClr val="0F0F0F"/>
                </a:solidFill>
                <a:ea typeface="+mn-lt"/>
                <a:cs typeface="+mn-lt"/>
              </a:rPr>
              <a:t> 	Thoroughly test the </a:t>
            </a:r>
            <a:r>
              <a:rPr dirty="0" sz="2000" lang="en-GB" err="1">
                <a:solidFill>
                  <a:srgbClr val="0F0F0F"/>
                </a:solidFill>
                <a:ea typeface="+mn-lt"/>
                <a:cs typeface="+mn-lt"/>
              </a:rPr>
              <a:t>keylogger</a:t>
            </a:r>
            <a:r>
              <a:rPr dirty="0" sz="2000" lang="en-GB">
                <a:solidFill>
                  <a:srgbClr val="0F0F0F"/>
                </a:solidFill>
                <a:ea typeface="+mn-lt"/>
                <a:cs typeface="+mn-lt"/>
              </a:rPr>
              <a:t> to ensure it functions as intended and doesn't cause unintended side effects or system instability.</a:t>
            </a:r>
          </a:p>
          <a:p>
            <a:pPr indent="-305435" lvl="1" marL="305435">
              <a:lnSpc>
                <a:spcPct val="120000"/>
              </a:lnSpc>
            </a:pPr>
            <a:r>
              <a:rPr dirty="0" sz="2000" lang="en-GB">
                <a:solidFill>
                  <a:srgbClr val="0F0F0F"/>
                </a:solidFill>
                <a:ea typeface="+mn-lt"/>
                <a:cs typeface="+mn-lt"/>
              </a:rPr>
              <a:t>	Validate the </a:t>
            </a:r>
            <a:r>
              <a:rPr dirty="0" sz="2000" lang="en-GB" err="1">
                <a:solidFill>
                  <a:srgbClr val="0F0F0F"/>
                </a:solidFill>
                <a:ea typeface="+mn-lt"/>
                <a:cs typeface="+mn-lt"/>
              </a:rPr>
              <a:t>keylogger's</a:t>
            </a:r>
            <a:r>
              <a:rPr dirty="0" sz="2000" lang="en-GB">
                <a:solidFill>
                  <a:srgbClr val="0F0F0F"/>
                </a:solidFill>
                <a:ea typeface="+mn-lt"/>
                <a:cs typeface="+mn-lt"/>
              </a:rPr>
              <a:t> effectiveness in capturing keystrokes across different applications and scenarios.</a:t>
            </a:r>
          </a:p>
          <a:p>
            <a:pPr indent="-305435" marL="305435">
              <a:lnSpc>
                <a:spcPct val="120000"/>
              </a:lnSpc>
            </a:pPr>
            <a:r>
              <a:rPr b="1" dirty="0" sz="2000" lang="en-GB">
                <a:solidFill>
                  <a:srgbClr val="0F0F0F"/>
                </a:solidFill>
                <a:ea typeface="+mn-lt"/>
                <a:cs typeface="+mn-lt"/>
              </a:rPr>
              <a:t>Documentation and Reporting:</a:t>
            </a:r>
          </a:p>
          <a:p>
            <a:pPr indent="-305435" lvl="1" marL="305435">
              <a:lnSpc>
                <a:spcPct val="120000"/>
              </a:lnSpc>
            </a:pPr>
            <a:r>
              <a:rPr dirty="0" sz="2000" lang="en-GB">
                <a:solidFill>
                  <a:srgbClr val="0F0F0F"/>
                </a:solidFill>
                <a:ea typeface="+mn-lt"/>
                <a:cs typeface="+mn-lt"/>
              </a:rPr>
              <a:t>	Document the </a:t>
            </a:r>
            <a:r>
              <a:rPr dirty="0" sz="2000" lang="en-GB" err="1">
                <a:solidFill>
                  <a:srgbClr val="0F0F0F"/>
                </a:solidFill>
                <a:ea typeface="+mn-lt"/>
                <a:cs typeface="+mn-lt"/>
              </a:rPr>
              <a:t>keylogger's</a:t>
            </a:r>
            <a:r>
              <a:rPr dirty="0" sz="2000" lang="en-GB">
                <a:solidFill>
                  <a:srgbClr val="0F0F0F"/>
                </a:solidFill>
                <a:ea typeface="+mn-lt"/>
                <a:cs typeface="+mn-lt"/>
              </a:rPr>
              <a:t> design, implementation, and usage instructions comprehensively.</a:t>
            </a:r>
          </a:p>
          <a:p>
            <a:pPr indent="-305435" lvl="1" marL="305435">
              <a:lnSpc>
                <a:spcPct val="120000"/>
              </a:lnSpc>
            </a:pPr>
            <a:r>
              <a:rPr dirty="0" sz="2000" lang="en-GB">
                <a:solidFill>
                  <a:srgbClr val="0F0F0F"/>
                </a:solidFill>
                <a:ea typeface="+mn-lt"/>
                <a:cs typeface="+mn-lt"/>
              </a:rPr>
              <a:t>	Provide clear guidance on ethical considerations, legal compliance, and potential risks associated with the </a:t>
            </a:r>
            <a:r>
              <a:rPr dirty="0" sz="2000" lang="en-GB" err="1">
                <a:solidFill>
                  <a:srgbClr val="0F0F0F"/>
                </a:solidFill>
                <a:ea typeface="+mn-lt"/>
                <a:cs typeface="+mn-lt"/>
              </a:rPr>
              <a:t>keylogger's</a:t>
            </a:r>
            <a:r>
              <a:rPr dirty="0" sz="2000" lang="en-GB">
                <a:solidFill>
                  <a:srgbClr val="0F0F0F"/>
                </a:solidFill>
                <a:ea typeface="+mn-lt"/>
                <a:cs typeface="+mn-lt"/>
              </a:rPr>
              <a:t> use.</a:t>
            </a:r>
          </a:p>
          <a:p>
            <a:pPr indent="-305435" lvl="1" marL="305435">
              <a:lnSpc>
                <a:spcPct val="120000"/>
              </a:lnSpc>
            </a:pPr>
            <a:r>
              <a:rPr dirty="0" sz="2000" lang="en-GB">
                <a:solidFill>
                  <a:srgbClr val="0F0F0F"/>
                </a:solidFill>
                <a:ea typeface="+mn-lt"/>
                <a:cs typeface="+mn-lt"/>
              </a:rPr>
              <a:t>	If applicable, report your findings or publish your research in an appropriate academic or technical forum.</a:t>
            </a:r>
          </a:p>
          <a:p>
            <a:pPr indent="-305435" marL="305435">
              <a:lnSpc>
                <a:spcPct val="120000"/>
              </a:lnSpc>
            </a:pPr>
            <a:r>
              <a:rPr b="1" dirty="0" sz="2000" lang="en-GB">
                <a:solidFill>
                  <a:srgbClr val="0F0F0F"/>
                </a:solidFill>
                <a:ea typeface="+mn-lt"/>
                <a:cs typeface="+mn-lt"/>
              </a:rPr>
              <a:t>Continuous Improvement and Responsiveness:</a:t>
            </a:r>
          </a:p>
          <a:p>
            <a:pPr indent="-305435" lvl="1" marL="305435">
              <a:lnSpc>
                <a:spcPct val="120000"/>
              </a:lnSpc>
            </a:pPr>
            <a:r>
              <a:rPr dirty="0" sz="2000" lang="en-GB">
                <a:solidFill>
                  <a:srgbClr val="0F0F0F"/>
                </a:solidFill>
                <a:ea typeface="+mn-lt"/>
                <a:cs typeface="+mn-lt"/>
              </a:rPr>
              <a:t>	Remain responsive to feedback and updates in the field of cybersecurity and privacy.</a:t>
            </a:r>
          </a:p>
          <a:p>
            <a:pPr indent="-305435" lvl="1" marL="305435">
              <a:lnSpc>
                <a:spcPct val="120000"/>
              </a:lnSpc>
            </a:pPr>
            <a:r>
              <a:rPr dirty="0" sz="2000" lang="en-GB">
                <a:solidFill>
                  <a:srgbClr val="0F0F0F"/>
                </a:solidFill>
                <a:ea typeface="+mn-lt"/>
                <a:cs typeface="+mn-lt"/>
              </a:rPr>
              <a:t>	Continuously evaluate and update the </a:t>
            </a:r>
            <a:r>
              <a:rPr dirty="0" sz="2000" lang="en-GB" err="1">
                <a:solidFill>
                  <a:srgbClr val="0F0F0F"/>
                </a:solidFill>
                <a:ea typeface="+mn-lt"/>
                <a:cs typeface="+mn-lt"/>
              </a:rPr>
              <a:t>keylogger</a:t>
            </a:r>
            <a:r>
              <a:rPr dirty="0" sz="2000" lang="en-GB">
                <a:solidFill>
                  <a:srgbClr val="0F0F0F"/>
                </a:solidFill>
                <a:ea typeface="+mn-lt"/>
                <a:cs typeface="+mn-lt"/>
              </a:rPr>
              <a:t> to address any security vulnerabilities or emerging threats.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lnSpcReduction="10000"/>
          </a:bodyPr>
          <a:p>
            <a:r>
              <a:rPr b="1" dirty="0" lang="en-GB"/>
              <a:t>System Requirements Analysis:</a:t>
            </a:r>
            <a:endParaRPr dirty="0" lang="en-GB"/>
          </a:p>
          <a:p>
            <a:pPr lvl="1"/>
            <a:r>
              <a:rPr dirty="0" lang="en-GB"/>
              <a:t>Define the purpose and objectives of the </a:t>
            </a:r>
            <a:r>
              <a:rPr dirty="0" lang="en-GB" err="1"/>
              <a:t>keylogger</a:t>
            </a:r>
            <a:r>
              <a:rPr dirty="0" lang="en-GB"/>
              <a:t> system. Understand the stakeholders' needs and expectations.</a:t>
            </a:r>
          </a:p>
          <a:p>
            <a:pPr lvl="1"/>
            <a:r>
              <a:rPr dirty="0" lang="en-GB"/>
              <a:t>Identify the functionalities required, such as capturing keystrokes, logging activities, and ensuring </a:t>
            </a:r>
            <a:r>
              <a:rPr dirty="0" lang="en-GB" err="1"/>
              <a:t>stealthiness</a:t>
            </a:r>
            <a:r>
              <a:rPr dirty="0" lang="en-GB"/>
              <a:t>.</a:t>
            </a:r>
          </a:p>
          <a:p>
            <a:pPr lvl="1"/>
            <a:r>
              <a:rPr dirty="0" lang="en-GB"/>
              <a:t>Consider the platform compatibility, performance requirements, and potential legal and ethical considerations.</a:t>
            </a:r>
          </a:p>
          <a:p>
            <a:r>
              <a:rPr b="1" dirty="0" lang="en-GB"/>
              <a:t>System Design:</a:t>
            </a:r>
            <a:endParaRPr dirty="0" lang="en-GB"/>
          </a:p>
          <a:p>
            <a:pPr lvl="1"/>
            <a:r>
              <a:rPr dirty="0" lang="en-GB"/>
              <a:t>Decompose the system into modules or components based on identified functionalities.</a:t>
            </a:r>
          </a:p>
          <a:p>
            <a:pPr lvl="1"/>
            <a:r>
              <a:rPr dirty="0" lang="en-GB"/>
              <a:t>Design the architecture of the </a:t>
            </a:r>
            <a:r>
              <a:rPr dirty="0" lang="en-GB" err="1"/>
              <a:t>keylogger</a:t>
            </a:r>
            <a:r>
              <a:rPr dirty="0" lang="en-GB"/>
              <a:t> system, considering factors like modularity, scalability, and maintainability.</a:t>
            </a:r>
          </a:p>
          <a:p>
            <a:pPr lvl="1"/>
            <a:r>
              <a:rPr dirty="0" lang="en-GB"/>
              <a:t>Specify the interfaces between modules and define the data flow within the system.</a:t>
            </a:r>
          </a:p>
          <a:p>
            <a:pPr lvl="1"/>
            <a:r>
              <a:rPr dirty="0" lang="en-GB"/>
              <a:t>Design mechanisms for user interaction, configuration, and data storage.</a:t>
            </a:r>
          </a:p>
          <a:p>
            <a:r>
              <a:rPr b="1" dirty="0" lang="en-GB"/>
              <a:t>Component Implementation:</a:t>
            </a:r>
            <a:endParaRPr dirty="0" lang="en-GB"/>
          </a:p>
          <a:p>
            <a:pPr lvl="1"/>
            <a:r>
              <a:rPr dirty="0" lang="en-GB"/>
              <a:t>Develop each component of the </a:t>
            </a:r>
            <a:r>
              <a:rPr dirty="0" lang="en-GB" err="1"/>
              <a:t>keylogger</a:t>
            </a:r>
            <a:r>
              <a:rPr dirty="0" lang="en-GB"/>
              <a:t> system according to the design specifications.</a:t>
            </a:r>
          </a:p>
          <a:p>
            <a:pPr lvl="1"/>
            <a:r>
              <a:rPr dirty="0" lang="en-GB"/>
              <a:t>Implement the keystroke capture mechanism using platform-specific APIs or libraries.</a:t>
            </a:r>
          </a:p>
          <a:p>
            <a:pPr lvl="1"/>
            <a:r>
              <a:rPr dirty="0" lang="en-GB"/>
              <a:t>Develop features for logging keystrokes to a file or transmitting them to a remote server securely.</a:t>
            </a:r>
          </a:p>
          <a:p>
            <a:pPr lvl="1"/>
            <a:r>
              <a:rPr dirty="0" lang="en-GB"/>
              <a:t>Implement mechanisms for hiding the </a:t>
            </a:r>
            <a:r>
              <a:rPr dirty="0" lang="en-GB" err="1"/>
              <a:t>keylogger</a:t>
            </a:r>
            <a:r>
              <a:rPr dirty="0" lang="en-GB"/>
              <a:t> from users and antivirus software, if required</a:t>
            </a:r>
            <a:r>
              <a:rPr dirty="0" lang="en-GB" smtClean="0"/>
              <a:t>.</a:t>
            </a:r>
            <a:endParaRPr dirty="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lnSpcReduction="20000"/>
          </a:bodyPr>
          <a:p>
            <a:r>
              <a:rPr b="1" dirty="0" lang="en-GB"/>
              <a:t>Integration and Testing:</a:t>
            </a:r>
            <a:endParaRPr dirty="0" lang="en-GB"/>
          </a:p>
          <a:p>
            <a:pPr lvl="1"/>
            <a:r>
              <a:rPr dirty="0" lang="en-GB"/>
              <a:t>Integrate the developed components into a cohesive </a:t>
            </a:r>
            <a:r>
              <a:rPr dirty="0" lang="en-GB" err="1"/>
              <a:t>keylogger</a:t>
            </a:r>
            <a:r>
              <a:rPr dirty="0" lang="en-GB"/>
              <a:t> system.</a:t>
            </a:r>
          </a:p>
          <a:p>
            <a:pPr lvl="1"/>
            <a:r>
              <a:rPr dirty="0" lang="en-GB"/>
              <a:t>Conduct thorough testing to ensure that each component functions correctly and interfaces properly with others.</a:t>
            </a:r>
          </a:p>
          <a:p>
            <a:pPr lvl="1"/>
            <a:r>
              <a:rPr dirty="0" lang="en-GB"/>
              <a:t>Test the </a:t>
            </a:r>
            <a:r>
              <a:rPr dirty="0" lang="en-GB" err="1"/>
              <a:t>keylogger</a:t>
            </a:r>
            <a:r>
              <a:rPr dirty="0" lang="en-GB"/>
              <a:t> system in various scenarios and environments to validate its effectiveness and reliability.</a:t>
            </a:r>
          </a:p>
          <a:p>
            <a:pPr lvl="1"/>
            <a:r>
              <a:rPr dirty="0" lang="en-GB"/>
              <a:t>Perform security testing to identify and address potential vulnerabilities, such as data leaks or unauthorized access.</a:t>
            </a:r>
          </a:p>
          <a:p>
            <a:r>
              <a:rPr b="1" dirty="0" lang="en-GB"/>
              <a:t>Deployment and Maintenance:</a:t>
            </a:r>
            <a:endParaRPr dirty="0" lang="en-GB"/>
          </a:p>
          <a:p>
            <a:pPr lvl="1"/>
            <a:r>
              <a:rPr dirty="0" lang="en-GB"/>
              <a:t>Deploy the </a:t>
            </a:r>
            <a:r>
              <a:rPr dirty="0" lang="en-GB" err="1"/>
              <a:t>keylogger</a:t>
            </a:r>
            <a:r>
              <a:rPr dirty="0" lang="en-GB"/>
              <a:t> system in the intended environment, ensuring proper configuration and setup.</a:t>
            </a:r>
          </a:p>
          <a:p>
            <a:pPr lvl="1"/>
            <a:r>
              <a:rPr dirty="0" lang="en-GB"/>
              <a:t>Provide documentation and training materials for users or administrators, including instructions for installation, configuration, and usage.</a:t>
            </a:r>
          </a:p>
          <a:p>
            <a:pPr lvl="1"/>
            <a:r>
              <a:rPr dirty="0" lang="en-GB"/>
              <a:t>Establish mechanisms for monitoring and maintaining the </a:t>
            </a:r>
            <a:r>
              <a:rPr dirty="0" lang="en-GB" err="1"/>
              <a:t>keylogger</a:t>
            </a:r>
            <a:r>
              <a:rPr dirty="0" lang="en-GB"/>
              <a:t> system, such as periodic updates and security patches.</a:t>
            </a:r>
          </a:p>
          <a:p>
            <a:pPr lvl="1"/>
            <a:r>
              <a:rPr dirty="0" lang="en-GB"/>
              <a:t>Implement feedback mechanisms to gather user insights and address any issues or enhancements needed.</a:t>
            </a:r>
          </a:p>
          <a:p>
            <a:r>
              <a:rPr b="1" dirty="0" lang="en-GB"/>
              <a:t>Ethical and Legal Considerations:</a:t>
            </a:r>
            <a:endParaRPr dirty="0" lang="en-GB"/>
          </a:p>
          <a:p>
            <a:pPr lvl="1"/>
            <a:r>
              <a:rPr dirty="0" lang="en-GB"/>
              <a:t>Ensure compliance with relevant laws and regulations governing the development and use of monitoring software.</a:t>
            </a:r>
          </a:p>
          <a:p>
            <a:pPr lvl="1"/>
            <a:r>
              <a:rPr dirty="0" lang="en-GB"/>
              <a:t>Implement safeguards to protect user privacy and obtain necessary consent for monitoring activities.</a:t>
            </a:r>
          </a:p>
          <a:p>
            <a:pPr lvl="1"/>
            <a:r>
              <a:rPr dirty="0" lang="en-GB"/>
              <a:t>Communicate transparently about the purpose and capabilities of the </a:t>
            </a:r>
            <a:r>
              <a:rPr dirty="0" lang="en-GB" err="1"/>
              <a:t>keylogger</a:t>
            </a:r>
            <a:r>
              <a:rPr dirty="0" lang="en-GB"/>
              <a:t> system, including any data collection and storage practices.</a:t>
            </a:r>
          </a:p>
          <a:p>
            <a:r>
              <a:rPr b="1" dirty="0" lang="en-GB"/>
              <a:t>Continuous Improvement:</a:t>
            </a:r>
            <a:endParaRPr dirty="0" lang="en-GB"/>
          </a:p>
          <a:p>
            <a:pPr lvl="1"/>
            <a:r>
              <a:rPr dirty="0" lang="en-GB"/>
              <a:t>Continuously monitor the performance and security of the </a:t>
            </a:r>
            <a:r>
              <a:rPr dirty="0" lang="en-GB" err="1"/>
              <a:t>keylogger</a:t>
            </a:r>
            <a:r>
              <a:rPr dirty="0" lang="en-GB"/>
              <a:t> system.</a:t>
            </a:r>
          </a:p>
          <a:p>
            <a:pPr lvl="1"/>
            <a:r>
              <a:rPr dirty="0" lang="en-GB"/>
              <a:t>Stay updated on emerging threats and technologies in the field of cybersecurity to incorporate necessary improvements and enhancements.</a:t>
            </a:r>
          </a:p>
          <a:p>
            <a:pPr lvl="1"/>
            <a:r>
              <a:rPr dirty="0" lang="en-GB"/>
              <a:t>Engage with stakeholders and the broader community to gather feedback and prioritize feature development</a:t>
            </a:r>
            <a:r>
              <a:rPr dirty="0" lang="en-GB" smtClean="0"/>
              <a:t>.</a:t>
            </a: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dirty="0" sz="4400" lang="en-US" smtClean="0">
                <a:solidFill>
                  <a:schemeClr val="accent1"/>
                </a:solidFill>
                <a:latin typeface="Arial"/>
                <a:ea typeface="+mj-lt"/>
                <a:cs typeface="Arial"/>
              </a:rPr>
              <a:t>Algorithm</a:t>
            </a:r>
            <a:endParaRPr dirty="0" lang="en-US"/>
          </a:p>
        </p:txBody>
      </p:sp>
      <p:sp>
        <p:nvSpPr>
          <p:cNvPr id="1048607" name="Content Placeholder 1"/>
          <p:cNvSpPr>
            <a:spLocks noGrp="1"/>
          </p:cNvSpPr>
          <p:nvPr>
            <p:ph idx="1"/>
          </p:nvPr>
        </p:nvSpPr>
        <p:spPr>
          <a:xfrm>
            <a:off x="581192" y="1232452"/>
            <a:ext cx="11029615" cy="5371548"/>
          </a:xfrm>
        </p:spPr>
        <p:txBody>
          <a:bodyPr>
            <a:normAutofit/>
          </a:bodyPr>
          <a:p>
            <a:r>
              <a:rPr b="1" dirty="0" lang="en-GB"/>
              <a:t>Initialization:</a:t>
            </a:r>
            <a:endParaRPr dirty="0" lang="en-GB"/>
          </a:p>
          <a:p>
            <a:pPr lvl="1"/>
            <a:r>
              <a:rPr dirty="0" lang="en-GB"/>
              <a:t>The </a:t>
            </a:r>
            <a:r>
              <a:rPr dirty="0" lang="en-GB" err="1"/>
              <a:t>keylogger</a:t>
            </a:r>
            <a:r>
              <a:rPr dirty="0" lang="en-GB"/>
              <a:t> initializes itself upon system </a:t>
            </a:r>
            <a:r>
              <a:rPr dirty="0" lang="en-GB" err="1"/>
              <a:t>startup</a:t>
            </a:r>
            <a:r>
              <a:rPr dirty="0" lang="en-GB"/>
              <a:t> or upon user login, depending on deployment preferences.</a:t>
            </a:r>
          </a:p>
          <a:p>
            <a:pPr lvl="1"/>
            <a:r>
              <a:rPr dirty="0" lang="en-GB"/>
              <a:t>It establishes hooks or listeners to capture keystrokes across the system.</a:t>
            </a:r>
          </a:p>
          <a:p>
            <a:r>
              <a:rPr b="1" dirty="0" lang="en-GB"/>
              <a:t>Keystroke Capture:</a:t>
            </a:r>
            <a:endParaRPr dirty="0" lang="en-GB"/>
          </a:p>
          <a:p>
            <a:pPr lvl="1"/>
            <a:r>
              <a:rPr dirty="0" lang="en-GB"/>
              <a:t>As the user types, the </a:t>
            </a:r>
            <a:r>
              <a:rPr dirty="0" lang="en-GB" err="1"/>
              <a:t>keylogger</a:t>
            </a:r>
            <a:r>
              <a:rPr dirty="0" lang="en-GB"/>
              <a:t> intercepts and captures keystrokes using platform-specific APIs or libraries.</a:t>
            </a:r>
          </a:p>
          <a:p>
            <a:pPr lvl="1"/>
            <a:r>
              <a:rPr dirty="0" lang="en-GB"/>
              <a:t>It records the timestamp, the key pressed, and additional contextual information if required (e.g., active application).</a:t>
            </a:r>
          </a:p>
          <a:p>
            <a:r>
              <a:rPr b="1" dirty="0" lang="en-GB"/>
              <a:t>Logging:</a:t>
            </a:r>
            <a:endParaRPr dirty="0" lang="en-GB"/>
          </a:p>
          <a:p>
            <a:pPr lvl="1"/>
            <a:r>
              <a:rPr dirty="0" lang="en-GB"/>
              <a:t>Captured keystrokes are logged either locally or remotely, depending on deployment requirements.</a:t>
            </a:r>
          </a:p>
          <a:p>
            <a:pPr lvl="1"/>
            <a:r>
              <a:rPr dirty="0" lang="en-GB"/>
              <a:t>Locally logged data is stored in a secure and hidden location on the system.</a:t>
            </a:r>
          </a:p>
          <a:p>
            <a:pPr lvl="1"/>
            <a:r>
              <a:rPr dirty="0" lang="en-GB"/>
              <a:t>Remotely logged data may be transmitted securely to a designated server using encryption protocols.</a:t>
            </a:r>
          </a:p>
          <a:p>
            <a:r>
              <a:rPr b="1" dirty="0" lang="en-GB"/>
              <a:t>Stealth Mechanisms:</a:t>
            </a:r>
            <a:endParaRPr dirty="0" lang="en-GB"/>
          </a:p>
          <a:p>
            <a:pPr lvl="1"/>
            <a:r>
              <a:rPr dirty="0" lang="en-GB"/>
              <a:t>The </a:t>
            </a:r>
            <a:r>
              <a:rPr dirty="0" lang="en-GB" err="1"/>
              <a:t>keylogger</a:t>
            </a:r>
            <a:r>
              <a:rPr dirty="0" lang="en-GB"/>
              <a:t> employs various techniques to remain undetected, such as hiding its presence from the user and antivirus software.</a:t>
            </a:r>
          </a:p>
          <a:p>
            <a:pPr lvl="1"/>
            <a:r>
              <a:rPr dirty="0" lang="en-GB"/>
              <a:t>It may use rootkit techniques to mask its processes and files, or employ anti-detection measures to evade security software.</a:t>
            </a:r>
          </a:p>
          <a:p>
            <a:r>
              <a:rPr b="1" dirty="0" lang="en-GB"/>
              <a:t>Persistence:</a:t>
            </a:r>
            <a:endParaRPr dirty="0" lang="en-GB"/>
          </a:p>
          <a:p>
            <a:pPr lvl="1"/>
            <a:r>
              <a:rPr dirty="0" lang="en-GB"/>
              <a:t>The </a:t>
            </a:r>
            <a:r>
              <a:rPr dirty="0" lang="en-GB" err="1"/>
              <a:t>keylogger</a:t>
            </a:r>
            <a:r>
              <a:rPr dirty="0" lang="en-GB"/>
              <a:t> ensures persistence by implementing mechanisms to survive system reboots and remain active in the background.</a:t>
            </a:r>
          </a:p>
          <a:p>
            <a:pPr lvl="1"/>
            <a:r>
              <a:rPr dirty="0" lang="en-GB"/>
              <a:t>It may register itself as a </a:t>
            </a:r>
            <a:r>
              <a:rPr dirty="0" lang="en-GB" err="1"/>
              <a:t>startup</a:t>
            </a:r>
            <a:r>
              <a:rPr dirty="0" lang="en-GB"/>
              <a:t> process or install itself as a service to ensure continuous operation.</a:t>
            </a:r>
          </a:p>
          <a:p>
            <a:pPr indent="-305435" marL="305435"/>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p>
            <a:r>
              <a:rPr b="1" dirty="0" lang="en-GB"/>
              <a:t>Target Environment Selection:</a:t>
            </a:r>
            <a:endParaRPr dirty="0" lang="en-GB"/>
          </a:p>
          <a:p>
            <a:pPr lvl="1"/>
            <a:r>
              <a:rPr dirty="0" lang="en-GB"/>
              <a:t>Determine the target operating system(s) and platform(s) for deployment, such as Windows, </a:t>
            </a:r>
            <a:r>
              <a:rPr dirty="0" lang="en-GB" err="1"/>
              <a:t>macOS</a:t>
            </a:r>
            <a:r>
              <a:rPr dirty="0" lang="en-GB"/>
              <a:t>, or Linux.</a:t>
            </a:r>
          </a:p>
          <a:p>
            <a:r>
              <a:rPr b="1" dirty="0" lang="en-GB"/>
              <a:t>Development:</a:t>
            </a:r>
            <a:endParaRPr dirty="0" lang="en-GB"/>
          </a:p>
          <a:p>
            <a:pPr lvl="1"/>
            <a:r>
              <a:rPr dirty="0" lang="en-GB"/>
              <a:t>Develop the </a:t>
            </a:r>
            <a:r>
              <a:rPr dirty="0" lang="en-GB" err="1"/>
              <a:t>keylogger</a:t>
            </a:r>
            <a:r>
              <a:rPr dirty="0" lang="en-GB"/>
              <a:t> using appropriate programming languages and libraries for the target platform(s).</a:t>
            </a:r>
          </a:p>
          <a:p>
            <a:pPr lvl="1"/>
            <a:r>
              <a:rPr dirty="0" lang="en-GB"/>
              <a:t>Implement necessary features, including keystroke capture, logging, stealth mechanisms, and persistence.</a:t>
            </a:r>
          </a:p>
          <a:p>
            <a:r>
              <a:rPr b="1" dirty="0" lang="en-GB"/>
              <a:t>Testing:</a:t>
            </a:r>
            <a:endParaRPr dirty="0" lang="en-GB"/>
          </a:p>
          <a:p>
            <a:pPr lvl="1"/>
            <a:r>
              <a:rPr dirty="0" lang="en-GB"/>
              <a:t>Conduct comprehensive testing of the </a:t>
            </a:r>
            <a:r>
              <a:rPr dirty="0" lang="en-GB" err="1"/>
              <a:t>keylogger</a:t>
            </a:r>
            <a:r>
              <a:rPr dirty="0" lang="en-GB"/>
              <a:t> in simulated and real-world environments to ensure functionality and </a:t>
            </a:r>
            <a:r>
              <a:rPr dirty="0" lang="en-GB" err="1"/>
              <a:t>stealthiness</a:t>
            </a:r>
            <a:r>
              <a:rPr dirty="0" lang="en-GB"/>
              <a:t>.</a:t>
            </a:r>
          </a:p>
          <a:p>
            <a:pPr lvl="1"/>
            <a:r>
              <a:rPr dirty="0" lang="en-GB"/>
              <a:t>Test across different operating systems and versions to verify compatibility.</a:t>
            </a:r>
          </a:p>
          <a:p>
            <a:r>
              <a:rPr b="1" dirty="0" lang="en-GB"/>
              <a:t>Packaging:</a:t>
            </a:r>
            <a:endParaRPr dirty="0" lang="en-GB"/>
          </a:p>
          <a:p>
            <a:pPr lvl="1"/>
            <a:r>
              <a:rPr dirty="0" lang="en-GB"/>
              <a:t>Package the </a:t>
            </a:r>
            <a:r>
              <a:rPr dirty="0" lang="en-GB" err="1"/>
              <a:t>keylogger</a:t>
            </a:r>
            <a:r>
              <a:rPr dirty="0" lang="en-GB"/>
              <a:t> for distribution or deployment, ensuring it is bundled with any necessary dependencies and configuration files.</a:t>
            </a:r>
          </a:p>
          <a:p>
            <a:r>
              <a:rPr b="1" dirty="0" lang="en-GB"/>
              <a:t>Installation:</a:t>
            </a:r>
            <a:endParaRPr dirty="0" lang="en-GB"/>
          </a:p>
          <a:p>
            <a:pPr lvl="1"/>
            <a:r>
              <a:rPr dirty="0" lang="en-GB"/>
              <a:t>Deploy the </a:t>
            </a:r>
            <a:r>
              <a:rPr dirty="0" lang="en-GB" err="1"/>
              <a:t>keylogger</a:t>
            </a:r>
            <a:r>
              <a:rPr dirty="0" lang="en-GB"/>
              <a:t> to target systems using appropriate methods, such as direct installation, social engineering, or remote exploitation.</a:t>
            </a:r>
          </a:p>
          <a:p>
            <a:pPr lvl="1"/>
            <a:r>
              <a:rPr dirty="0" lang="en-GB"/>
              <a:t>Ensure that installation is performed discreetly to avoid detection by users or security software.</a:t>
            </a:r>
          </a:p>
          <a:p>
            <a:r>
              <a:rPr b="1" dirty="0" lang="en-GB"/>
              <a:t>Monitoring and Maintenance:</a:t>
            </a:r>
            <a:endParaRPr dirty="0" lang="en-GB"/>
          </a:p>
          <a:p>
            <a:pPr lvl="1"/>
            <a:r>
              <a:rPr dirty="0" lang="en-GB"/>
              <a:t>Monitor the deployed </a:t>
            </a:r>
            <a:r>
              <a:rPr dirty="0" lang="en-GB" err="1"/>
              <a:t>keyloggers</a:t>
            </a:r>
            <a:r>
              <a:rPr dirty="0" lang="en-GB"/>
              <a:t> to ensure they remain operational and undetected.</a:t>
            </a:r>
          </a:p>
          <a:p>
            <a:pPr lvl="1"/>
            <a:r>
              <a:rPr dirty="0" lang="en-GB"/>
              <a:t>Implement mechanisms for remote control and updates to address any issues or enhance functionality as needed.</a:t>
            </a:r>
          </a:p>
          <a:p>
            <a:pPr lvl="1"/>
            <a:r>
              <a:rPr dirty="0" lang="en-GB"/>
              <a:t>Regularly assess the effectiveness of the </a:t>
            </a:r>
            <a:r>
              <a:rPr dirty="0" lang="en-GB" err="1"/>
              <a:t>keylogger</a:t>
            </a:r>
            <a:r>
              <a:rPr dirty="0" lang="en-GB"/>
              <a:t> and adapt deployment strategies based on evolving security measures.</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2021-05-26T05:50:10Z</dcterms:created>
  <dcterms:modified xsi:type="dcterms:W3CDTF">2024-04-24T06:05:52Z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65b50f5b35b8404389913a383c06da76</vt:lpwstr>
  </property>
</Properties>
</file>