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 id="260" r:id="rId6"/>
    <p:sldId id="261" r:id="rId7"/>
    <p:sldId id="262" r:id="rId8"/>
    <p:sldId id="263" r:id="rId9"/>
    <p:sldId id="266" r:id="rId10"/>
    <p:sldId id="265" r:id="rId11"/>
    <p:sldId id="264" r:id="rId12"/>
    <p:sldId id="267" r:id="rId13"/>
    <p:sldId id="268" r:id="rId14"/>
    <p:sldId id="269" r:id="rId15"/>
    <p:sldId id="270" r:id="rId16"/>
    <p:sldId id="271" r:id="rId17"/>
    <p:sldId id="273"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4" d="100"/>
          <a:sy n="64" d="100"/>
        </p:scale>
        <p:origin x="87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8ADE4AF-B716-40A1-9EA2-F26C6E3B1726}" type="datetimeFigureOut">
              <a:rPr lang="en-IN" smtClean="0"/>
              <a:t>29-09-2024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DACC582-71E2-4C1D-8E07-8951FE33860E}" type="slidenum">
              <a:rPr lang="en-IN" smtClean="0"/>
              <a:t>‹#›</a:t>
            </a:fld>
            <a:endParaRPr lang="en-IN"/>
          </a:p>
        </p:txBody>
      </p:sp>
    </p:spTree>
    <p:extLst>
      <p:ext uri="{BB962C8B-B14F-4D97-AF65-F5344CB8AC3E}">
        <p14:creationId xmlns:p14="http://schemas.microsoft.com/office/powerpoint/2010/main" val="33660376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ADE4AF-B716-40A1-9EA2-F26C6E3B1726}" type="datetimeFigureOut">
              <a:rPr lang="en-IN" smtClean="0"/>
              <a:t>29-09-2024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DACC582-71E2-4C1D-8E07-8951FE33860E}" type="slidenum">
              <a:rPr lang="en-IN" smtClean="0"/>
              <a:t>‹#›</a:t>
            </a:fld>
            <a:endParaRPr lang="en-IN"/>
          </a:p>
        </p:txBody>
      </p:sp>
    </p:spTree>
    <p:extLst>
      <p:ext uri="{BB962C8B-B14F-4D97-AF65-F5344CB8AC3E}">
        <p14:creationId xmlns:p14="http://schemas.microsoft.com/office/powerpoint/2010/main" val="23908072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ADE4AF-B716-40A1-9EA2-F26C6E3B1726}" type="datetimeFigureOut">
              <a:rPr lang="en-IN" smtClean="0"/>
              <a:t>29-09-2024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DACC582-71E2-4C1D-8E07-8951FE33860E}"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2544039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ADE4AF-B716-40A1-9EA2-F26C6E3B1726}" type="datetimeFigureOut">
              <a:rPr lang="en-IN" smtClean="0"/>
              <a:t>29-09-2024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DACC582-71E2-4C1D-8E07-8951FE33860E}" type="slidenum">
              <a:rPr lang="en-IN" smtClean="0"/>
              <a:t>‹#›</a:t>
            </a:fld>
            <a:endParaRPr lang="en-IN"/>
          </a:p>
        </p:txBody>
      </p:sp>
    </p:spTree>
    <p:extLst>
      <p:ext uri="{BB962C8B-B14F-4D97-AF65-F5344CB8AC3E}">
        <p14:creationId xmlns:p14="http://schemas.microsoft.com/office/powerpoint/2010/main" val="22192116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ADE4AF-B716-40A1-9EA2-F26C6E3B1726}" type="datetimeFigureOut">
              <a:rPr lang="en-IN" smtClean="0"/>
              <a:t>29-09-2024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DACC582-71E2-4C1D-8E07-8951FE33860E}"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7880638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ADE4AF-B716-40A1-9EA2-F26C6E3B1726}" type="datetimeFigureOut">
              <a:rPr lang="en-IN" smtClean="0"/>
              <a:t>29-09-2024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DACC582-71E2-4C1D-8E07-8951FE33860E}" type="slidenum">
              <a:rPr lang="en-IN" smtClean="0"/>
              <a:t>‹#›</a:t>
            </a:fld>
            <a:endParaRPr lang="en-IN"/>
          </a:p>
        </p:txBody>
      </p:sp>
    </p:spTree>
    <p:extLst>
      <p:ext uri="{BB962C8B-B14F-4D97-AF65-F5344CB8AC3E}">
        <p14:creationId xmlns:p14="http://schemas.microsoft.com/office/powerpoint/2010/main" val="31210655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ADE4AF-B716-40A1-9EA2-F26C6E3B1726}" type="datetimeFigureOut">
              <a:rPr lang="en-IN" smtClean="0"/>
              <a:t>29-09-2024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DACC582-71E2-4C1D-8E07-8951FE33860E}" type="slidenum">
              <a:rPr lang="en-IN" smtClean="0"/>
              <a:t>‹#›</a:t>
            </a:fld>
            <a:endParaRPr lang="en-IN"/>
          </a:p>
        </p:txBody>
      </p:sp>
    </p:spTree>
    <p:extLst>
      <p:ext uri="{BB962C8B-B14F-4D97-AF65-F5344CB8AC3E}">
        <p14:creationId xmlns:p14="http://schemas.microsoft.com/office/powerpoint/2010/main" val="35792770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ADE4AF-B716-40A1-9EA2-F26C6E3B1726}" type="datetimeFigureOut">
              <a:rPr lang="en-IN" smtClean="0"/>
              <a:t>29-09-2024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DACC582-71E2-4C1D-8E07-8951FE33860E}" type="slidenum">
              <a:rPr lang="en-IN" smtClean="0"/>
              <a:t>‹#›</a:t>
            </a:fld>
            <a:endParaRPr lang="en-IN"/>
          </a:p>
        </p:txBody>
      </p:sp>
    </p:spTree>
    <p:extLst>
      <p:ext uri="{BB962C8B-B14F-4D97-AF65-F5344CB8AC3E}">
        <p14:creationId xmlns:p14="http://schemas.microsoft.com/office/powerpoint/2010/main" val="34713720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ADE4AF-B716-40A1-9EA2-F26C6E3B1726}" type="datetimeFigureOut">
              <a:rPr lang="en-IN" smtClean="0"/>
              <a:t>29-09-2024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DACC582-71E2-4C1D-8E07-8951FE33860E}" type="slidenum">
              <a:rPr lang="en-IN" smtClean="0"/>
              <a:t>‹#›</a:t>
            </a:fld>
            <a:endParaRPr lang="en-IN"/>
          </a:p>
        </p:txBody>
      </p:sp>
    </p:spTree>
    <p:extLst>
      <p:ext uri="{BB962C8B-B14F-4D97-AF65-F5344CB8AC3E}">
        <p14:creationId xmlns:p14="http://schemas.microsoft.com/office/powerpoint/2010/main" val="42570493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ADE4AF-B716-40A1-9EA2-F26C6E3B1726}" type="datetimeFigureOut">
              <a:rPr lang="en-IN" smtClean="0"/>
              <a:t>29-09-2024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DACC582-71E2-4C1D-8E07-8951FE33860E}" type="slidenum">
              <a:rPr lang="en-IN" smtClean="0"/>
              <a:t>‹#›</a:t>
            </a:fld>
            <a:endParaRPr lang="en-IN"/>
          </a:p>
        </p:txBody>
      </p:sp>
    </p:spTree>
    <p:extLst>
      <p:ext uri="{BB962C8B-B14F-4D97-AF65-F5344CB8AC3E}">
        <p14:creationId xmlns:p14="http://schemas.microsoft.com/office/powerpoint/2010/main" val="26205716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8ADE4AF-B716-40A1-9EA2-F26C6E3B1726}" type="datetimeFigureOut">
              <a:rPr lang="en-IN" smtClean="0"/>
              <a:t>29-09-2024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DACC582-71E2-4C1D-8E07-8951FE33860E}" type="slidenum">
              <a:rPr lang="en-IN" smtClean="0"/>
              <a:t>‹#›</a:t>
            </a:fld>
            <a:endParaRPr lang="en-IN"/>
          </a:p>
        </p:txBody>
      </p:sp>
    </p:spTree>
    <p:extLst>
      <p:ext uri="{BB962C8B-B14F-4D97-AF65-F5344CB8AC3E}">
        <p14:creationId xmlns:p14="http://schemas.microsoft.com/office/powerpoint/2010/main" val="13852921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8ADE4AF-B716-40A1-9EA2-F26C6E3B1726}" type="datetimeFigureOut">
              <a:rPr lang="en-IN" smtClean="0"/>
              <a:t>29-09-2024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DACC582-71E2-4C1D-8E07-8951FE33860E}" type="slidenum">
              <a:rPr lang="en-IN" smtClean="0"/>
              <a:t>‹#›</a:t>
            </a:fld>
            <a:endParaRPr lang="en-IN"/>
          </a:p>
        </p:txBody>
      </p:sp>
    </p:spTree>
    <p:extLst>
      <p:ext uri="{BB962C8B-B14F-4D97-AF65-F5344CB8AC3E}">
        <p14:creationId xmlns:p14="http://schemas.microsoft.com/office/powerpoint/2010/main" val="11499233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8ADE4AF-B716-40A1-9EA2-F26C6E3B1726}" type="datetimeFigureOut">
              <a:rPr lang="en-IN" smtClean="0"/>
              <a:t>29-09-2024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DACC582-71E2-4C1D-8E07-8951FE33860E}" type="slidenum">
              <a:rPr lang="en-IN" smtClean="0"/>
              <a:t>‹#›</a:t>
            </a:fld>
            <a:endParaRPr lang="en-IN"/>
          </a:p>
        </p:txBody>
      </p:sp>
    </p:spTree>
    <p:extLst>
      <p:ext uri="{BB962C8B-B14F-4D97-AF65-F5344CB8AC3E}">
        <p14:creationId xmlns:p14="http://schemas.microsoft.com/office/powerpoint/2010/main" val="34941696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ADE4AF-B716-40A1-9EA2-F26C6E3B1726}" type="datetimeFigureOut">
              <a:rPr lang="en-IN" smtClean="0"/>
              <a:t>29-09-2024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DACC582-71E2-4C1D-8E07-8951FE33860E}" type="slidenum">
              <a:rPr lang="en-IN" smtClean="0"/>
              <a:t>‹#›</a:t>
            </a:fld>
            <a:endParaRPr lang="en-IN"/>
          </a:p>
        </p:txBody>
      </p:sp>
    </p:spTree>
    <p:extLst>
      <p:ext uri="{BB962C8B-B14F-4D97-AF65-F5344CB8AC3E}">
        <p14:creationId xmlns:p14="http://schemas.microsoft.com/office/powerpoint/2010/main" val="3956329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8ADE4AF-B716-40A1-9EA2-F26C6E3B1726}" type="datetimeFigureOut">
              <a:rPr lang="en-IN" smtClean="0"/>
              <a:t>29-09-2024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DACC582-71E2-4C1D-8E07-8951FE33860E}" type="slidenum">
              <a:rPr lang="en-IN" smtClean="0"/>
              <a:t>‹#›</a:t>
            </a:fld>
            <a:endParaRPr lang="en-IN"/>
          </a:p>
        </p:txBody>
      </p:sp>
    </p:spTree>
    <p:extLst>
      <p:ext uri="{BB962C8B-B14F-4D97-AF65-F5344CB8AC3E}">
        <p14:creationId xmlns:p14="http://schemas.microsoft.com/office/powerpoint/2010/main" val="15623648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DACC582-71E2-4C1D-8E07-8951FE33860E}" type="slidenum">
              <a:rPr lang="en-IN" smtClean="0"/>
              <a:t>‹#›</a:t>
            </a:fld>
            <a:endParaRPr lang="en-IN"/>
          </a:p>
        </p:txBody>
      </p:sp>
      <p:sp>
        <p:nvSpPr>
          <p:cNvPr id="5" name="Date Placeholder 4"/>
          <p:cNvSpPr>
            <a:spLocks noGrp="1"/>
          </p:cNvSpPr>
          <p:nvPr>
            <p:ph type="dt" sz="half" idx="10"/>
          </p:nvPr>
        </p:nvSpPr>
        <p:spPr/>
        <p:txBody>
          <a:bodyPr/>
          <a:lstStyle/>
          <a:p>
            <a:fld id="{58ADE4AF-B716-40A1-9EA2-F26C6E3B1726}" type="datetimeFigureOut">
              <a:rPr lang="en-IN" smtClean="0"/>
              <a:t>29-09-2024</a:t>
            </a:fld>
            <a:endParaRPr lang="en-IN"/>
          </a:p>
        </p:txBody>
      </p:sp>
    </p:spTree>
    <p:extLst>
      <p:ext uri="{BB962C8B-B14F-4D97-AF65-F5344CB8AC3E}">
        <p14:creationId xmlns:p14="http://schemas.microsoft.com/office/powerpoint/2010/main" val="12673674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8ADE4AF-B716-40A1-9EA2-F26C6E3B1726}" type="datetimeFigureOut">
              <a:rPr lang="en-IN" smtClean="0"/>
              <a:t>29-09-2024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DACC582-71E2-4C1D-8E07-8951FE33860E}" type="slidenum">
              <a:rPr lang="en-IN" smtClean="0"/>
              <a:t>‹#›</a:t>
            </a:fld>
            <a:endParaRPr lang="en-IN"/>
          </a:p>
        </p:txBody>
      </p:sp>
    </p:spTree>
    <p:extLst>
      <p:ext uri="{BB962C8B-B14F-4D97-AF65-F5344CB8AC3E}">
        <p14:creationId xmlns:p14="http://schemas.microsoft.com/office/powerpoint/2010/main" val="1902319686"/>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8F420-D580-829C-547C-3CC1931CB241}"/>
              </a:ext>
            </a:extLst>
          </p:cNvPr>
          <p:cNvSpPr>
            <a:spLocks noGrp="1"/>
          </p:cNvSpPr>
          <p:nvPr>
            <p:ph type="ctrTitle"/>
          </p:nvPr>
        </p:nvSpPr>
        <p:spPr/>
        <p:txBody>
          <a:bodyPr/>
          <a:lstStyle/>
          <a:p>
            <a:r>
              <a:rPr lang="en-IN" dirty="0"/>
              <a:t>Open Source </a:t>
            </a:r>
            <a:br>
              <a:rPr lang="en-IN" dirty="0"/>
            </a:br>
            <a:r>
              <a:rPr lang="en-IN" dirty="0"/>
              <a:t>Agile Project Management</a:t>
            </a:r>
          </a:p>
        </p:txBody>
      </p:sp>
      <p:sp>
        <p:nvSpPr>
          <p:cNvPr id="3" name="Subtitle 2">
            <a:extLst>
              <a:ext uri="{FF2B5EF4-FFF2-40B4-BE49-F238E27FC236}">
                <a16:creationId xmlns:a16="http://schemas.microsoft.com/office/drawing/2014/main" id="{C2A9B1E0-2E8A-3873-96CC-CBE136006C6A}"/>
              </a:ext>
            </a:extLst>
          </p:cNvPr>
          <p:cNvSpPr>
            <a:spLocks noGrp="1"/>
          </p:cNvSpPr>
          <p:nvPr>
            <p:ph type="subTitle" idx="1"/>
          </p:nvPr>
        </p:nvSpPr>
        <p:spPr/>
        <p:txBody>
          <a:bodyPr/>
          <a:lstStyle/>
          <a:p>
            <a:r>
              <a:rPr lang="en-IN" dirty="0"/>
              <a:t>Version 1.0</a:t>
            </a:r>
          </a:p>
          <a:p>
            <a:r>
              <a:rPr lang="en-IN" dirty="0"/>
              <a:t>Start Date: 28</a:t>
            </a:r>
            <a:r>
              <a:rPr lang="en-IN" baseline="30000" dirty="0"/>
              <a:t>th</a:t>
            </a:r>
            <a:r>
              <a:rPr lang="en-IN" dirty="0"/>
              <a:t> Sep 2024</a:t>
            </a:r>
          </a:p>
        </p:txBody>
      </p:sp>
    </p:spTree>
    <p:extLst>
      <p:ext uri="{BB962C8B-B14F-4D97-AF65-F5344CB8AC3E}">
        <p14:creationId xmlns:p14="http://schemas.microsoft.com/office/powerpoint/2010/main" val="11776543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FECD7-029B-18E1-BAD8-00A6BA9D5D6C}"/>
              </a:ext>
            </a:extLst>
          </p:cNvPr>
          <p:cNvSpPr>
            <a:spLocks noGrp="1"/>
          </p:cNvSpPr>
          <p:nvPr>
            <p:ph type="title"/>
          </p:nvPr>
        </p:nvSpPr>
        <p:spPr/>
        <p:txBody>
          <a:bodyPr/>
          <a:lstStyle/>
          <a:p>
            <a:r>
              <a:rPr lang="en-IN" dirty="0"/>
              <a:t>Project Strategy</a:t>
            </a:r>
          </a:p>
        </p:txBody>
      </p:sp>
      <p:sp>
        <p:nvSpPr>
          <p:cNvPr id="3" name="Content Placeholder 2">
            <a:extLst>
              <a:ext uri="{FF2B5EF4-FFF2-40B4-BE49-F238E27FC236}">
                <a16:creationId xmlns:a16="http://schemas.microsoft.com/office/drawing/2014/main" id="{047A7A26-AFD4-987E-62D8-4F193B6AEC38}"/>
              </a:ext>
            </a:extLst>
          </p:cNvPr>
          <p:cNvSpPr>
            <a:spLocks noGrp="1"/>
          </p:cNvSpPr>
          <p:nvPr>
            <p:ph idx="1"/>
          </p:nvPr>
        </p:nvSpPr>
        <p:spPr/>
        <p:txBody>
          <a:bodyPr/>
          <a:lstStyle/>
          <a:p>
            <a:r>
              <a:rPr lang="en-US" b="1" dirty="0"/>
              <a:t>Marketing and Branding</a:t>
            </a:r>
            <a:endParaRPr lang="en-US" dirty="0"/>
          </a:p>
          <a:p>
            <a:pPr>
              <a:buFont typeface="Arial" panose="020B0604020202020204" pitchFamily="34" charset="0"/>
              <a:buChar char="•"/>
            </a:pPr>
            <a:r>
              <a:rPr lang="en-US" b="1" dirty="0"/>
              <a:t>Build a Strong Brand:</a:t>
            </a:r>
            <a:r>
              <a:rPr lang="en-US" dirty="0"/>
              <a:t> Position the platform as the go-to solution for Agile project management by highlighting its simplicity, scalability, and open-source nature.</a:t>
            </a:r>
          </a:p>
          <a:p>
            <a:pPr>
              <a:buFont typeface="Arial" panose="020B0604020202020204" pitchFamily="34" charset="0"/>
              <a:buChar char="•"/>
            </a:pPr>
            <a:r>
              <a:rPr lang="en-US" b="1" dirty="0"/>
              <a:t>Content-Driven Marketing:</a:t>
            </a:r>
            <a:r>
              <a:rPr lang="en-US" dirty="0"/>
              <a:t> Publish blogs, tutorials, and case studies showcasing the platform’s capabilities and its successful implementations across different industries.</a:t>
            </a:r>
          </a:p>
          <a:p>
            <a:pPr>
              <a:buFont typeface="Arial" panose="020B0604020202020204" pitchFamily="34" charset="0"/>
              <a:buChar char="•"/>
            </a:pPr>
            <a:r>
              <a:rPr lang="en-US" b="1" dirty="0"/>
              <a:t>AgileTIA Advocacy:</a:t>
            </a:r>
            <a:r>
              <a:rPr lang="en-US" dirty="0"/>
              <a:t> Promote AgileTIA’s expertise and consulting services to attract organizations looking for guidance on Agile adoption and transformations.</a:t>
            </a:r>
          </a:p>
          <a:p>
            <a:endParaRPr lang="en-IN" dirty="0"/>
          </a:p>
        </p:txBody>
      </p:sp>
    </p:spTree>
    <p:extLst>
      <p:ext uri="{BB962C8B-B14F-4D97-AF65-F5344CB8AC3E}">
        <p14:creationId xmlns:p14="http://schemas.microsoft.com/office/powerpoint/2010/main" val="38920006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FECD7-029B-18E1-BAD8-00A6BA9D5D6C}"/>
              </a:ext>
            </a:extLst>
          </p:cNvPr>
          <p:cNvSpPr>
            <a:spLocks noGrp="1"/>
          </p:cNvSpPr>
          <p:nvPr>
            <p:ph type="title"/>
          </p:nvPr>
        </p:nvSpPr>
        <p:spPr/>
        <p:txBody>
          <a:bodyPr/>
          <a:lstStyle/>
          <a:p>
            <a:r>
              <a:rPr lang="en-IN" dirty="0"/>
              <a:t>Project Strategy</a:t>
            </a:r>
          </a:p>
        </p:txBody>
      </p:sp>
      <p:sp>
        <p:nvSpPr>
          <p:cNvPr id="3" name="Content Placeholder 2">
            <a:extLst>
              <a:ext uri="{FF2B5EF4-FFF2-40B4-BE49-F238E27FC236}">
                <a16:creationId xmlns:a16="http://schemas.microsoft.com/office/drawing/2014/main" id="{047A7A26-AFD4-987E-62D8-4F193B6AEC38}"/>
              </a:ext>
            </a:extLst>
          </p:cNvPr>
          <p:cNvSpPr>
            <a:spLocks noGrp="1"/>
          </p:cNvSpPr>
          <p:nvPr>
            <p:ph idx="1"/>
          </p:nvPr>
        </p:nvSpPr>
        <p:spPr/>
        <p:txBody>
          <a:bodyPr/>
          <a:lstStyle/>
          <a:p>
            <a:r>
              <a:rPr lang="en-US" b="1" dirty="0"/>
              <a:t>Monetization and Sustainability</a:t>
            </a:r>
            <a:endParaRPr lang="en-US" dirty="0"/>
          </a:p>
          <a:p>
            <a:pPr>
              <a:buFont typeface="Arial" panose="020B0604020202020204" pitchFamily="34" charset="0"/>
              <a:buChar char="•"/>
            </a:pPr>
            <a:r>
              <a:rPr lang="en-US" b="1" dirty="0"/>
              <a:t>Freemium Model:</a:t>
            </a:r>
            <a:r>
              <a:rPr lang="en-US" dirty="0"/>
              <a:t> Keep the core platform free and open-source, while offering premium support, additional features, and consulting services to enterprise users.</a:t>
            </a:r>
          </a:p>
          <a:p>
            <a:pPr>
              <a:buFont typeface="Arial" panose="020B0604020202020204" pitchFamily="34" charset="0"/>
              <a:buChar char="•"/>
            </a:pPr>
            <a:r>
              <a:rPr lang="en-US" b="1" dirty="0"/>
              <a:t>Sponsorship and Donations:</a:t>
            </a:r>
            <a:r>
              <a:rPr lang="en-US" dirty="0"/>
              <a:t> Encourage companies and users to support the platform through sponsorships and donations, ensuring its long-term sustainability.</a:t>
            </a:r>
          </a:p>
          <a:p>
            <a:pPr>
              <a:buFont typeface="Arial" panose="020B0604020202020204" pitchFamily="34" charset="0"/>
              <a:buChar char="•"/>
            </a:pPr>
            <a:r>
              <a:rPr lang="en-US" b="1" dirty="0"/>
              <a:t>Subscription-Based Services:</a:t>
            </a:r>
            <a:r>
              <a:rPr lang="en-US" dirty="0"/>
              <a:t> Offer subscription models for premium features, hosting, and technical support to generate recurring revenue streams.</a:t>
            </a:r>
          </a:p>
          <a:p>
            <a:endParaRPr lang="en-IN" dirty="0"/>
          </a:p>
        </p:txBody>
      </p:sp>
    </p:spTree>
    <p:extLst>
      <p:ext uri="{BB962C8B-B14F-4D97-AF65-F5344CB8AC3E}">
        <p14:creationId xmlns:p14="http://schemas.microsoft.com/office/powerpoint/2010/main" val="39483986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B59C0EAF-A558-51A8-C1C5-8E525C224A0C}"/>
              </a:ext>
            </a:extLst>
          </p:cNvPr>
          <p:cNvGraphicFramePr>
            <a:graphicFrameLocks noGrp="1"/>
          </p:cNvGraphicFramePr>
          <p:nvPr/>
        </p:nvGraphicFramePr>
        <p:xfrm>
          <a:off x="577954" y="1184361"/>
          <a:ext cx="8127999" cy="148336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579561754"/>
                    </a:ext>
                  </a:extLst>
                </a:gridCol>
                <a:gridCol w="2709333">
                  <a:extLst>
                    <a:ext uri="{9D8B030D-6E8A-4147-A177-3AD203B41FA5}">
                      <a16:colId xmlns:a16="http://schemas.microsoft.com/office/drawing/2014/main" val="2825864887"/>
                    </a:ext>
                  </a:extLst>
                </a:gridCol>
                <a:gridCol w="2709333">
                  <a:extLst>
                    <a:ext uri="{9D8B030D-6E8A-4147-A177-3AD203B41FA5}">
                      <a16:colId xmlns:a16="http://schemas.microsoft.com/office/drawing/2014/main" val="3867287667"/>
                    </a:ext>
                  </a:extLst>
                </a:gridCol>
              </a:tblGrid>
              <a:tr h="370840">
                <a:tc>
                  <a:txBody>
                    <a:bodyPr/>
                    <a:lstStyle/>
                    <a:p>
                      <a:r>
                        <a:rPr lang="en-IN" dirty="0"/>
                        <a:t>Purpose</a:t>
                      </a:r>
                    </a:p>
                  </a:txBody>
                  <a:tcPr/>
                </a:tc>
                <a:tc>
                  <a:txBody>
                    <a:bodyPr/>
                    <a:lstStyle/>
                    <a:p>
                      <a:r>
                        <a:rPr lang="en-IN" dirty="0"/>
                        <a:t>Strategy</a:t>
                      </a:r>
                    </a:p>
                  </a:txBody>
                  <a:tcPr/>
                </a:tc>
                <a:tc>
                  <a:txBody>
                    <a:bodyPr/>
                    <a:lstStyle/>
                    <a:p>
                      <a:r>
                        <a:rPr lang="en-IN" dirty="0"/>
                        <a:t>Execution</a:t>
                      </a:r>
                    </a:p>
                  </a:txBody>
                  <a:tcPr/>
                </a:tc>
                <a:extLst>
                  <a:ext uri="{0D108BD9-81ED-4DB2-BD59-A6C34878D82A}">
                    <a16:rowId xmlns:a16="http://schemas.microsoft.com/office/drawing/2014/main" val="1316394811"/>
                  </a:ext>
                </a:extLst>
              </a:tr>
              <a:tr h="370840">
                <a:tc>
                  <a:txBody>
                    <a:bodyPr/>
                    <a:lstStyle/>
                    <a:p>
                      <a:r>
                        <a:rPr lang="en-IN" dirty="0"/>
                        <a:t>Vision</a:t>
                      </a:r>
                    </a:p>
                  </a:txBody>
                  <a:tcPr/>
                </a:tc>
                <a:tc>
                  <a:txBody>
                    <a:bodyPr/>
                    <a:lstStyle/>
                    <a:p>
                      <a:r>
                        <a:rPr lang="en-IN" dirty="0"/>
                        <a:t>Strategic Intent</a:t>
                      </a:r>
                    </a:p>
                  </a:txBody>
                  <a:tcPr/>
                </a:tc>
                <a:tc>
                  <a:txBody>
                    <a:bodyPr/>
                    <a:lstStyle/>
                    <a:p>
                      <a:r>
                        <a:rPr lang="en-IN" dirty="0"/>
                        <a:t>Initiatives and Goals</a:t>
                      </a:r>
                    </a:p>
                  </a:txBody>
                  <a:tcPr/>
                </a:tc>
                <a:extLst>
                  <a:ext uri="{0D108BD9-81ED-4DB2-BD59-A6C34878D82A}">
                    <a16:rowId xmlns:a16="http://schemas.microsoft.com/office/drawing/2014/main" val="1516411776"/>
                  </a:ext>
                </a:extLst>
              </a:tr>
              <a:tr h="370840">
                <a:tc>
                  <a:txBody>
                    <a:bodyPr/>
                    <a:lstStyle/>
                    <a:p>
                      <a:r>
                        <a:rPr lang="en-IN" dirty="0"/>
                        <a:t>Values</a:t>
                      </a:r>
                    </a:p>
                  </a:txBody>
                  <a:tcPr/>
                </a:tc>
                <a:tc>
                  <a:txBody>
                    <a:bodyPr/>
                    <a:lstStyle/>
                    <a:p>
                      <a:r>
                        <a:rPr lang="en-IN" dirty="0"/>
                        <a:t>Drivers</a:t>
                      </a:r>
                    </a:p>
                  </a:txBody>
                  <a:tcPr/>
                </a:tc>
                <a:tc>
                  <a:txBody>
                    <a:bodyPr/>
                    <a:lstStyle/>
                    <a:p>
                      <a:r>
                        <a:rPr lang="en-IN" dirty="0"/>
                        <a:t>Performance Indicators</a:t>
                      </a:r>
                    </a:p>
                  </a:txBody>
                  <a:tcPr/>
                </a:tc>
                <a:extLst>
                  <a:ext uri="{0D108BD9-81ED-4DB2-BD59-A6C34878D82A}">
                    <a16:rowId xmlns:a16="http://schemas.microsoft.com/office/drawing/2014/main" val="2536797421"/>
                  </a:ext>
                </a:extLst>
              </a:tr>
              <a:tr h="370840">
                <a:tc>
                  <a:txBody>
                    <a:bodyPr/>
                    <a:lstStyle/>
                    <a:p>
                      <a:r>
                        <a:rPr lang="en-IN" dirty="0"/>
                        <a:t>Mission</a:t>
                      </a:r>
                    </a:p>
                  </a:txBody>
                  <a:tcPr/>
                </a:tc>
                <a:tc>
                  <a:txBody>
                    <a:bodyPr/>
                    <a:lstStyle/>
                    <a:p>
                      <a:r>
                        <a:rPr lang="en-IN" dirty="0"/>
                        <a:t>Enablers</a:t>
                      </a:r>
                    </a:p>
                  </a:txBody>
                  <a:tcPr/>
                </a:tc>
                <a:tc>
                  <a:txBody>
                    <a:bodyPr/>
                    <a:lstStyle/>
                    <a:p>
                      <a:r>
                        <a:rPr lang="en-IN" dirty="0"/>
                        <a:t>Strategy Map</a:t>
                      </a:r>
                    </a:p>
                  </a:txBody>
                  <a:tcPr/>
                </a:tc>
                <a:extLst>
                  <a:ext uri="{0D108BD9-81ED-4DB2-BD59-A6C34878D82A}">
                    <a16:rowId xmlns:a16="http://schemas.microsoft.com/office/drawing/2014/main" val="3593308718"/>
                  </a:ext>
                </a:extLst>
              </a:tr>
            </a:tbl>
          </a:graphicData>
        </a:graphic>
      </p:graphicFrame>
    </p:spTree>
    <p:extLst>
      <p:ext uri="{BB962C8B-B14F-4D97-AF65-F5344CB8AC3E}">
        <p14:creationId xmlns:p14="http://schemas.microsoft.com/office/powerpoint/2010/main" val="25007331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B59C0EAF-A558-51A8-C1C5-8E525C224A0C}"/>
              </a:ext>
            </a:extLst>
          </p:cNvPr>
          <p:cNvGraphicFramePr>
            <a:graphicFrameLocks noGrp="1"/>
          </p:cNvGraphicFramePr>
          <p:nvPr/>
        </p:nvGraphicFramePr>
        <p:xfrm>
          <a:off x="263162" y="150039"/>
          <a:ext cx="11684001" cy="5786066"/>
        </p:xfrm>
        <a:graphic>
          <a:graphicData uri="http://schemas.openxmlformats.org/drawingml/2006/table">
            <a:tbl>
              <a:tblPr firstRow="1" bandRow="1">
                <a:tableStyleId>{5C22544A-7EE6-4342-B048-85BDC9FD1C3A}</a:tableStyleId>
              </a:tblPr>
              <a:tblGrid>
                <a:gridCol w="3894667">
                  <a:extLst>
                    <a:ext uri="{9D8B030D-6E8A-4147-A177-3AD203B41FA5}">
                      <a16:colId xmlns:a16="http://schemas.microsoft.com/office/drawing/2014/main" val="2579561754"/>
                    </a:ext>
                  </a:extLst>
                </a:gridCol>
                <a:gridCol w="3894667">
                  <a:extLst>
                    <a:ext uri="{9D8B030D-6E8A-4147-A177-3AD203B41FA5}">
                      <a16:colId xmlns:a16="http://schemas.microsoft.com/office/drawing/2014/main" val="2825864887"/>
                    </a:ext>
                  </a:extLst>
                </a:gridCol>
                <a:gridCol w="3894667">
                  <a:extLst>
                    <a:ext uri="{9D8B030D-6E8A-4147-A177-3AD203B41FA5}">
                      <a16:colId xmlns:a16="http://schemas.microsoft.com/office/drawing/2014/main" val="3867287667"/>
                    </a:ext>
                  </a:extLst>
                </a:gridCol>
              </a:tblGrid>
              <a:tr h="343122">
                <a:tc>
                  <a:txBody>
                    <a:bodyPr/>
                    <a:lstStyle/>
                    <a:p>
                      <a:r>
                        <a:rPr lang="en-IN" sz="1600" b="1" dirty="0"/>
                        <a:t>Purpose</a:t>
                      </a:r>
                      <a:endParaRPr lang="en-IN" sz="1600" dirty="0"/>
                    </a:p>
                  </a:txBody>
                  <a:tcPr anchor="ctr"/>
                </a:tc>
                <a:tc>
                  <a:txBody>
                    <a:bodyPr/>
                    <a:lstStyle/>
                    <a:p>
                      <a:r>
                        <a:rPr lang="en-IN" sz="1600" b="1"/>
                        <a:t>Strategy</a:t>
                      </a:r>
                      <a:endParaRPr lang="en-IN" sz="1600"/>
                    </a:p>
                  </a:txBody>
                  <a:tcPr anchor="ctr"/>
                </a:tc>
                <a:tc>
                  <a:txBody>
                    <a:bodyPr/>
                    <a:lstStyle/>
                    <a:p>
                      <a:r>
                        <a:rPr lang="en-IN" sz="1600" b="1" dirty="0"/>
                        <a:t>Execution</a:t>
                      </a:r>
                      <a:endParaRPr lang="en-IN" sz="1600" dirty="0"/>
                    </a:p>
                  </a:txBody>
                  <a:tcPr anchor="ctr"/>
                </a:tc>
                <a:extLst>
                  <a:ext uri="{0D108BD9-81ED-4DB2-BD59-A6C34878D82A}">
                    <a16:rowId xmlns:a16="http://schemas.microsoft.com/office/drawing/2014/main" val="1316394811"/>
                  </a:ext>
                </a:extLst>
              </a:tr>
              <a:tr h="2340748">
                <a:tc>
                  <a:txBody>
                    <a:bodyPr/>
                    <a:lstStyle/>
                    <a:p>
                      <a:r>
                        <a:rPr lang="en-US" sz="1400" b="1" dirty="0"/>
                        <a:t>Vision</a:t>
                      </a:r>
                      <a:r>
                        <a:rPr lang="en-US" sz="1400" dirty="0"/>
                        <a:t> Create a simple open-source project management solution with agility.</a:t>
                      </a:r>
                      <a:endParaRPr lang="en-IN" sz="1400" b="0" dirty="0"/>
                    </a:p>
                  </a:txBody>
                  <a:tcPr/>
                </a:tc>
                <a:tc>
                  <a:txBody>
                    <a:bodyPr/>
                    <a:lstStyle/>
                    <a:p>
                      <a:r>
                        <a:rPr lang="en-US" sz="1400" b="1" dirty="0"/>
                        <a:t>Strategic Intent:</a:t>
                      </a:r>
                      <a:r>
                        <a:rPr lang="en-US" sz="1400" dirty="0"/>
                        <a:t> Deliver a scalable and intuitive project management tool that supports teams of all sizes in their projects with Agile transformation. Focus on ease of use, flexibility, and open-source collaboration.</a:t>
                      </a:r>
                      <a:endParaRPr lang="en-IN" sz="1400" b="1" dirty="0"/>
                    </a:p>
                  </a:txBody>
                  <a:tcPr/>
                </a:tc>
                <a:tc>
                  <a:txBody>
                    <a:bodyPr/>
                    <a:lstStyle/>
                    <a:p>
                      <a:r>
                        <a:rPr lang="en-US" sz="1400" b="1" dirty="0"/>
                        <a:t>Initiatives and Goals:</a:t>
                      </a:r>
                      <a:r>
                        <a:rPr lang="en-US" sz="1400" dirty="0"/>
                        <a:t> - Release core features that address the common pain points in project management and initiatives, agile practices adoption. - Facilitate community-driven development to foster feature enhancement. - Build a sustainable ecosystem for contributors and users. </a:t>
                      </a:r>
                      <a:r>
                        <a:rPr lang="en-US" sz="1400" b="1" dirty="0"/>
                        <a:t>Goals:</a:t>
                      </a:r>
                      <a:r>
                        <a:rPr lang="en-US" sz="1400" dirty="0"/>
                        <a:t> - Achieve a growing user base by [specific %] year-over-year. - Increase contributions from open-source communities.</a:t>
                      </a:r>
                      <a:endParaRPr lang="en-IN" sz="1400" b="1" dirty="0"/>
                    </a:p>
                  </a:txBody>
                  <a:tcPr/>
                </a:tc>
                <a:extLst>
                  <a:ext uri="{0D108BD9-81ED-4DB2-BD59-A6C34878D82A}">
                    <a16:rowId xmlns:a16="http://schemas.microsoft.com/office/drawing/2014/main" val="1516411776"/>
                  </a:ext>
                </a:extLst>
              </a:tr>
              <a:tr h="1438291">
                <a:tc>
                  <a:txBody>
                    <a:bodyPr/>
                    <a:lstStyle/>
                    <a:p>
                      <a:r>
                        <a:rPr lang="en-US" sz="1400" b="1" dirty="0"/>
                        <a:t>Values:</a:t>
                      </a:r>
                      <a:r>
                        <a:rPr lang="en-US" sz="1400" dirty="0"/>
                        <a:t> Agility and Innovation through sustainable transformations.</a:t>
                      </a:r>
                      <a:endParaRPr lang="en-IN" sz="1400" b="0" dirty="0"/>
                    </a:p>
                  </a:txBody>
                  <a:tcPr/>
                </a:tc>
                <a:tc>
                  <a:txBody>
                    <a:bodyPr/>
                    <a:lstStyle/>
                    <a:p>
                      <a:r>
                        <a:rPr lang="en-US" sz="1400" b="1" dirty="0"/>
                        <a:t>Drivers:</a:t>
                      </a:r>
                      <a:r>
                        <a:rPr lang="en-US" sz="1400" dirty="0"/>
                        <a:t> The ability to continuously innovate and evolve through community feedback, adoption of emerging Agile trends, and consulting services offered by AgileTIA.</a:t>
                      </a:r>
                      <a:endParaRPr lang="en-IN" sz="1400" b="1" dirty="0"/>
                    </a:p>
                  </a:txBody>
                  <a:tcPr/>
                </a:tc>
                <a:tc>
                  <a:txBody>
                    <a:bodyPr/>
                    <a:lstStyle/>
                    <a:p>
                      <a:r>
                        <a:rPr lang="en-US" sz="1400" b="1" dirty="0"/>
                        <a:t>Performance Indicators:</a:t>
                      </a:r>
                      <a:r>
                        <a:rPr lang="en-US" sz="1400" dirty="0"/>
                        <a:t> - Number of active users. - Community contribution metrics (pull requests, issues raised and resolved). - User satisfaction surveys and feedback. - Growth in consulting engagements through AgileTIA.</a:t>
                      </a:r>
                      <a:endParaRPr lang="en-IN" sz="1400" b="1" dirty="0"/>
                    </a:p>
                  </a:txBody>
                  <a:tcPr/>
                </a:tc>
                <a:extLst>
                  <a:ext uri="{0D108BD9-81ED-4DB2-BD59-A6C34878D82A}">
                    <a16:rowId xmlns:a16="http://schemas.microsoft.com/office/drawing/2014/main" val="2536797421"/>
                  </a:ext>
                </a:extLst>
              </a:tr>
              <a:tr h="1663905">
                <a:tc>
                  <a:txBody>
                    <a:bodyPr/>
                    <a:lstStyle/>
                    <a:p>
                      <a:r>
                        <a:rPr lang="en-US" sz="1400" b="1" dirty="0"/>
                        <a:t>Mission:</a:t>
                      </a:r>
                      <a:r>
                        <a:rPr lang="en-US" sz="1400" dirty="0"/>
                        <a:t> To empower organizations to adopt Agile practices for their projects and initiatives through a flexible and scalable platform while supporting their growth and transformation needs.</a:t>
                      </a:r>
                      <a:endParaRPr lang="en-IN" sz="1400" b="1" dirty="0"/>
                    </a:p>
                  </a:txBody>
                  <a:tcPr/>
                </a:tc>
                <a:tc>
                  <a:txBody>
                    <a:bodyPr/>
                    <a:lstStyle/>
                    <a:p>
                      <a:r>
                        <a:rPr lang="en-US" sz="1400" b="1" dirty="0"/>
                        <a:t>Enablers:</a:t>
                      </a:r>
                      <a:r>
                        <a:rPr lang="en-US" sz="1400" dirty="0"/>
                        <a:t> - Strong community engagement. - Consulting services via AgileTIA. - Partnerships with companies and key organizations. - Continuous feedback loops between users, developers, and consultants.</a:t>
                      </a:r>
                      <a:endParaRPr lang="en-IN" sz="1400" b="1" dirty="0"/>
                    </a:p>
                  </a:txBody>
                  <a:tcPr/>
                </a:tc>
                <a:tc>
                  <a:txBody>
                    <a:bodyPr/>
                    <a:lstStyle/>
                    <a:p>
                      <a:r>
                        <a:rPr lang="en-US" sz="1400" b="1" dirty="0"/>
                        <a:t>Strategy Map:</a:t>
                      </a:r>
                      <a:r>
                        <a:rPr lang="en-US" sz="1400" dirty="0"/>
                        <a:t> - Identify and prioritize high-impact features based on community and client feedback. - Build relationships with enterprises to leverage the platform commercially. - Continuously improve through data-driven decision-making from user behavior and feedback.</a:t>
                      </a:r>
                      <a:endParaRPr lang="en-IN" sz="1400" b="1" dirty="0"/>
                    </a:p>
                  </a:txBody>
                  <a:tcPr/>
                </a:tc>
                <a:extLst>
                  <a:ext uri="{0D108BD9-81ED-4DB2-BD59-A6C34878D82A}">
                    <a16:rowId xmlns:a16="http://schemas.microsoft.com/office/drawing/2014/main" val="3593308718"/>
                  </a:ext>
                </a:extLst>
              </a:tr>
            </a:tbl>
          </a:graphicData>
        </a:graphic>
      </p:graphicFrame>
    </p:spTree>
    <p:extLst>
      <p:ext uri="{BB962C8B-B14F-4D97-AF65-F5344CB8AC3E}">
        <p14:creationId xmlns:p14="http://schemas.microsoft.com/office/powerpoint/2010/main" val="14853131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CE4D7-5BDE-30CB-6F5F-315C418F577F}"/>
              </a:ext>
            </a:extLst>
          </p:cNvPr>
          <p:cNvSpPr>
            <a:spLocks noGrp="1"/>
          </p:cNvSpPr>
          <p:nvPr>
            <p:ph type="title"/>
          </p:nvPr>
        </p:nvSpPr>
        <p:spPr/>
        <p:txBody>
          <a:bodyPr/>
          <a:lstStyle/>
          <a:p>
            <a:r>
              <a:rPr lang="en-IN" dirty="0"/>
              <a:t>Project Planning</a:t>
            </a:r>
          </a:p>
        </p:txBody>
      </p:sp>
      <p:sp>
        <p:nvSpPr>
          <p:cNvPr id="3" name="Content Placeholder 2">
            <a:extLst>
              <a:ext uri="{FF2B5EF4-FFF2-40B4-BE49-F238E27FC236}">
                <a16:creationId xmlns:a16="http://schemas.microsoft.com/office/drawing/2014/main" id="{BDF63487-C217-45BA-1C96-9D56D16436E6}"/>
              </a:ext>
            </a:extLst>
          </p:cNvPr>
          <p:cNvSpPr>
            <a:spLocks noGrp="1"/>
          </p:cNvSpPr>
          <p:nvPr>
            <p:ph idx="1"/>
          </p:nvPr>
        </p:nvSpPr>
        <p:spPr/>
        <p:txBody>
          <a:bodyPr/>
          <a:lstStyle/>
          <a:p>
            <a:r>
              <a:rPr lang="en-IN" dirty="0"/>
              <a:t>Initiation</a:t>
            </a:r>
          </a:p>
          <a:p>
            <a:r>
              <a:rPr lang="en-IN" dirty="0"/>
              <a:t>Requirements Gathering (What we have to do)</a:t>
            </a:r>
          </a:p>
          <a:p>
            <a:r>
              <a:rPr lang="en-IN" dirty="0"/>
              <a:t>Systems Design and Architecture</a:t>
            </a:r>
          </a:p>
          <a:p>
            <a:r>
              <a:rPr lang="en-IN" dirty="0"/>
              <a:t>Release Planning</a:t>
            </a:r>
          </a:p>
          <a:p>
            <a:r>
              <a:rPr lang="en-IN" dirty="0"/>
              <a:t>Development Planning</a:t>
            </a:r>
          </a:p>
          <a:p>
            <a:r>
              <a:rPr lang="en-IN" dirty="0"/>
              <a:t>Testing and Quality Assurance</a:t>
            </a:r>
          </a:p>
          <a:p>
            <a:r>
              <a:rPr lang="en-IN" dirty="0"/>
              <a:t>Deployment and Release</a:t>
            </a:r>
          </a:p>
          <a:p>
            <a:r>
              <a:rPr lang="en-IN" dirty="0"/>
              <a:t>Launch support and Post-Launch support</a:t>
            </a:r>
          </a:p>
          <a:p>
            <a:r>
              <a:rPr lang="en-IN" dirty="0"/>
              <a:t>Commercial and Consulting</a:t>
            </a:r>
          </a:p>
        </p:txBody>
      </p:sp>
    </p:spTree>
    <p:extLst>
      <p:ext uri="{BB962C8B-B14F-4D97-AF65-F5344CB8AC3E}">
        <p14:creationId xmlns:p14="http://schemas.microsoft.com/office/powerpoint/2010/main" val="15278467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CE4D7-5BDE-30CB-6F5F-315C418F577F}"/>
              </a:ext>
            </a:extLst>
          </p:cNvPr>
          <p:cNvSpPr>
            <a:spLocks noGrp="1"/>
          </p:cNvSpPr>
          <p:nvPr>
            <p:ph type="title"/>
          </p:nvPr>
        </p:nvSpPr>
        <p:spPr/>
        <p:txBody>
          <a:bodyPr/>
          <a:lstStyle/>
          <a:p>
            <a:r>
              <a:rPr lang="en-IN" dirty="0"/>
              <a:t>Project Planning</a:t>
            </a:r>
          </a:p>
        </p:txBody>
      </p:sp>
      <p:sp>
        <p:nvSpPr>
          <p:cNvPr id="3" name="Content Placeholder 2">
            <a:extLst>
              <a:ext uri="{FF2B5EF4-FFF2-40B4-BE49-F238E27FC236}">
                <a16:creationId xmlns:a16="http://schemas.microsoft.com/office/drawing/2014/main" id="{BDF63487-C217-45BA-1C96-9D56D16436E6}"/>
              </a:ext>
            </a:extLst>
          </p:cNvPr>
          <p:cNvSpPr>
            <a:spLocks noGrp="1"/>
          </p:cNvSpPr>
          <p:nvPr>
            <p:ph idx="1"/>
          </p:nvPr>
        </p:nvSpPr>
        <p:spPr/>
        <p:txBody>
          <a:bodyPr/>
          <a:lstStyle/>
          <a:p>
            <a:r>
              <a:rPr lang="en-US" b="1" dirty="0"/>
              <a:t>Key Considerations:</a:t>
            </a:r>
          </a:p>
          <a:p>
            <a:pPr>
              <a:buFont typeface="Arial" panose="020B0604020202020204" pitchFamily="34" charset="0"/>
              <a:buChar char="•"/>
            </a:pPr>
            <a:r>
              <a:rPr lang="en-US" b="1" dirty="0"/>
              <a:t>Agile Development:</a:t>
            </a:r>
            <a:r>
              <a:rPr lang="en-US" dirty="0"/>
              <a:t> Ensure each phase is iterative and flexible to accommodate feedback and course corrections.</a:t>
            </a:r>
          </a:p>
          <a:p>
            <a:pPr>
              <a:buFont typeface="Arial" panose="020B0604020202020204" pitchFamily="34" charset="0"/>
              <a:buChar char="•"/>
            </a:pPr>
            <a:r>
              <a:rPr lang="en-US" b="1" dirty="0"/>
              <a:t>Open-Source Community:</a:t>
            </a:r>
            <a:r>
              <a:rPr lang="en-US" dirty="0"/>
              <a:t> Engage early and often with contributors to accelerate development and feature enhancements.</a:t>
            </a:r>
          </a:p>
          <a:p>
            <a:pPr>
              <a:buFont typeface="Arial" panose="020B0604020202020204" pitchFamily="34" charset="0"/>
              <a:buChar char="•"/>
            </a:pPr>
            <a:r>
              <a:rPr lang="en-US" b="1" dirty="0"/>
              <a:t>Consulting Focus:</a:t>
            </a:r>
            <a:r>
              <a:rPr lang="en-US" dirty="0"/>
              <a:t> Start identifying commercial opportunities even during development to set the stage for post-launch monetization for clients who needs support.</a:t>
            </a:r>
          </a:p>
        </p:txBody>
      </p:sp>
    </p:spTree>
    <p:extLst>
      <p:ext uri="{BB962C8B-B14F-4D97-AF65-F5344CB8AC3E}">
        <p14:creationId xmlns:p14="http://schemas.microsoft.com/office/powerpoint/2010/main" val="19868204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84007-2901-082A-2CE0-4173C9A04918}"/>
              </a:ext>
            </a:extLst>
          </p:cNvPr>
          <p:cNvSpPr>
            <a:spLocks noGrp="1"/>
          </p:cNvSpPr>
          <p:nvPr>
            <p:ph type="title"/>
          </p:nvPr>
        </p:nvSpPr>
        <p:spPr/>
        <p:txBody>
          <a:bodyPr/>
          <a:lstStyle/>
          <a:p>
            <a:r>
              <a:rPr lang="en-IN" dirty="0"/>
              <a:t>Project Roadmap</a:t>
            </a:r>
          </a:p>
        </p:txBody>
      </p:sp>
      <p:graphicFrame>
        <p:nvGraphicFramePr>
          <p:cNvPr id="4" name="Table 3">
            <a:extLst>
              <a:ext uri="{FF2B5EF4-FFF2-40B4-BE49-F238E27FC236}">
                <a16:creationId xmlns:a16="http://schemas.microsoft.com/office/drawing/2014/main" id="{05148375-4DE8-3693-4B0D-05BCD475EEE6}"/>
              </a:ext>
            </a:extLst>
          </p:cNvPr>
          <p:cNvGraphicFramePr>
            <a:graphicFrameLocks noGrp="1"/>
          </p:cNvGraphicFramePr>
          <p:nvPr>
            <p:extLst>
              <p:ext uri="{D42A27DB-BD31-4B8C-83A1-F6EECF244321}">
                <p14:modId xmlns:p14="http://schemas.microsoft.com/office/powerpoint/2010/main" val="4208368264"/>
              </p:ext>
            </p:extLst>
          </p:nvPr>
        </p:nvGraphicFramePr>
        <p:xfrm>
          <a:off x="677334" y="1458668"/>
          <a:ext cx="11041634" cy="427482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3397454558"/>
                    </a:ext>
                  </a:extLst>
                </a:gridCol>
                <a:gridCol w="1171926">
                  <a:extLst>
                    <a:ext uri="{9D8B030D-6E8A-4147-A177-3AD203B41FA5}">
                      <a16:colId xmlns:a16="http://schemas.microsoft.com/office/drawing/2014/main" val="1209966622"/>
                    </a:ext>
                  </a:extLst>
                </a:gridCol>
                <a:gridCol w="690102">
                  <a:extLst>
                    <a:ext uri="{9D8B030D-6E8A-4147-A177-3AD203B41FA5}">
                      <a16:colId xmlns:a16="http://schemas.microsoft.com/office/drawing/2014/main" val="3003021944"/>
                    </a:ext>
                  </a:extLst>
                </a:gridCol>
                <a:gridCol w="690102">
                  <a:extLst>
                    <a:ext uri="{9D8B030D-6E8A-4147-A177-3AD203B41FA5}">
                      <a16:colId xmlns:a16="http://schemas.microsoft.com/office/drawing/2014/main" val="2871059197"/>
                    </a:ext>
                  </a:extLst>
                </a:gridCol>
                <a:gridCol w="690102">
                  <a:extLst>
                    <a:ext uri="{9D8B030D-6E8A-4147-A177-3AD203B41FA5}">
                      <a16:colId xmlns:a16="http://schemas.microsoft.com/office/drawing/2014/main" val="3410140886"/>
                    </a:ext>
                  </a:extLst>
                </a:gridCol>
                <a:gridCol w="690102">
                  <a:extLst>
                    <a:ext uri="{9D8B030D-6E8A-4147-A177-3AD203B41FA5}">
                      <a16:colId xmlns:a16="http://schemas.microsoft.com/office/drawing/2014/main" val="2413345035"/>
                    </a:ext>
                  </a:extLst>
                </a:gridCol>
                <a:gridCol w="690102">
                  <a:extLst>
                    <a:ext uri="{9D8B030D-6E8A-4147-A177-3AD203B41FA5}">
                      <a16:colId xmlns:a16="http://schemas.microsoft.com/office/drawing/2014/main" val="2660020520"/>
                    </a:ext>
                  </a:extLst>
                </a:gridCol>
                <a:gridCol w="690102">
                  <a:extLst>
                    <a:ext uri="{9D8B030D-6E8A-4147-A177-3AD203B41FA5}">
                      <a16:colId xmlns:a16="http://schemas.microsoft.com/office/drawing/2014/main" val="225185056"/>
                    </a:ext>
                  </a:extLst>
                </a:gridCol>
                <a:gridCol w="690102">
                  <a:extLst>
                    <a:ext uri="{9D8B030D-6E8A-4147-A177-3AD203B41FA5}">
                      <a16:colId xmlns:a16="http://schemas.microsoft.com/office/drawing/2014/main" val="3448378001"/>
                    </a:ext>
                  </a:extLst>
                </a:gridCol>
                <a:gridCol w="690102">
                  <a:extLst>
                    <a:ext uri="{9D8B030D-6E8A-4147-A177-3AD203B41FA5}">
                      <a16:colId xmlns:a16="http://schemas.microsoft.com/office/drawing/2014/main" val="4029842903"/>
                    </a:ext>
                  </a:extLst>
                </a:gridCol>
                <a:gridCol w="690102">
                  <a:extLst>
                    <a:ext uri="{9D8B030D-6E8A-4147-A177-3AD203B41FA5}">
                      <a16:colId xmlns:a16="http://schemas.microsoft.com/office/drawing/2014/main" val="142206798"/>
                    </a:ext>
                  </a:extLst>
                </a:gridCol>
                <a:gridCol w="690102">
                  <a:extLst>
                    <a:ext uri="{9D8B030D-6E8A-4147-A177-3AD203B41FA5}">
                      <a16:colId xmlns:a16="http://schemas.microsoft.com/office/drawing/2014/main" val="3682967656"/>
                    </a:ext>
                  </a:extLst>
                </a:gridCol>
                <a:gridCol w="690102">
                  <a:extLst>
                    <a:ext uri="{9D8B030D-6E8A-4147-A177-3AD203B41FA5}">
                      <a16:colId xmlns:a16="http://schemas.microsoft.com/office/drawing/2014/main" val="3515706047"/>
                    </a:ext>
                  </a:extLst>
                </a:gridCol>
                <a:gridCol w="690102">
                  <a:extLst>
                    <a:ext uri="{9D8B030D-6E8A-4147-A177-3AD203B41FA5}">
                      <a16:colId xmlns:a16="http://schemas.microsoft.com/office/drawing/2014/main" val="3601153037"/>
                    </a:ext>
                  </a:extLst>
                </a:gridCol>
                <a:gridCol w="690102">
                  <a:extLst>
                    <a:ext uri="{9D8B030D-6E8A-4147-A177-3AD203B41FA5}">
                      <a16:colId xmlns:a16="http://schemas.microsoft.com/office/drawing/2014/main" val="2360566618"/>
                    </a:ext>
                  </a:extLst>
                </a:gridCol>
                <a:gridCol w="690102">
                  <a:extLst>
                    <a:ext uri="{9D8B030D-6E8A-4147-A177-3AD203B41FA5}">
                      <a16:colId xmlns:a16="http://schemas.microsoft.com/office/drawing/2014/main" val="3839683142"/>
                    </a:ext>
                  </a:extLst>
                </a:gridCol>
              </a:tblGrid>
              <a:tr h="0">
                <a:tc>
                  <a:txBody>
                    <a:bodyPr/>
                    <a:lstStyle/>
                    <a:p>
                      <a:endParaRPr lang="en-IN" sz="1050" dirty="0"/>
                    </a:p>
                  </a:txBody>
                  <a:tcPr/>
                </a:tc>
                <a:tc>
                  <a:txBody>
                    <a:bodyPr/>
                    <a:lstStyle/>
                    <a:p>
                      <a:endParaRPr lang="en-IN" sz="1050" dirty="0"/>
                    </a:p>
                  </a:txBody>
                  <a:tcPr/>
                </a:tc>
                <a:tc>
                  <a:txBody>
                    <a:bodyPr/>
                    <a:lstStyle/>
                    <a:p>
                      <a:r>
                        <a:rPr lang="en-IN" sz="1050" dirty="0"/>
                        <a:t>Sep</a:t>
                      </a:r>
                    </a:p>
                  </a:txBody>
                  <a:tcPr/>
                </a:tc>
                <a:tc>
                  <a:txBody>
                    <a:bodyPr/>
                    <a:lstStyle/>
                    <a:p>
                      <a:r>
                        <a:rPr lang="en-IN" sz="1050" dirty="0"/>
                        <a:t>Oct</a:t>
                      </a:r>
                    </a:p>
                  </a:txBody>
                  <a:tcPr/>
                </a:tc>
                <a:tc>
                  <a:txBody>
                    <a:bodyPr/>
                    <a:lstStyle/>
                    <a:p>
                      <a:r>
                        <a:rPr lang="en-IN" sz="1050" dirty="0"/>
                        <a:t>Nov</a:t>
                      </a:r>
                    </a:p>
                  </a:txBody>
                  <a:tcPr/>
                </a:tc>
                <a:tc>
                  <a:txBody>
                    <a:bodyPr/>
                    <a:lstStyle/>
                    <a:p>
                      <a:r>
                        <a:rPr lang="en-IN" sz="1050" dirty="0"/>
                        <a:t>Dec</a:t>
                      </a:r>
                    </a:p>
                  </a:txBody>
                  <a:tcPr/>
                </a:tc>
                <a:tc>
                  <a:txBody>
                    <a:bodyPr/>
                    <a:lstStyle/>
                    <a:p>
                      <a:r>
                        <a:rPr lang="en-IN" sz="1050" dirty="0"/>
                        <a:t>Jan</a:t>
                      </a:r>
                    </a:p>
                  </a:txBody>
                  <a:tcPr/>
                </a:tc>
                <a:tc>
                  <a:txBody>
                    <a:bodyPr/>
                    <a:lstStyle/>
                    <a:p>
                      <a:r>
                        <a:rPr lang="en-IN" sz="1050" dirty="0"/>
                        <a:t>Feb</a:t>
                      </a:r>
                    </a:p>
                  </a:txBody>
                  <a:tcPr/>
                </a:tc>
                <a:tc>
                  <a:txBody>
                    <a:bodyPr/>
                    <a:lstStyle/>
                    <a:p>
                      <a:r>
                        <a:rPr lang="en-IN" sz="1050" dirty="0"/>
                        <a:t>Mar</a:t>
                      </a:r>
                    </a:p>
                  </a:txBody>
                  <a:tcPr/>
                </a:tc>
                <a:tc>
                  <a:txBody>
                    <a:bodyPr/>
                    <a:lstStyle/>
                    <a:p>
                      <a:r>
                        <a:rPr lang="en-IN" sz="1050" dirty="0"/>
                        <a:t>Apr</a:t>
                      </a:r>
                    </a:p>
                  </a:txBody>
                  <a:tcPr/>
                </a:tc>
                <a:tc>
                  <a:txBody>
                    <a:bodyPr/>
                    <a:lstStyle/>
                    <a:p>
                      <a:r>
                        <a:rPr lang="en-IN" sz="1050" dirty="0"/>
                        <a:t>May</a:t>
                      </a:r>
                    </a:p>
                  </a:txBody>
                  <a:tcPr/>
                </a:tc>
                <a:tc>
                  <a:txBody>
                    <a:bodyPr/>
                    <a:lstStyle/>
                    <a:p>
                      <a:r>
                        <a:rPr lang="en-IN" sz="1050" dirty="0"/>
                        <a:t>Jun</a:t>
                      </a:r>
                    </a:p>
                  </a:txBody>
                  <a:tcPr/>
                </a:tc>
                <a:tc>
                  <a:txBody>
                    <a:bodyPr/>
                    <a:lstStyle/>
                    <a:p>
                      <a:r>
                        <a:rPr lang="en-IN" sz="1050" dirty="0"/>
                        <a:t>July</a:t>
                      </a:r>
                    </a:p>
                  </a:txBody>
                  <a:tcPr/>
                </a:tc>
                <a:tc>
                  <a:txBody>
                    <a:bodyPr/>
                    <a:lstStyle/>
                    <a:p>
                      <a:r>
                        <a:rPr lang="en-IN" sz="1050" dirty="0"/>
                        <a:t>Aug</a:t>
                      </a:r>
                    </a:p>
                  </a:txBody>
                  <a:tcPr/>
                </a:tc>
                <a:tc>
                  <a:txBody>
                    <a:bodyPr/>
                    <a:lstStyle/>
                    <a:p>
                      <a:r>
                        <a:rPr lang="en-IN" sz="1050" dirty="0"/>
                        <a:t>Sep</a:t>
                      </a:r>
                    </a:p>
                  </a:txBody>
                  <a:tcPr/>
                </a:tc>
                <a:tc>
                  <a:txBody>
                    <a:bodyPr/>
                    <a:lstStyle/>
                    <a:p>
                      <a:r>
                        <a:rPr lang="en-IN" sz="1050" dirty="0"/>
                        <a:t>Oct</a:t>
                      </a:r>
                    </a:p>
                  </a:txBody>
                  <a:tcPr/>
                </a:tc>
                <a:extLst>
                  <a:ext uri="{0D108BD9-81ED-4DB2-BD59-A6C34878D82A}">
                    <a16:rowId xmlns:a16="http://schemas.microsoft.com/office/drawing/2014/main" val="2407760884"/>
                  </a:ext>
                </a:extLst>
              </a:tr>
              <a:tr h="273050">
                <a:tc>
                  <a:txBody>
                    <a:bodyPr/>
                    <a:lstStyle/>
                    <a:p>
                      <a:endParaRPr lang="en-IN" sz="1100" dirty="0"/>
                    </a:p>
                  </a:txBody>
                  <a:tcPr/>
                </a:tc>
                <a:tc>
                  <a:txBody>
                    <a:bodyPr/>
                    <a:lstStyle/>
                    <a:p>
                      <a:r>
                        <a:rPr lang="en-IN" sz="1100" dirty="0"/>
                        <a:t>Initiation &amp; Kick off</a:t>
                      </a:r>
                    </a:p>
                  </a:txBody>
                  <a:tcPr/>
                </a:tc>
                <a:tc>
                  <a:txBody>
                    <a:bodyPr/>
                    <a:lstStyle/>
                    <a:p>
                      <a:r>
                        <a:rPr lang="en-IN" sz="1100" dirty="0"/>
                        <a:t>X</a:t>
                      </a:r>
                    </a:p>
                  </a:txBody>
                  <a:tcPr/>
                </a:tc>
                <a:tc>
                  <a:txBody>
                    <a:bodyPr/>
                    <a:lstStyle/>
                    <a:p>
                      <a:endParaRPr lang="en-IN" sz="1100" dirty="0"/>
                    </a:p>
                  </a:txBody>
                  <a:tcPr/>
                </a:tc>
                <a:tc>
                  <a:txBody>
                    <a:bodyPr/>
                    <a:lstStyle/>
                    <a:p>
                      <a:endParaRPr lang="en-IN" sz="1100" dirty="0"/>
                    </a:p>
                  </a:txBody>
                  <a:tcPr/>
                </a:tc>
                <a:tc>
                  <a:txBody>
                    <a:bodyPr/>
                    <a:lstStyle/>
                    <a:p>
                      <a:endParaRPr lang="en-IN" sz="1100" dirty="0"/>
                    </a:p>
                  </a:txBody>
                  <a:tcPr/>
                </a:tc>
                <a:tc>
                  <a:txBody>
                    <a:bodyPr/>
                    <a:lstStyle/>
                    <a:p>
                      <a:endParaRPr lang="en-IN" sz="1100" dirty="0"/>
                    </a:p>
                  </a:txBody>
                  <a:tcPr/>
                </a:tc>
                <a:tc>
                  <a:txBody>
                    <a:bodyPr/>
                    <a:lstStyle/>
                    <a:p>
                      <a:endParaRPr lang="en-IN" sz="1100" dirty="0"/>
                    </a:p>
                  </a:txBody>
                  <a:tcPr/>
                </a:tc>
                <a:tc>
                  <a:txBody>
                    <a:bodyPr/>
                    <a:lstStyle/>
                    <a:p>
                      <a:endParaRPr lang="en-IN" sz="1100" dirty="0"/>
                    </a:p>
                  </a:txBody>
                  <a:tcPr/>
                </a:tc>
                <a:tc>
                  <a:txBody>
                    <a:bodyPr/>
                    <a:lstStyle/>
                    <a:p>
                      <a:endParaRPr lang="en-IN" sz="1100" dirty="0"/>
                    </a:p>
                  </a:txBody>
                  <a:tcPr/>
                </a:tc>
                <a:tc>
                  <a:txBody>
                    <a:bodyPr/>
                    <a:lstStyle/>
                    <a:p>
                      <a:endParaRPr lang="en-IN" sz="1100" dirty="0"/>
                    </a:p>
                  </a:txBody>
                  <a:tcPr/>
                </a:tc>
                <a:tc>
                  <a:txBody>
                    <a:bodyPr/>
                    <a:lstStyle/>
                    <a:p>
                      <a:endParaRPr lang="en-IN" sz="1100" dirty="0"/>
                    </a:p>
                  </a:txBody>
                  <a:tcPr/>
                </a:tc>
                <a:tc>
                  <a:txBody>
                    <a:bodyPr/>
                    <a:lstStyle/>
                    <a:p>
                      <a:endParaRPr lang="en-IN" sz="1100" dirty="0"/>
                    </a:p>
                  </a:txBody>
                  <a:tcPr/>
                </a:tc>
                <a:tc>
                  <a:txBody>
                    <a:bodyPr/>
                    <a:lstStyle/>
                    <a:p>
                      <a:endParaRPr lang="en-IN" sz="1100" dirty="0"/>
                    </a:p>
                  </a:txBody>
                  <a:tcPr/>
                </a:tc>
                <a:tc>
                  <a:txBody>
                    <a:bodyPr/>
                    <a:lstStyle/>
                    <a:p>
                      <a:endParaRPr lang="en-IN" sz="1100" dirty="0"/>
                    </a:p>
                  </a:txBody>
                  <a:tcPr/>
                </a:tc>
                <a:tc>
                  <a:txBody>
                    <a:bodyPr/>
                    <a:lstStyle/>
                    <a:p>
                      <a:endParaRPr lang="en-IN" sz="1100" dirty="0"/>
                    </a:p>
                  </a:txBody>
                  <a:tcPr/>
                </a:tc>
                <a:extLst>
                  <a:ext uri="{0D108BD9-81ED-4DB2-BD59-A6C34878D82A}">
                    <a16:rowId xmlns:a16="http://schemas.microsoft.com/office/drawing/2014/main" val="2867597135"/>
                  </a:ext>
                </a:extLst>
              </a:tr>
              <a:tr h="180340">
                <a:tc>
                  <a:txBody>
                    <a:bodyPr/>
                    <a:lstStyle/>
                    <a:p>
                      <a:endParaRPr lang="en-IN" sz="1100" dirty="0"/>
                    </a:p>
                  </a:txBody>
                  <a:tcPr/>
                </a:tc>
                <a:tc>
                  <a:txBody>
                    <a:bodyPr/>
                    <a:lstStyle/>
                    <a:p>
                      <a:r>
                        <a:rPr lang="en-IN" sz="1100" dirty="0"/>
                        <a:t>Initial Product Backlog</a:t>
                      </a:r>
                    </a:p>
                  </a:txBody>
                  <a:tcPr/>
                </a:tc>
                <a:tc>
                  <a:txBody>
                    <a:bodyPr/>
                    <a:lstStyle/>
                    <a:p>
                      <a:r>
                        <a:rPr lang="en-IN" sz="1100" dirty="0"/>
                        <a:t>X</a:t>
                      </a:r>
                    </a:p>
                  </a:txBody>
                  <a:tcPr/>
                </a:tc>
                <a:tc>
                  <a:txBody>
                    <a:bodyPr/>
                    <a:lstStyle/>
                    <a:p>
                      <a:endParaRPr lang="en-IN" sz="1100" dirty="0"/>
                    </a:p>
                  </a:txBody>
                  <a:tcPr/>
                </a:tc>
                <a:tc>
                  <a:txBody>
                    <a:bodyPr/>
                    <a:lstStyle/>
                    <a:p>
                      <a:endParaRPr lang="en-IN" sz="1100" dirty="0"/>
                    </a:p>
                  </a:txBody>
                  <a:tcPr/>
                </a:tc>
                <a:tc>
                  <a:txBody>
                    <a:bodyPr/>
                    <a:lstStyle/>
                    <a:p>
                      <a:endParaRPr lang="en-IN" sz="1100" dirty="0"/>
                    </a:p>
                  </a:txBody>
                  <a:tcPr/>
                </a:tc>
                <a:tc>
                  <a:txBody>
                    <a:bodyPr/>
                    <a:lstStyle/>
                    <a:p>
                      <a:endParaRPr lang="en-IN" sz="1100" dirty="0"/>
                    </a:p>
                  </a:txBody>
                  <a:tcPr/>
                </a:tc>
                <a:tc>
                  <a:txBody>
                    <a:bodyPr/>
                    <a:lstStyle/>
                    <a:p>
                      <a:endParaRPr lang="en-IN" sz="1100" dirty="0"/>
                    </a:p>
                  </a:txBody>
                  <a:tcPr/>
                </a:tc>
                <a:tc>
                  <a:txBody>
                    <a:bodyPr/>
                    <a:lstStyle/>
                    <a:p>
                      <a:endParaRPr lang="en-IN" sz="1100" dirty="0"/>
                    </a:p>
                  </a:txBody>
                  <a:tcPr/>
                </a:tc>
                <a:tc>
                  <a:txBody>
                    <a:bodyPr/>
                    <a:lstStyle/>
                    <a:p>
                      <a:endParaRPr lang="en-IN" sz="1100" dirty="0"/>
                    </a:p>
                  </a:txBody>
                  <a:tcPr/>
                </a:tc>
                <a:tc>
                  <a:txBody>
                    <a:bodyPr/>
                    <a:lstStyle/>
                    <a:p>
                      <a:endParaRPr lang="en-IN" sz="1100" dirty="0"/>
                    </a:p>
                  </a:txBody>
                  <a:tcPr/>
                </a:tc>
                <a:tc>
                  <a:txBody>
                    <a:bodyPr/>
                    <a:lstStyle/>
                    <a:p>
                      <a:endParaRPr lang="en-IN" sz="1100" dirty="0"/>
                    </a:p>
                  </a:txBody>
                  <a:tcPr/>
                </a:tc>
                <a:tc>
                  <a:txBody>
                    <a:bodyPr/>
                    <a:lstStyle/>
                    <a:p>
                      <a:endParaRPr lang="en-IN" sz="1100" dirty="0"/>
                    </a:p>
                  </a:txBody>
                  <a:tcPr/>
                </a:tc>
                <a:tc>
                  <a:txBody>
                    <a:bodyPr/>
                    <a:lstStyle/>
                    <a:p>
                      <a:endParaRPr lang="en-IN" sz="1100" dirty="0"/>
                    </a:p>
                  </a:txBody>
                  <a:tcPr/>
                </a:tc>
                <a:tc>
                  <a:txBody>
                    <a:bodyPr/>
                    <a:lstStyle/>
                    <a:p>
                      <a:endParaRPr lang="en-IN" sz="1100" dirty="0"/>
                    </a:p>
                  </a:txBody>
                  <a:tcPr/>
                </a:tc>
                <a:tc>
                  <a:txBody>
                    <a:bodyPr/>
                    <a:lstStyle/>
                    <a:p>
                      <a:endParaRPr lang="en-IN" sz="1100" dirty="0"/>
                    </a:p>
                  </a:txBody>
                  <a:tcPr/>
                </a:tc>
                <a:extLst>
                  <a:ext uri="{0D108BD9-81ED-4DB2-BD59-A6C34878D82A}">
                    <a16:rowId xmlns:a16="http://schemas.microsoft.com/office/drawing/2014/main" val="36461146"/>
                  </a:ext>
                </a:extLst>
              </a:tr>
              <a:tr h="0">
                <a:tc>
                  <a:txBody>
                    <a:bodyPr/>
                    <a:lstStyle/>
                    <a:p>
                      <a:endParaRPr lang="en-IN" sz="1100" dirty="0"/>
                    </a:p>
                  </a:txBody>
                  <a:tcPr/>
                </a:tc>
                <a:tc>
                  <a:txBody>
                    <a:bodyPr/>
                    <a:lstStyle/>
                    <a:p>
                      <a:r>
                        <a:rPr lang="en-IN" sz="1100" dirty="0"/>
                        <a:t>Release Roadmap</a:t>
                      </a:r>
                    </a:p>
                  </a:txBody>
                  <a:tcPr/>
                </a:tc>
                <a:tc>
                  <a:txBody>
                    <a:bodyPr/>
                    <a:lstStyle/>
                    <a:p>
                      <a:r>
                        <a:rPr lang="en-IN" sz="1100" dirty="0"/>
                        <a:t>X</a:t>
                      </a:r>
                    </a:p>
                  </a:txBody>
                  <a:tcPr/>
                </a:tc>
                <a:tc>
                  <a:txBody>
                    <a:bodyPr/>
                    <a:lstStyle/>
                    <a:p>
                      <a:endParaRPr lang="en-IN" sz="1100" dirty="0"/>
                    </a:p>
                  </a:txBody>
                  <a:tcPr/>
                </a:tc>
                <a:tc>
                  <a:txBody>
                    <a:bodyPr/>
                    <a:lstStyle/>
                    <a:p>
                      <a:endParaRPr lang="en-IN" sz="1100" dirty="0"/>
                    </a:p>
                  </a:txBody>
                  <a:tcPr/>
                </a:tc>
                <a:tc>
                  <a:txBody>
                    <a:bodyPr/>
                    <a:lstStyle/>
                    <a:p>
                      <a:endParaRPr lang="en-IN" sz="1100" dirty="0"/>
                    </a:p>
                  </a:txBody>
                  <a:tcPr/>
                </a:tc>
                <a:tc>
                  <a:txBody>
                    <a:bodyPr/>
                    <a:lstStyle/>
                    <a:p>
                      <a:endParaRPr lang="en-IN" sz="1100" dirty="0"/>
                    </a:p>
                  </a:txBody>
                  <a:tcPr/>
                </a:tc>
                <a:tc>
                  <a:txBody>
                    <a:bodyPr/>
                    <a:lstStyle/>
                    <a:p>
                      <a:endParaRPr lang="en-IN" sz="1100" dirty="0"/>
                    </a:p>
                  </a:txBody>
                  <a:tcPr/>
                </a:tc>
                <a:tc>
                  <a:txBody>
                    <a:bodyPr/>
                    <a:lstStyle/>
                    <a:p>
                      <a:endParaRPr lang="en-IN" sz="1100" dirty="0"/>
                    </a:p>
                  </a:txBody>
                  <a:tcPr/>
                </a:tc>
                <a:tc>
                  <a:txBody>
                    <a:bodyPr/>
                    <a:lstStyle/>
                    <a:p>
                      <a:endParaRPr lang="en-IN" sz="1100" dirty="0"/>
                    </a:p>
                  </a:txBody>
                  <a:tcPr/>
                </a:tc>
                <a:tc>
                  <a:txBody>
                    <a:bodyPr/>
                    <a:lstStyle/>
                    <a:p>
                      <a:endParaRPr lang="en-IN" sz="1100" dirty="0"/>
                    </a:p>
                  </a:txBody>
                  <a:tcPr/>
                </a:tc>
                <a:tc>
                  <a:txBody>
                    <a:bodyPr/>
                    <a:lstStyle/>
                    <a:p>
                      <a:endParaRPr lang="en-IN" sz="1100" dirty="0"/>
                    </a:p>
                  </a:txBody>
                  <a:tcPr/>
                </a:tc>
                <a:tc>
                  <a:txBody>
                    <a:bodyPr/>
                    <a:lstStyle/>
                    <a:p>
                      <a:endParaRPr lang="en-IN" sz="1100" dirty="0"/>
                    </a:p>
                  </a:txBody>
                  <a:tcPr/>
                </a:tc>
                <a:tc>
                  <a:txBody>
                    <a:bodyPr/>
                    <a:lstStyle/>
                    <a:p>
                      <a:endParaRPr lang="en-IN" sz="1100" dirty="0"/>
                    </a:p>
                  </a:txBody>
                  <a:tcPr/>
                </a:tc>
                <a:tc>
                  <a:txBody>
                    <a:bodyPr/>
                    <a:lstStyle/>
                    <a:p>
                      <a:endParaRPr lang="en-IN" sz="1100" dirty="0"/>
                    </a:p>
                  </a:txBody>
                  <a:tcPr/>
                </a:tc>
                <a:tc>
                  <a:txBody>
                    <a:bodyPr/>
                    <a:lstStyle/>
                    <a:p>
                      <a:endParaRPr lang="en-IN" sz="1100" dirty="0"/>
                    </a:p>
                  </a:txBody>
                  <a:tcPr/>
                </a:tc>
                <a:extLst>
                  <a:ext uri="{0D108BD9-81ED-4DB2-BD59-A6C34878D82A}">
                    <a16:rowId xmlns:a16="http://schemas.microsoft.com/office/drawing/2014/main" val="3784049689"/>
                  </a:ext>
                </a:extLst>
              </a:tr>
              <a:tr h="0">
                <a:tc>
                  <a:txBody>
                    <a:bodyPr/>
                    <a:lstStyle/>
                    <a:p>
                      <a:endParaRPr lang="en-IN" sz="1100" dirty="0"/>
                    </a:p>
                  </a:txBody>
                  <a:tcPr/>
                </a:tc>
                <a:tc>
                  <a:txBody>
                    <a:bodyPr/>
                    <a:lstStyle/>
                    <a:p>
                      <a:r>
                        <a:rPr lang="en-IN" sz="1100" dirty="0"/>
                        <a:t>Development </a:t>
                      </a:r>
                    </a:p>
                  </a:txBody>
                  <a:tcPr/>
                </a:tc>
                <a:tc>
                  <a:txBody>
                    <a:bodyPr/>
                    <a:lstStyle/>
                    <a:p>
                      <a:endParaRPr lang="en-IN" sz="1100" dirty="0"/>
                    </a:p>
                  </a:txBody>
                  <a:tcPr/>
                </a:tc>
                <a:tc>
                  <a:txBody>
                    <a:bodyPr/>
                    <a:lstStyle/>
                    <a:p>
                      <a:r>
                        <a:rPr lang="en-IN" sz="1100" dirty="0"/>
                        <a:t>X</a:t>
                      </a:r>
                    </a:p>
                  </a:txBody>
                  <a:tcPr/>
                </a:tc>
                <a:tc>
                  <a:txBody>
                    <a:bodyPr/>
                    <a:lstStyle/>
                    <a:p>
                      <a:r>
                        <a:rPr lang="en-IN" sz="1100" dirty="0"/>
                        <a:t>X</a:t>
                      </a:r>
                    </a:p>
                  </a:txBody>
                  <a:tcPr/>
                </a:tc>
                <a:tc>
                  <a:txBody>
                    <a:bodyPr/>
                    <a:lstStyle/>
                    <a:p>
                      <a:endParaRPr lang="en-IN" sz="1100" dirty="0"/>
                    </a:p>
                  </a:txBody>
                  <a:tcPr/>
                </a:tc>
                <a:tc>
                  <a:txBody>
                    <a:bodyPr/>
                    <a:lstStyle/>
                    <a:p>
                      <a:endParaRPr lang="en-IN" sz="1100" dirty="0"/>
                    </a:p>
                  </a:txBody>
                  <a:tcPr/>
                </a:tc>
                <a:tc>
                  <a:txBody>
                    <a:bodyPr/>
                    <a:lstStyle/>
                    <a:p>
                      <a:endParaRPr lang="en-IN" sz="1100" dirty="0"/>
                    </a:p>
                  </a:txBody>
                  <a:tcPr/>
                </a:tc>
                <a:tc>
                  <a:txBody>
                    <a:bodyPr/>
                    <a:lstStyle/>
                    <a:p>
                      <a:endParaRPr lang="en-IN" sz="1100" dirty="0"/>
                    </a:p>
                  </a:txBody>
                  <a:tcPr/>
                </a:tc>
                <a:tc>
                  <a:txBody>
                    <a:bodyPr/>
                    <a:lstStyle/>
                    <a:p>
                      <a:endParaRPr lang="en-IN" sz="1100" dirty="0"/>
                    </a:p>
                  </a:txBody>
                  <a:tcPr/>
                </a:tc>
                <a:tc>
                  <a:txBody>
                    <a:bodyPr/>
                    <a:lstStyle/>
                    <a:p>
                      <a:endParaRPr lang="en-IN" sz="1100" dirty="0"/>
                    </a:p>
                  </a:txBody>
                  <a:tcPr/>
                </a:tc>
                <a:tc>
                  <a:txBody>
                    <a:bodyPr/>
                    <a:lstStyle/>
                    <a:p>
                      <a:endParaRPr lang="en-IN" sz="1100" dirty="0"/>
                    </a:p>
                  </a:txBody>
                  <a:tcPr/>
                </a:tc>
                <a:tc>
                  <a:txBody>
                    <a:bodyPr/>
                    <a:lstStyle/>
                    <a:p>
                      <a:endParaRPr lang="en-IN" sz="1100" dirty="0"/>
                    </a:p>
                  </a:txBody>
                  <a:tcPr/>
                </a:tc>
                <a:tc>
                  <a:txBody>
                    <a:bodyPr/>
                    <a:lstStyle/>
                    <a:p>
                      <a:endParaRPr lang="en-IN" sz="1100" dirty="0"/>
                    </a:p>
                  </a:txBody>
                  <a:tcPr/>
                </a:tc>
                <a:tc>
                  <a:txBody>
                    <a:bodyPr/>
                    <a:lstStyle/>
                    <a:p>
                      <a:endParaRPr lang="en-IN" sz="1100" dirty="0"/>
                    </a:p>
                  </a:txBody>
                  <a:tcPr/>
                </a:tc>
                <a:tc>
                  <a:txBody>
                    <a:bodyPr/>
                    <a:lstStyle/>
                    <a:p>
                      <a:endParaRPr lang="en-IN" sz="1100" dirty="0"/>
                    </a:p>
                  </a:txBody>
                  <a:tcPr/>
                </a:tc>
                <a:extLst>
                  <a:ext uri="{0D108BD9-81ED-4DB2-BD59-A6C34878D82A}">
                    <a16:rowId xmlns:a16="http://schemas.microsoft.com/office/drawing/2014/main" val="750080170"/>
                  </a:ext>
                </a:extLst>
              </a:tr>
              <a:tr h="0">
                <a:tc>
                  <a:txBody>
                    <a:bodyPr/>
                    <a:lstStyle/>
                    <a:p>
                      <a:endParaRPr lang="en-IN" sz="1100" dirty="0"/>
                    </a:p>
                  </a:txBody>
                  <a:tcPr/>
                </a:tc>
                <a:tc>
                  <a:txBody>
                    <a:bodyPr/>
                    <a:lstStyle/>
                    <a:p>
                      <a:r>
                        <a:rPr lang="en-IN" sz="1100" dirty="0"/>
                        <a:t>Deployment</a:t>
                      </a:r>
                    </a:p>
                  </a:txBody>
                  <a:tcPr/>
                </a:tc>
                <a:tc>
                  <a:txBody>
                    <a:bodyPr/>
                    <a:lstStyle/>
                    <a:p>
                      <a:endParaRPr lang="en-IN" sz="1100" dirty="0"/>
                    </a:p>
                  </a:txBody>
                  <a:tcPr/>
                </a:tc>
                <a:tc>
                  <a:txBody>
                    <a:bodyPr/>
                    <a:lstStyle/>
                    <a:p>
                      <a:endParaRPr lang="en-IN" sz="1100" dirty="0"/>
                    </a:p>
                  </a:txBody>
                  <a:tcPr/>
                </a:tc>
                <a:tc>
                  <a:txBody>
                    <a:bodyPr/>
                    <a:lstStyle/>
                    <a:p>
                      <a:r>
                        <a:rPr lang="en-IN" sz="1100" dirty="0"/>
                        <a:t>X</a:t>
                      </a:r>
                    </a:p>
                  </a:txBody>
                  <a:tcPr/>
                </a:tc>
                <a:tc>
                  <a:txBody>
                    <a:bodyPr/>
                    <a:lstStyle/>
                    <a:p>
                      <a:endParaRPr lang="en-IN" sz="1100" dirty="0"/>
                    </a:p>
                  </a:txBody>
                  <a:tcPr/>
                </a:tc>
                <a:tc>
                  <a:txBody>
                    <a:bodyPr/>
                    <a:lstStyle/>
                    <a:p>
                      <a:endParaRPr lang="en-IN" sz="1100" dirty="0"/>
                    </a:p>
                  </a:txBody>
                  <a:tcPr/>
                </a:tc>
                <a:tc>
                  <a:txBody>
                    <a:bodyPr/>
                    <a:lstStyle/>
                    <a:p>
                      <a:endParaRPr lang="en-IN" sz="1100" dirty="0"/>
                    </a:p>
                  </a:txBody>
                  <a:tcPr/>
                </a:tc>
                <a:tc>
                  <a:txBody>
                    <a:bodyPr/>
                    <a:lstStyle/>
                    <a:p>
                      <a:endParaRPr lang="en-IN" sz="1100" dirty="0"/>
                    </a:p>
                  </a:txBody>
                  <a:tcPr/>
                </a:tc>
                <a:tc>
                  <a:txBody>
                    <a:bodyPr/>
                    <a:lstStyle/>
                    <a:p>
                      <a:endParaRPr lang="en-IN" sz="1100" dirty="0"/>
                    </a:p>
                  </a:txBody>
                  <a:tcPr/>
                </a:tc>
                <a:tc>
                  <a:txBody>
                    <a:bodyPr/>
                    <a:lstStyle/>
                    <a:p>
                      <a:endParaRPr lang="en-IN" sz="1100" dirty="0"/>
                    </a:p>
                  </a:txBody>
                  <a:tcPr/>
                </a:tc>
                <a:tc>
                  <a:txBody>
                    <a:bodyPr/>
                    <a:lstStyle/>
                    <a:p>
                      <a:endParaRPr lang="en-IN" sz="1100" dirty="0"/>
                    </a:p>
                  </a:txBody>
                  <a:tcPr/>
                </a:tc>
                <a:tc>
                  <a:txBody>
                    <a:bodyPr/>
                    <a:lstStyle/>
                    <a:p>
                      <a:endParaRPr lang="en-IN" sz="1100" dirty="0"/>
                    </a:p>
                  </a:txBody>
                  <a:tcPr/>
                </a:tc>
                <a:tc>
                  <a:txBody>
                    <a:bodyPr/>
                    <a:lstStyle/>
                    <a:p>
                      <a:endParaRPr lang="en-IN" sz="1100" dirty="0"/>
                    </a:p>
                  </a:txBody>
                  <a:tcPr/>
                </a:tc>
                <a:tc>
                  <a:txBody>
                    <a:bodyPr/>
                    <a:lstStyle/>
                    <a:p>
                      <a:endParaRPr lang="en-IN" sz="1100" dirty="0"/>
                    </a:p>
                  </a:txBody>
                  <a:tcPr/>
                </a:tc>
                <a:tc>
                  <a:txBody>
                    <a:bodyPr/>
                    <a:lstStyle/>
                    <a:p>
                      <a:endParaRPr lang="en-IN" sz="1100" dirty="0"/>
                    </a:p>
                  </a:txBody>
                  <a:tcPr/>
                </a:tc>
                <a:extLst>
                  <a:ext uri="{0D108BD9-81ED-4DB2-BD59-A6C34878D82A}">
                    <a16:rowId xmlns:a16="http://schemas.microsoft.com/office/drawing/2014/main" val="1624324703"/>
                  </a:ext>
                </a:extLst>
              </a:tr>
              <a:tr h="0">
                <a:tc>
                  <a:txBody>
                    <a:bodyPr/>
                    <a:lstStyle/>
                    <a:p>
                      <a:endParaRPr lang="en-IN" sz="1100" dirty="0"/>
                    </a:p>
                  </a:txBody>
                  <a:tcPr/>
                </a:tc>
                <a:tc>
                  <a:txBody>
                    <a:bodyPr/>
                    <a:lstStyle/>
                    <a:p>
                      <a:r>
                        <a:rPr lang="en-IN" sz="1100" dirty="0"/>
                        <a:t>Launch</a:t>
                      </a:r>
                    </a:p>
                  </a:txBody>
                  <a:tcPr/>
                </a:tc>
                <a:tc>
                  <a:txBody>
                    <a:bodyPr/>
                    <a:lstStyle/>
                    <a:p>
                      <a:endParaRPr lang="en-IN" sz="1100" dirty="0"/>
                    </a:p>
                  </a:txBody>
                  <a:tcPr/>
                </a:tc>
                <a:tc>
                  <a:txBody>
                    <a:bodyPr/>
                    <a:lstStyle/>
                    <a:p>
                      <a:endParaRPr lang="en-IN" sz="1100" dirty="0"/>
                    </a:p>
                  </a:txBody>
                  <a:tcPr/>
                </a:tc>
                <a:tc>
                  <a:txBody>
                    <a:bodyPr/>
                    <a:lstStyle/>
                    <a:p>
                      <a:r>
                        <a:rPr lang="en-IN" sz="1100" dirty="0"/>
                        <a:t>X</a:t>
                      </a:r>
                    </a:p>
                  </a:txBody>
                  <a:tcPr/>
                </a:tc>
                <a:tc>
                  <a:txBody>
                    <a:bodyPr/>
                    <a:lstStyle/>
                    <a:p>
                      <a:endParaRPr lang="en-IN" sz="1100" dirty="0"/>
                    </a:p>
                  </a:txBody>
                  <a:tcPr/>
                </a:tc>
                <a:tc>
                  <a:txBody>
                    <a:bodyPr/>
                    <a:lstStyle/>
                    <a:p>
                      <a:r>
                        <a:rPr lang="en-IN" sz="1100" dirty="0"/>
                        <a:t>X</a:t>
                      </a:r>
                    </a:p>
                  </a:txBody>
                  <a:tcPr/>
                </a:tc>
                <a:tc>
                  <a:txBody>
                    <a:bodyPr/>
                    <a:lstStyle/>
                    <a:p>
                      <a:endParaRPr lang="en-IN" sz="1100" dirty="0"/>
                    </a:p>
                  </a:txBody>
                  <a:tcPr/>
                </a:tc>
                <a:tc>
                  <a:txBody>
                    <a:bodyPr/>
                    <a:lstStyle/>
                    <a:p>
                      <a:r>
                        <a:rPr lang="en-IN" sz="1100" dirty="0"/>
                        <a:t>X</a:t>
                      </a:r>
                    </a:p>
                  </a:txBody>
                  <a:tcPr/>
                </a:tc>
                <a:tc>
                  <a:txBody>
                    <a:bodyPr/>
                    <a:lstStyle/>
                    <a:p>
                      <a:endParaRPr lang="en-IN" sz="1100" dirty="0"/>
                    </a:p>
                  </a:txBody>
                  <a:tcPr/>
                </a:tc>
                <a:tc>
                  <a:txBody>
                    <a:bodyPr/>
                    <a:lstStyle/>
                    <a:p>
                      <a:r>
                        <a:rPr lang="en-IN" sz="1100" dirty="0"/>
                        <a:t>X</a:t>
                      </a:r>
                    </a:p>
                  </a:txBody>
                  <a:tcPr/>
                </a:tc>
                <a:tc>
                  <a:txBody>
                    <a:bodyPr/>
                    <a:lstStyle/>
                    <a:p>
                      <a:endParaRPr lang="en-IN" sz="1100" dirty="0"/>
                    </a:p>
                  </a:txBody>
                  <a:tcPr/>
                </a:tc>
                <a:tc>
                  <a:txBody>
                    <a:bodyPr/>
                    <a:lstStyle/>
                    <a:p>
                      <a:r>
                        <a:rPr lang="en-IN" sz="1100" dirty="0"/>
                        <a:t>X</a:t>
                      </a:r>
                    </a:p>
                  </a:txBody>
                  <a:tcPr/>
                </a:tc>
                <a:tc>
                  <a:txBody>
                    <a:bodyPr/>
                    <a:lstStyle/>
                    <a:p>
                      <a:endParaRPr lang="en-IN" sz="1100" dirty="0"/>
                    </a:p>
                  </a:txBody>
                  <a:tcPr/>
                </a:tc>
                <a:tc>
                  <a:txBody>
                    <a:bodyPr/>
                    <a:lstStyle/>
                    <a:p>
                      <a:r>
                        <a:rPr lang="en-IN" sz="1100" dirty="0"/>
                        <a:t>X</a:t>
                      </a:r>
                    </a:p>
                  </a:txBody>
                  <a:tcPr/>
                </a:tc>
                <a:tc>
                  <a:txBody>
                    <a:bodyPr/>
                    <a:lstStyle/>
                    <a:p>
                      <a:endParaRPr lang="en-IN" sz="1100" dirty="0"/>
                    </a:p>
                  </a:txBody>
                  <a:tcPr/>
                </a:tc>
                <a:extLst>
                  <a:ext uri="{0D108BD9-81ED-4DB2-BD59-A6C34878D82A}">
                    <a16:rowId xmlns:a16="http://schemas.microsoft.com/office/drawing/2014/main" val="2979045851"/>
                  </a:ext>
                </a:extLst>
              </a:tr>
              <a:tr h="0">
                <a:tc>
                  <a:txBody>
                    <a:bodyPr/>
                    <a:lstStyle/>
                    <a:p>
                      <a:endParaRPr lang="en-IN" sz="1100" dirty="0"/>
                    </a:p>
                  </a:txBody>
                  <a:tcPr/>
                </a:tc>
                <a:tc>
                  <a:txBody>
                    <a:bodyPr/>
                    <a:lstStyle/>
                    <a:p>
                      <a:r>
                        <a:rPr lang="en-IN" sz="1100" dirty="0"/>
                        <a:t>Post-Launch Support</a:t>
                      </a:r>
                    </a:p>
                  </a:txBody>
                  <a:tcPr/>
                </a:tc>
                <a:tc>
                  <a:txBody>
                    <a:bodyPr/>
                    <a:lstStyle/>
                    <a:p>
                      <a:endParaRPr lang="en-IN" sz="1100" dirty="0"/>
                    </a:p>
                  </a:txBody>
                  <a:tcPr/>
                </a:tc>
                <a:tc>
                  <a:txBody>
                    <a:bodyPr/>
                    <a:lstStyle/>
                    <a:p>
                      <a:endParaRPr lang="en-IN" sz="1100" dirty="0"/>
                    </a:p>
                  </a:txBody>
                  <a:tcPr/>
                </a:tc>
                <a:tc>
                  <a:txBody>
                    <a:bodyPr/>
                    <a:lstStyle/>
                    <a:p>
                      <a:r>
                        <a:rPr lang="en-IN" sz="1100" dirty="0"/>
                        <a:t>X</a:t>
                      </a:r>
                    </a:p>
                  </a:txBody>
                  <a:tcPr/>
                </a:tc>
                <a:tc>
                  <a:txBody>
                    <a:bodyPr/>
                    <a:lstStyle/>
                    <a:p>
                      <a:endParaRPr lang="en-IN" sz="1100" dirty="0"/>
                    </a:p>
                  </a:txBody>
                  <a:tcPr/>
                </a:tc>
                <a:tc>
                  <a:txBody>
                    <a:bodyPr/>
                    <a:lstStyle/>
                    <a:p>
                      <a:r>
                        <a:rPr lang="en-IN" sz="1100" dirty="0"/>
                        <a:t>X</a:t>
                      </a:r>
                    </a:p>
                  </a:txBody>
                  <a:tcPr/>
                </a:tc>
                <a:tc>
                  <a:txBody>
                    <a:bodyPr/>
                    <a:lstStyle/>
                    <a:p>
                      <a:r>
                        <a:rPr lang="en-IN" sz="1100" dirty="0"/>
                        <a:t>X</a:t>
                      </a:r>
                    </a:p>
                  </a:txBody>
                  <a:tcPr/>
                </a:tc>
                <a:tc>
                  <a:txBody>
                    <a:bodyPr/>
                    <a:lstStyle/>
                    <a:p>
                      <a:r>
                        <a:rPr lang="en-IN" sz="1100" dirty="0"/>
                        <a:t>X</a:t>
                      </a:r>
                    </a:p>
                  </a:txBody>
                  <a:tcPr/>
                </a:tc>
                <a:tc>
                  <a:txBody>
                    <a:bodyPr/>
                    <a:lstStyle/>
                    <a:p>
                      <a:r>
                        <a:rPr lang="en-IN" sz="1100" dirty="0"/>
                        <a:t>X</a:t>
                      </a:r>
                    </a:p>
                  </a:txBody>
                  <a:tcPr/>
                </a:tc>
                <a:tc>
                  <a:txBody>
                    <a:bodyPr/>
                    <a:lstStyle/>
                    <a:p>
                      <a:r>
                        <a:rPr lang="en-IN" sz="1100" dirty="0"/>
                        <a:t>X</a:t>
                      </a:r>
                    </a:p>
                  </a:txBody>
                  <a:tcPr/>
                </a:tc>
                <a:tc>
                  <a:txBody>
                    <a:bodyPr/>
                    <a:lstStyle/>
                    <a:p>
                      <a:r>
                        <a:rPr lang="en-IN" sz="1100" dirty="0"/>
                        <a:t>X</a:t>
                      </a:r>
                    </a:p>
                  </a:txBody>
                  <a:tcPr/>
                </a:tc>
                <a:tc>
                  <a:txBody>
                    <a:bodyPr/>
                    <a:lstStyle/>
                    <a:p>
                      <a:r>
                        <a:rPr lang="en-IN" sz="1100" dirty="0"/>
                        <a:t>X</a:t>
                      </a:r>
                    </a:p>
                  </a:txBody>
                  <a:tcPr/>
                </a:tc>
                <a:tc>
                  <a:txBody>
                    <a:bodyPr/>
                    <a:lstStyle/>
                    <a:p>
                      <a:r>
                        <a:rPr lang="en-IN" sz="1100" dirty="0"/>
                        <a:t>X</a:t>
                      </a:r>
                    </a:p>
                  </a:txBody>
                  <a:tcPr/>
                </a:tc>
                <a:tc>
                  <a:txBody>
                    <a:bodyPr/>
                    <a:lstStyle/>
                    <a:p>
                      <a:r>
                        <a:rPr lang="en-IN" sz="1100" dirty="0"/>
                        <a:t>X</a:t>
                      </a:r>
                    </a:p>
                  </a:txBody>
                  <a:tcPr/>
                </a:tc>
                <a:tc>
                  <a:txBody>
                    <a:bodyPr/>
                    <a:lstStyle/>
                    <a:p>
                      <a:r>
                        <a:rPr lang="en-IN" sz="1100" dirty="0"/>
                        <a:t>X</a:t>
                      </a:r>
                    </a:p>
                  </a:txBody>
                  <a:tcPr/>
                </a:tc>
                <a:extLst>
                  <a:ext uri="{0D108BD9-81ED-4DB2-BD59-A6C34878D82A}">
                    <a16:rowId xmlns:a16="http://schemas.microsoft.com/office/drawing/2014/main" val="2088400109"/>
                  </a:ext>
                </a:extLst>
              </a:tr>
              <a:tr h="0">
                <a:tc>
                  <a:txBody>
                    <a:bodyPr/>
                    <a:lstStyle/>
                    <a:p>
                      <a:endParaRPr lang="en-IN" sz="1100" dirty="0"/>
                    </a:p>
                  </a:txBody>
                  <a:tcPr/>
                </a:tc>
                <a:tc>
                  <a:txBody>
                    <a:bodyPr/>
                    <a:lstStyle/>
                    <a:p>
                      <a:r>
                        <a:rPr lang="en-IN" sz="1100" dirty="0"/>
                        <a:t>Consulting</a:t>
                      </a:r>
                    </a:p>
                  </a:txBody>
                  <a:tcPr/>
                </a:tc>
                <a:tc>
                  <a:txBody>
                    <a:bodyPr/>
                    <a:lstStyle/>
                    <a:p>
                      <a:endParaRPr lang="en-IN" sz="1100" dirty="0"/>
                    </a:p>
                  </a:txBody>
                  <a:tcPr/>
                </a:tc>
                <a:tc>
                  <a:txBody>
                    <a:bodyPr/>
                    <a:lstStyle/>
                    <a:p>
                      <a:r>
                        <a:rPr lang="en-IN" sz="1100" dirty="0"/>
                        <a:t>X</a:t>
                      </a:r>
                    </a:p>
                  </a:txBody>
                  <a:tcPr/>
                </a:tc>
                <a:tc>
                  <a:txBody>
                    <a:bodyPr/>
                    <a:lstStyle/>
                    <a:p>
                      <a:r>
                        <a:rPr lang="en-IN" sz="1100" dirty="0"/>
                        <a:t>X</a:t>
                      </a:r>
                    </a:p>
                  </a:txBody>
                  <a:tcPr/>
                </a:tc>
                <a:tc>
                  <a:txBody>
                    <a:bodyPr/>
                    <a:lstStyle/>
                    <a:p>
                      <a:endParaRPr lang="en-IN" sz="1100" dirty="0"/>
                    </a:p>
                  </a:txBody>
                  <a:tcPr/>
                </a:tc>
                <a:tc>
                  <a:txBody>
                    <a:bodyPr/>
                    <a:lstStyle/>
                    <a:p>
                      <a:endParaRPr lang="en-IN" sz="1100" dirty="0"/>
                    </a:p>
                  </a:txBody>
                  <a:tcPr/>
                </a:tc>
                <a:tc>
                  <a:txBody>
                    <a:bodyPr/>
                    <a:lstStyle/>
                    <a:p>
                      <a:endParaRPr lang="en-IN" sz="1100" dirty="0"/>
                    </a:p>
                  </a:txBody>
                  <a:tcPr/>
                </a:tc>
                <a:tc>
                  <a:txBody>
                    <a:bodyPr/>
                    <a:lstStyle/>
                    <a:p>
                      <a:endParaRPr lang="en-IN" sz="1100" dirty="0"/>
                    </a:p>
                  </a:txBody>
                  <a:tcPr/>
                </a:tc>
                <a:tc>
                  <a:txBody>
                    <a:bodyPr/>
                    <a:lstStyle/>
                    <a:p>
                      <a:endParaRPr lang="en-IN" sz="1100" dirty="0"/>
                    </a:p>
                  </a:txBody>
                  <a:tcPr/>
                </a:tc>
                <a:tc>
                  <a:txBody>
                    <a:bodyPr/>
                    <a:lstStyle/>
                    <a:p>
                      <a:endParaRPr lang="en-IN" sz="1100" dirty="0"/>
                    </a:p>
                  </a:txBody>
                  <a:tcPr/>
                </a:tc>
                <a:tc>
                  <a:txBody>
                    <a:bodyPr/>
                    <a:lstStyle/>
                    <a:p>
                      <a:endParaRPr lang="en-IN" sz="1100" dirty="0"/>
                    </a:p>
                  </a:txBody>
                  <a:tcPr/>
                </a:tc>
                <a:tc>
                  <a:txBody>
                    <a:bodyPr/>
                    <a:lstStyle/>
                    <a:p>
                      <a:endParaRPr lang="en-IN" sz="1100" dirty="0"/>
                    </a:p>
                  </a:txBody>
                  <a:tcPr/>
                </a:tc>
                <a:tc>
                  <a:txBody>
                    <a:bodyPr/>
                    <a:lstStyle/>
                    <a:p>
                      <a:endParaRPr lang="en-IN" sz="1100" dirty="0"/>
                    </a:p>
                  </a:txBody>
                  <a:tcPr/>
                </a:tc>
                <a:tc>
                  <a:txBody>
                    <a:bodyPr/>
                    <a:lstStyle/>
                    <a:p>
                      <a:endParaRPr lang="en-IN" sz="1100" dirty="0"/>
                    </a:p>
                  </a:txBody>
                  <a:tcPr/>
                </a:tc>
                <a:tc>
                  <a:txBody>
                    <a:bodyPr/>
                    <a:lstStyle/>
                    <a:p>
                      <a:endParaRPr lang="en-IN" sz="1100" dirty="0"/>
                    </a:p>
                  </a:txBody>
                  <a:tcPr/>
                </a:tc>
                <a:extLst>
                  <a:ext uri="{0D108BD9-81ED-4DB2-BD59-A6C34878D82A}">
                    <a16:rowId xmlns:a16="http://schemas.microsoft.com/office/drawing/2014/main" val="488818098"/>
                  </a:ext>
                </a:extLst>
              </a:tr>
              <a:tr h="0">
                <a:tc>
                  <a:txBody>
                    <a:bodyPr/>
                    <a:lstStyle/>
                    <a:p>
                      <a:endParaRPr lang="en-IN" sz="1100" dirty="0"/>
                    </a:p>
                  </a:txBody>
                  <a:tcPr/>
                </a:tc>
                <a:tc>
                  <a:txBody>
                    <a:bodyPr/>
                    <a:lstStyle/>
                    <a:p>
                      <a:r>
                        <a:rPr lang="en-IN" sz="1100" dirty="0"/>
                        <a:t>Client Engagement</a:t>
                      </a:r>
                    </a:p>
                  </a:txBody>
                  <a:tcPr/>
                </a:tc>
                <a:tc>
                  <a:txBody>
                    <a:bodyPr/>
                    <a:lstStyle/>
                    <a:p>
                      <a:endParaRPr lang="en-IN" sz="1100" dirty="0"/>
                    </a:p>
                  </a:txBody>
                  <a:tcPr anchor="ctr"/>
                </a:tc>
                <a:tc>
                  <a:txBody>
                    <a:bodyPr/>
                    <a:lstStyle/>
                    <a:p>
                      <a:r>
                        <a:rPr lang="en-IN" sz="1100" dirty="0"/>
                        <a:t>X</a:t>
                      </a:r>
                    </a:p>
                  </a:txBody>
                  <a:tcPr anchor="ctr"/>
                </a:tc>
                <a:tc>
                  <a:txBody>
                    <a:bodyPr/>
                    <a:lstStyle/>
                    <a:p>
                      <a:r>
                        <a:rPr lang="en-IN" sz="1100" dirty="0"/>
                        <a:t>X</a:t>
                      </a:r>
                    </a:p>
                  </a:txBody>
                  <a:tcPr anchor="ctr"/>
                </a:tc>
                <a:tc>
                  <a:txBody>
                    <a:bodyPr/>
                    <a:lstStyle/>
                    <a:p>
                      <a:endParaRPr lang="en-IN" sz="1100" dirty="0"/>
                    </a:p>
                  </a:txBody>
                  <a:tcPr anchor="ctr"/>
                </a:tc>
                <a:tc>
                  <a:txBody>
                    <a:bodyPr/>
                    <a:lstStyle/>
                    <a:p>
                      <a:endParaRPr lang="en-IN" sz="1100" dirty="0"/>
                    </a:p>
                  </a:txBody>
                  <a:tcPr anchor="ctr"/>
                </a:tc>
                <a:tc>
                  <a:txBody>
                    <a:bodyPr/>
                    <a:lstStyle/>
                    <a:p>
                      <a:endParaRPr lang="en-IN" sz="1100" dirty="0"/>
                    </a:p>
                  </a:txBody>
                  <a:tcPr anchor="ctr"/>
                </a:tc>
                <a:tc>
                  <a:txBody>
                    <a:bodyPr/>
                    <a:lstStyle/>
                    <a:p>
                      <a:endParaRPr lang="en-IN" sz="1100" dirty="0"/>
                    </a:p>
                  </a:txBody>
                  <a:tcPr anchor="ctr"/>
                </a:tc>
                <a:tc>
                  <a:txBody>
                    <a:bodyPr/>
                    <a:lstStyle/>
                    <a:p>
                      <a:endParaRPr lang="en-IN" sz="1100" dirty="0"/>
                    </a:p>
                  </a:txBody>
                  <a:tcPr anchor="ctr"/>
                </a:tc>
                <a:tc>
                  <a:txBody>
                    <a:bodyPr/>
                    <a:lstStyle/>
                    <a:p>
                      <a:endParaRPr lang="en-IN" sz="1100" dirty="0"/>
                    </a:p>
                  </a:txBody>
                  <a:tcPr anchor="ctr"/>
                </a:tc>
                <a:tc>
                  <a:txBody>
                    <a:bodyPr/>
                    <a:lstStyle/>
                    <a:p>
                      <a:endParaRPr lang="en-IN" sz="1100" dirty="0"/>
                    </a:p>
                  </a:txBody>
                  <a:tcPr anchor="ctr"/>
                </a:tc>
                <a:tc>
                  <a:txBody>
                    <a:bodyPr/>
                    <a:lstStyle/>
                    <a:p>
                      <a:endParaRPr lang="en-IN" sz="1100" dirty="0"/>
                    </a:p>
                  </a:txBody>
                  <a:tcPr anchor="ctr"/>
                </a:tc>
                <a:tc>
                  <a:txBody>
                    <a:bodyPr/>
                    <a:lstStyle/>
                    <a:p>
                      <a:endParaRPr lang="en-IN" sz="1100" dirty="0"/>
                    </a:p>
                  </a:txBody>
                  <a:tcPr anchor="ctr"/>
                </a:tc>
                <a:tc>
                  <a:txBody>
                    <a:bodyPr/>
                    <a:lstStyle/>
                    <a:p>
                      <a:endParaRPr lang="en-IN" sz="1100" dirty="0"/>
                    </a:p>
                  </a:txBody>
                  <a:tcPr anchor="ctr"/>
                </a:tc>
                <a:tc>
                  <a:txBody>
                    <a:bodyPr/>
                    <a:lstStyle/>
                    <a:p>
                      <a:endParaRPr lang="en-IN" sz="1100" dirty="0"/>
                    </a:p>
                  </a:txBody>
                  <a:tcPr anchor="ctr"/>
                </a:tc>
                <a:extLst>
                  <a:ext uri="{0D108BD9-81ED-4DB2-BD59-A6C34878D82A}">
                    <a16:rowId xmlns:a16="http://schemas.microsoft.com/office/drawing/2014/main" val="3802309106"/>
                  </a:ext>
                </a:extLst>
              </a:tr>
              <a:tr h="0">
                <a:tc>
                  <a:txBody>
                    <a:bodyPr/>
                    <a:lstStyle/>
                    <a:p>
                      <a:endParaRPr lang="en-IN" sz="1100" dirty="0"/>
                    </a:p>
                  </a:txBody>
                  <a:tcPr/>
                </a:tc>
                <a:tc>
                  <a:txBody>
                    <a:bodyPr/>
                    <a:lstStyle/>
                    <a:p>
                      <a:r>
                        <a:rPr lang="en-IN" sz="1100" dirty="0"/>
                        <a:t>Managing</a:t>
                      </a:r>
                    </a:p>
                  </a:txBody>
                  <a:tcPr/>
                </a:tc>
                <a:tc>
                  <a:txBody>
                    <a:bodyPr/>
                    <a:lstStyle/>
                    <a:p>
                      <a:endParaRPr lang="en-IN" sz="1100" dirty="0"/>
                    </a:p>
                  </a:txBody>
                  <a:tcPr anchor="ctr"/>
                </a:tc>
                <a:tc>
                  <a:txBody>
                    <a:bodyPr/>
                    <a:lstStyle/>
                    <a:p>
                      <a:r>
                        <a:rPr lang="en-IN" sz="1100" dirty="0"/>
                        <a:t>X</a:t>
                      </a:r>
                    </a:p>
                  </a:txBody>
                  <a:tcPr anchor="ctr"/>
                </a:tc>
                <a:tc>
                  <a:txBody>
                    <a:bodyPr/>
                    <a:lstStyle/>
                    <a:p>
                      <a:r>
                        <a:rPr lang="en-IN" sz="1100" dirty="0"/>
                        <a:t>X</a:t>
                      </a:r>
                    </a:p>
                  </a:txBody>
                  <a:tcPr anchor="ctr"/>
                </a:tc>
                <a:tc>
                  <a:txBody>
                    <a:bodyPr/>
                    <a:lstStyle/>
                    <a:p>
                      <a:endParaRPr lang="en-IN" sz="1100" dirty="0"/>
                    </a:p>
                  </a:txBody>
                  <a:tcPr anchor="ctr"/>
                </a:tc>
                <a:tc>
                  <a:txBody>
                    <a:bodyPr/>
                    <a:lstStyle/>
                    <a:p>
                      <a:endParaRPr lang="en-IN" sz="1100" dirty="0"/>
                    </a:p>
                  </a:txBody>
                  <a:tcPr anchor="ctr"/>
                </a:tc>
                <a:tc>
                  <a:txBody>
                    <a:bodyPr/>
                    <a:lstStyle/>
                    <a:p>
                      <a:endParaRPr lang="en-IN" sz="1100" dirty="0"/>
                    </a:p>
                  </a:txBody>
                  <a:tcPr anchor="ctr"/>
                </a:tc>
                <a:tc>
                  <a:txBody>
                    <a:bodyPr/>
                    <a:lstStyle/>
                    <a:p>
                      <a:endParaRPr lang="en-IN" sz="1100" dirty="0"/>
                    </a:p>
                  </a:txBody>
                  <a:tcPr anchor="ctr"/>
                </a:tc>
                <a:tc>
                  <a:txBody>
                    <a:bodyPr/>
                    <a:lstStyle/>
                    <a:p>
                      <a:endParaRPr lang="en-IN" sz="1100" dirty="0"/>
                    </a:p>
                  </a:txBody>
                  <a:tcPr anchor="ctr"/>
                </a:tc>
                <a:tc>
                  <a:txBody>
                    <a:bodyPr/>
                    <a:lstStyle/>
                    <a:p>
                      <a:endParaRPr lang="en-IN" sz="1100" dirty="0"/>
                    </a:p>
                  </a:txBody>
                  <a:tcPr anchor="ctr"/>
                </a:tc>
                <a:tc>
                  <a:txBody>
                    <a:bodyPr/>
                    <a:lstStyle/>
                    <a:p>
                      <a:endParaRPr lang="en-IN" sz="1100" dirty="0"/>
                    </a:p>
                  </a:txBody>
                  <a:tcPr anchor="ctr"/>
                </a:tc>
                <a:tc>
                  <a:txBody>
                    <a:bodyPr/>
                    <a:lstStyle/>
                    <a:p>
                      <a:endParaRPr lang="en-IN" sz="1100" dirty="0"/>
                    </a:p>
                  </a:txBody>
                  <a:tcPr anchor="ctr"/>
                </a:tc>
                <a:tc>
                  <a:txBody>
                    <a:bodyPr/>
                    <a:lstStyle/>
                    <a:p>
                      <a:endParaRPr lang="en-IN" sz="1100" dirty="0"/>
                    </a:p>
                  </a:txBody>
                  <a:tcPr anchor="ctr"/>
                </a:tc>
                <a:tc>
                  <a:txBody>
                    <a:bodyPr/>
                    <a:lstStyle/>
                    <a:p>
                      <a:endParaRPr lang="en-IN" sz="1100" dirty="0"/>
                    </a:p>
                  </a:txBody>
                  <a:tcPr anchor="ctr"/>
                </a:tc>
                <a:tc>
                  <a:txBody>
                    <a:bodyPr/>
                    <a:lstStyle/>
                    <a:p>
                      <a:endParaRPr lang="en-IN" sz="1100" dirty="0"/>
                    </a:p>
                  </a:txBody>
                  <a:tcPr anchor="ctr"/>
                </a:tc>
                <a:extLst>
                  <a:ext uri="{0D108BD9-81ED-4DB2-BD59-A6C34878D82A}">
                    <a16:rowId xmlns:a16="http://schemas.microsoft.com/office/drawing/2014/main" val="2488410639"/>
                  </a:ext>
                </a:extLst>
              </a:tr>
              <a:tr h="0">
                <a:tc>
                  <a:txBody>
                    <a:bodyPr/>
                    <a:lstStyle/>
                    <a:p>
                      <a:endParaRPr lang="en-IN" sz="1100" dirty="0"/>
                    </a:p>
                  </a:txBody>
                  <a:tcPr/>
                </a:tc>
                <a:tc>
                  <a:txBody>
                    <a:bodyPr/>
                    <a:lstStyle/>
                    <a:p>
                      <a:r>
                        <a:rPr lang="en-IN" sz="1100" dirty="0"/>
                        <a:t>Feature&amp; Support Backlog</a:t>
                      </a:r>
                    </a:p>
                  </a:txBody>
                  <a:tcPr/>
                </a:tc>
                <a:tc>
                  <a:txBody>
                    <a:bodyPr/>
                    <a:lstStyle/>
                    <a:p>
                      <a:r>
                        <a:rPr lang="en-IN" sz="1100" dirty="0"/>
                        <a:t>X</a:t>
                      </a:r>
                    </a:p>
                  </a:txBody>
                  <a:tcPr anchor="ctr"/>
                </a:tc>
                <a:tc>
                  <a:txBody>
                    <a:bodyPr/>
                    <a:lstStyle/>
                    <a:p>
                      <a:r>
                        <a:rPr lang="en-IN" sz="1100" dirty="0"/>
                        <a:t>X</a:t>
                      </a:r>
                    </a:p>
                  </a:txBody>
                  <a:tcPr anchor="ctr"/>
                </a:tc>
                <a:tc>
                  <a:txBody>
                    <a:bodyPr/>
                    <a:lstStyle/>
                    <a:p>
                      <a:r>
                        <a:rPr lang="en-IN" sz="1100" dirty="0"/>
                        <a:t>X</a:t>
                      </a:r>
                    </a:p>
                  </a:txBody>
                  <a:tcPr anchor="ctr"/>
                </a:tc>
                <a:tc>
                  <a:txBody>
                    <a:bodyPr/>
                    <a:lstStyle/>
                    <a:p>
                      <a:r>
                        <a:rPr lang="en-IN" sz="1100" dirty="0"/>
                        <a:t>X</a:t>
                      </a:r>
                    </a:p>
                  </a:txBody>
                  <a:tcPr anchor="ctr"/>
                </a:tc>
                <a:tc>
                  <a:txBody>
                    <a:bodyPr/>
                    <a:lstStyle/>
                    <a:p>
                      <a:r>
                        <a:rPr lang="en-IN" sz="1100" dirty="0"/>
                        <a:t>X</a:t>
                      </a:r>
                    </a:p>
                  </a:txBody>
                  <a:tcPr anchor="ctr"/>
                </a:tc>
                <a:tc>
                  <a:txBody>
                    <a:bodyPr/>
                    <a:lstStyle/>
                    <a:p>
                      <a:r>
                        <a:rPr lang="en-IN" sz="1100" dirty="0"/>
                        <a:t>X</a:t>
                      </a:r>
                    </a:p>
                  </a:txBody>
                  <a:tcPr anchor="ctr"/>
                </a:tc>
                <a:tc>
                  <a:txBody>
                    <a:bodyPr/>
                    <a:lstStyle/>
                    <a:p>
                      <a:r>
                        <a:rPr lang="en-IN" sz="1100" dirty="0"/>
                        <a:t>X</a:t>
                      </a:r>
                    </a:p>
                  </a:txBody>
                  <a:tcPr anchor="ctr"/>
                </a:tc>
                <a:tc>
                  <a:txBody>
                    <a:bodyPr/>
                    <a:lstStyle/>
                    <a:p>
                      <a:r>
                        <a:rPr lang="en-IN" sz="1100" dirty="0"/>
                        <a:t>X</a:t>
                      </a:r>
                    </a:p>
                  </a:txBody>
                  <a:tcPr anchor="ctr"/>
                </a:tc>
                <a:tc>
                  <a:txBody>
                    <a:bodyPr/>
                    <a:lstStyle/>
                    <a:p>
                      <a:r>
                        <a:rPr lang="en-IN" sz="1100" dirty="0"/>
                        <a:t>X</a:t>
                      </a:r>
                    </a:p>
                  </a:txBody>
                  <a:tcPr anchor="ctr"/>
                </a:tc>
                <a:tc>
                  <a:txBody>
                    <a:bodyPr/>
                    <a:lstStyle/>
                    <a:p>
                      <a:r>
                        <a:rPr lang="en-IN" sz="1100" dirty="0"/>
                        <a:t>X</a:t>
                      </a:r>
                    </a:p>
                  </a:txBody>
                  <a:tcPr anchor="ctr"/>
                </a:tc>
                <a:tc>
                  <a:txBody>
                    <a:bodyPr/>
                    <a:lstStyle/>
                    <a:p>
                      <a:r>
                        <a:rPr lang="en-IN" sz="1100" dirty="0"/>
                        <a:t>X</a:t>
                      </a:r>
                    </a:p>
                  </a:txBody>
                  <a:tcPr anchor="ctr"/>
                </a:tc>
                <a:tc>
                  <a:txBody>
                    <a:bodyPr/>
                    <a:lstStyle/>
                    <a:p>
                      <a:r>
                        <a:rPr lang="en-IN" sz="1100" dirty="0"/>
                        <a:t>X</a:t>
                      </a:r>
                    </a:p>
                  </a:txBody>
                  <a:tcPr anchor="ctr"/>
                </a:tc>
                <a:tc>
                  <a:txBody>
                    <a:bodyPr/>
                    <a:lstStyle/>
                    <a:p>
                      <a:r>
                        <a:rPr lang="en-IN" sz="1100" dirty="0"/>
                        <a:t>X</a:t>
                      </a:r>
                    </a:p>
                  </a:txBody>
                  <a:tcPr anchor="ctr"/>
                </a:tc>
                <a:tc>
                  <a:txBody>
                    <a:bodyPr/>
                    <a:lstStyle/>
                    <a:p>
                      <a:r>
                        <a:rPr lang="en-IN" sz="1100" dirty="0"/>
                        <a:t>X</a:t>
                      </a:r>
                    </a:p>
                  </a:txBody>
                  <a:tcPr anchor="ctr"/>
                </a:tc>
                <a:extLst>
                  <a:ext uri="{0D108BD9-81ED-4DB2-BD59-A6C34878D82A}">
                    <a16:rowId xmlns:a16="http://schemas.microsoft.com/office/drawing/2014/main" val="4122553858"/>
                  </a:ext>
                </a:extLst>
              </a:tr>
            </a:tbl>
          </a:graphicData>
        </a:graphic>
      </p:graphicFrame>
      <p:sp>
        <p:nvSpPr>
          <p:cNvPr id="5" name="Rectangle: Rounded Corners 4">
            <a:extLst>
              <a:ext uri="{FF2B5EF4-FFF2-40B4-BE49-F238E27FC236}">
                <a16:creationId xmlns:a16="http://schemas.microsoft.com/office/drawing/2014/main" id="{FA86ADD7-B408-FC6E-BB00-9345566384E5}"/>
              </a:ext>
            </a:extLst>
          </p:cNvPr>
          <p:cNvSpPr/>
          <p:nvPr/>
        </p:nvSpPr>
        <p:spPr>
          <a:xfrm>
            <a:off x="2098623" y="1768839"/>
            <a:ext cx="479685" cy="16156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Rounded Corners 5">
            <a:extLst>
              <a:ext uri="{FF2B5EF4-FFF2-40B4-BE49-F238E27FC236}">
                <a16:creationId xmlns:a16="http://schemas.microsoft.com/office/drawing/2014/main" id="{90675DCE-380F-A88B-6ACA-A6B7F8CBDA91}"/>
              </a:ext>
            </a:extLst>
          </p:cNvPr>
          <p:cNvSpPr/>
          <p:nvPr/>
        </p:nvSpPr>
        <p:spPr>
          <a:xfrm>
            <a:off x="2083633" y="2235200"/>
            <a:ext cx="479685" cy="16156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Rounded Corners 6">
            <a:extLst>
              <a:ext uri="{FF2B5EF4-FFF2-40B4-BE49-F238E27FC236}">
                <a16:creationId xmlns:a16="http://schemas.microsoft.com/office/drawing/2014/main" id="{509FA921-FB22-9836-50FF-563AEED61A29}"/>
              </a:ext>
            </a:extLst>
          </p:cNvPr>
          <p:cNvSpPr/>
          <p:nvPr/>
        </p:nvSpPr>
        <p:spPr>
          <a:xfrm>
            <a:off x="2083632" y="2620780"/>
            <a:ext cx="479685" cy="16156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Rounded Corners 7">
            <a:extLst>
              <a:ext uri="{FF2B5EF4-FFF2-40B4-BE49-F238E27FC236}">
                <a16:creationId xmlns:a16="http://schemas.microsoft.com/office/drawing/2014/main" id="{1362E76A-E16C-EBB4-1430-80F082468F8B}"/>
              </a:ext>
            </a:extLst>
          </p:cNvPr>
          <p:cNvSpPr/>
          <p:nvPr/>
        </p:nvSpPr>
        <p:spPr>
          <a:xfrm>
            <a:off x="2083633" y="3006360"/>
            <a:ext cx="494676" cy="16156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Rounded Corners 8">
            <a:extLst>
              <a:ext uri="{FF2B5EF4-FFF2-40B4-BE49-F238E27FC236}">
                <a16:creationId xmlns:a16="http://schemas.microsoft.com/office/drawing/2014/main" id="{25A7858F-1BD7-4B49-8B3B-145E817CDD26}"/>
              </a:ext>
            </a:extLst>
          </p:cNvPr>
          <p:cNvSpPr/>
          <p:nvPr/>
        </p:nvSpPr>
        <p:spPr>
          <a:xfrm>
            <a:off x="2805659" y="2996450"/>
            <a:ext cx="494676" cy="16156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Rounded Corners 9">
            <a:extLst>
              <a:ext uri="{FF2B5EF4-FFF2-40B4-BE49-F238E27FC236}">
                <a16:creationId xmlns:a16="http://schemas.microsoft.com/office/drawing/2014/main" id="{C2E7355D-9E2F-CE29-E494-150D2ECD84AF}"/>
              </a:ext>
            </a:extLst>
          </p:cNvPr>
          <p:cNvSpPr/>
          <p:nvPr/>
        </p:nvSpPr>
        <p:spPr>
          <a:xfrm>
            <a:off x="3527685" y="3004320"/>
            <a:ext cx="494676" cy="16156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Rounded Corners 10">
            <a:extLst>
              <a:ext uri="{FF2B5EF4-FFF2-40B4-BE49-F238E27FC236}">
                <a16:creationId xmlns:a16="http://schemas.microsoft.com/office/drawing/2014/main" id="{B70C8BD5-414E-6351-5842-D8126B223020}"/>
              </a:ext>
            </a:extLst>
          </p:cNvPr>
          <p:cNvSpPr/>
          <p:nvPr/>
        </p:nvSpPr>
        <p:spPr>
          <a:xfrm>
            <a:off x="4201544" y="3004320"/>
            <a:ext cx="494676" cy="16156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Rounded Corners 11">
            <a:extLst>
              <a:ext uri="{FF2B5EF4-FFF2-40B4-BE49-F238E27FC236}">
                <a16:creationId xmlns:a16="http://schemas.microsoft.com/office/drawing/2014/main" id="{E70F55E5-F1D9-AC27-843B-E192441D8870}"/>
              </a:ext>
            </a:extLst>
          </p:cNvPr>
          <p:cNvSpPr/>
          <p:nvPr/>
        </p:nvSpPr>
        <p:spPr>
          <a:xfrm>
            <a:off x="4889838" y="2996450"/>
            <a:ext cx="494676" cy="16156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Rounded Corners 12">
            <a:extLst>
              <a:ext uri="{FF2B5EF4-FFF2-40B4-BE49-F238E27FC236}">
                <a16:creationId xmlns:a16="http://schemas.microsoft.com/office/drawing/2014/main" id="{0E6E8C0B-CC89-E1BD-8C40-2C5E3C5C57AD}"/>
              </a:ext>
            </a:extLst>
          </p:cNvPr>
          <p:cNvSpPr/>
          <p:nvPr/>
        </p:nvSpPr>
        <p:spPr>
          <a:xfrm>
            <a:off x="5659615" y="3020144"/>
            <a:ext cx="494676" cy="16156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Rounded Corners 13">
            <a:extLst>
              <a:ext uri="{FF2B5EF4-FFF2-40B4-BE49-F238E27FC236}">
                <a16:creationId xmlns:a16="http://schemas.microsoft.com/office/drawing/2014/main" id="{35F5CA83-B17F-DDE8-5275-7256EC289DDA}"/>
              </a:ext>
            </a:extLst>
          </p:cNvPr>
          <p:cNvSpPr/>
          <p:nvPr/>
        </p:nvSpPr>
        <p:spPr>
          <a:xfrm>
            <a:off x="6254847" y="3008944"/>
            <a:ext cx="494676" cy="16156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Rounded Corners 14">
            <a:extLst>
              <a:ext uri="{FF2B5EF4-FFF2-40B4-BE49-F238E27FC236}">
                <a16:creationId xmlns:a16="http://schemas.microsoft.com/office/drawing/2014/main" id="{5E3BC7D4-34E6-8701-C392-976E08CC2D82}"/>
              </a:ext>
            </a:extLst>
          </p:cNvPr>
          <p:cNvSpPr/>
          <p:nvPr/>
        </p:nvSpPr>
        <p:spPr>
          <a:xfrm>
            <a:off x="6990892" y="3016898"/>
            <a:ext cx="494676" cy="16156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Rounded Corners 15">
            <a:extLst>
              <a:ext uri="{FF2B5EF4-FFF2-40B4-BE49-F238E27FC236}">
                <a16:creationId xmlns:a16="http://schemas.microsoft.com/office/drawing/2014/main" id="{670F5E3E-421E-38DD-E5B0-EFA10EF5507A}"/>
              </a:ext>
            </a:extLst>
          </p:cNvPr>
          <p:cNvSpPr/>
          <p:nvPr/>
        </p:nvSpPr>
        <p:spPr>
          <a:xfrm>
            <a:off x="7712918" y="3024768"/>
            <a:ext cx="494676" cy="16156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Rounded Corners 16">
            <a:extLst>
              <a:ext uri="{FF2B5EF4-FFF2-40B4-BE49-F238E27FC236}">
                <a16:creationId xmlns:a16="http://schemas.microsoft.com/office/drawing/2014/main" id="{44986E4C-0604-0F1F-EB53-E5EACC11C0AC}"/>
              </a:ext>
            </a:extLst>
          </p:cNvPr>
          <p:cNvSpPr/>
          <p:nvPr/>
        </p:nvSpPr>
        <p:spPr>
          <a:xfrm>
            <a:off x="8322169" y="3020144"/>
            <a:ext cx="494676" cy="16156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Rounded Corners 17">
            <a:extLst>
              <a:ext uri="{FF2B5EF4-FFF2-40B4-BE49-F238E27FC236}">
                <a16:creationId xmlns:a16="http://schemas.microsoft.com/office/drawing/2014/main" id="{28834E84-4B65-648D-A0D6-71BD5DBFBCB1}"/>
              </a:ext>
            </a:extLst>
          </p:cNvPr>
          <p:cNvSpPr/>
          <p:nvPr/>
        </p:nvSpPr>
        <p:spPr>
          <a:xfrm>
            <a:off x="9058214" y="3028098"/>
            <a:ext cx="494676" cy="16156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Rounded Corners 18">
            <a:extLst>
              <a:ext uri="{FF2B5EF4-FFF2-40B4-BE49-F238E27FC236}">
                <a16:creationId xmlns:a16="http://schemas.microsoft.com/office/drawing/2014/main" id="{FAE5DE4B-0115-5D1D-38D7-55885124397F}"/>
              </a:ext>
            </a:extLst>
          </p:cNvPr>
          <p:cNvSpPr/>
          <p:nvPr/>
        </p:nvSpPr>
        <p:spPr>
          <a:xfrm>
            <a:off x="9735399" y="3037541"/>
            <a:ext cx="494676" cy="16156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Rounded Corners 22">
            <a:extLst>
              <a:ext uri="{FF2B5EF4-FFF2-40B4-BE49-F238E27FC236}">
                <a16:creationId xmlns:a16="http://schemas.microsoft.com/office/drawing/2014/main" id="{31CD02D6-B080-940C-3EFC-F891B56BE3F5}"/>
              </a:ext>
            </a:extLst>
          </p:cNvPr>
          <p:cNvSpPr/>
          <p:nvPr/>
        </p:nvSpPr>
        <p:spPr>
          <a:xfrm>
            <a:off x="10432164" y="3028098"/>
            <a:ext cx="494676" cy="16156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Rectangle: Rounded Corners 23">
            <a:extLst>
              <a:ext uri="{FF2B5EF4-FFF2-40B4-BE49-F238E27FC236}">
                <a16:creationId xmlns:a16="http://schemas.microsoft.com/office/drawing/2014/main" id="{E2E5796D-3745-2109-4C38-5F2E9A2CE505}"/>
              </a:ext>
            </a:extLst>
          </p:cNvPr>
          <p:cNvSpPr/>
          <p:nvPr/>
        </p:nvSpPr>
        <p:spPr>
          <a:xfrm>
            <a:off x="11097639" y="3020144"/>
            <a:ext cx="494676" cy="16156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Rounded Corners 24">
            <a:extLst>
              <a:ext uri="{FF2B5EF4-FFF2-40B4-BE49-F238E27FC236}">
                <a16:creationId xmlns:a16="http://schemas.microsoft.com/office/drawing/2014/main" id="{84975548-69FB-A0FC-1CBD-65B122E2919A}"/>
              </a:ext>
            </a:extLst>
          </p:cNvPr>
          <p:cNvSpPr/>
          <p:nvPr/>
        </p:nvSpPr>
        <p:spPr>
          <a:xfrm>
            <a:off x="3527685" y="3267438"/>
            <a:ext cx="494676" cy="16156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Rectangle: Rounded Corners 25">
            <a:extLst>
              <a:ext uri="{FF2B5EF4-FFF2-40B4-BE49-F238E27FC236}">
                <a16:creationId xmlns:a16="http://schemas.microsoft.com/office/drawing/2014/main" id="{0A9C33E9-CD5E-941D-063F-B343E81635A1}"/>
              </a:ext>
            </a:extLst>
          </p:cNvPr>
          <p:cNvSpPr/>
          <p:nvPr/>
        </p:nvSpPr>
        <p:spPr>
          <a:xfrm>
            <a:off x="4883229" y="3267438"/>
            <a:ext cx="494676" cy="16156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Rectangle: Rounded Corners 26">
            <a:extLst>
              <a:ext uri="{FF2B5EF4-FFF2-40B4-BE49-F238E27FC236}">
                <a16:creationId xmlns:a16="http://schemas.microsoft.com/office/drawing/2014/main" id="{7D72A3F3-E109-FEB6-E7C5-AED0EDD770CB}"/>
              </a:ext>
            </a:extLst>
          </p:cNvPr>
          <p:cNvSpPr/>
          <p:nvPr/>
        </p:nvSpPr>
        <p:spPr>
          <a:xfrm>
            <a:off x="6254847" y="3267438"/>
            <a:ext cx="494676" cy="16156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Rectangle: Rounded Corners 27">
            <a:extLst>
              <a:ext uri="{FF2B5EF4-FFF2-40B4-BE49-F238E27FC236}">
                <a16:creationId xmlns:a16="http://schemas.microsoft.com/office/drawing/2014/main" id="{A6D7D2A2-9B96-3576-B0D4-E15B64AC4D6E}"/>
              </a:ext>
            </a:extLst>
          </p:cNvPr>
          <p:cNvSpPr/>
          <p:nvPr/>
        </p:nvSpPr>
        <p:spPr>
          <a:xfrm>
            <a:off x="2094571" y="5366667"/>
            <a:ext cx="9485170" cy="16156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Rectangle: Rounded Corners 28">
            <a:extLst>
              <a:ext uri="{FF2B5EF4-FFF2-40B4-BE49-F238E27FC236}">
                <a16:creationId xmlns:a16="http://schemas.microsoft.com/office/drawing/2014/main" id="{397A7AAF-FC01-D532-8EC6-1B2F0EDB793A}"/>
              </a:ext>
            </a:extLst>
          </p:cNvPr>
          <p:cNvSpPr/>
          <p:nvPr/>
        </p:nvSpPr>
        <p:spPr>
          <a:xfrm>
            <a:off x="2094571" y="4913587"/>
            <a:ext cx="9485170" cy="16156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Rectangle: Rounded Corners 29">
            <a:extLst>
              <a:ext uri="{FF2B5EF4-FFF2-40B4-BE49-F238E27FC236}">
                <a16:creationId xmlns:a16="http://schemas.microsoft.com/office/drawing/2014/main" id="{3AA67438-089E-546A-D9F8-E794D4079B1A}"/>
              </a:ext>
            </a:extLst>
          </p:cNvPr>
          <p:cNvSpPr/>
          <p:nvPr/>
        </p:nvSpPr>
        <p:spPr>
          <a:xfrm>
            <a:off x="2094571" y="4603525"/>
            <a:ext cx="9485170" cy="16156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Rectangle: Rounded Corners 30">
            <a:extLst>
              <a:ext uri="{FF2B5EF4-FFF2-40B4-BE49-F238E27FC236}">
                <a16:creationId xmlns:a16="http://schemas.microsoft.com/office/drawing/2014/main" id="{8B6C4245-0DC3-832E-C512-6C99B19BF69F}"/>
              </a:ext>
            </a:extLst>
          </p:cNvPr>
          <p:cNvSpPr/>
          <p:nvPr/>
        </p:nvSpPr>
        <p:spPr>
          <a:xfrm>
            <a:off x="2083632" y="4276923"/>
            <a:ext cx="9485170" cy="16156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Rectangle: Rounded Corners 32">
            <a:extLst>
              <a:ext uri="{FF2B5EF4-FFF2-40B4-BE49-F238E27FC236}">
                <a16:creationId xmlns:a16="http://schemas.microsoft.com/office/drawing/2014/main" id="{4BBE82ED-9156-3EC8-654E-70F6A0D0E444}"/>
              </a:ext>
            </a:extLst>
          </p:cNvPr>
          <p:cNvSpPr/>
          <p:nvPr/>
        </p:nvSpPr>
        <p:spPr>
          <a:xfrm>
            <a:off x="3458560" y="3840544"/>
            <a:ext cx="8121181" cy="16943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Rectangle: Rounded Corners 33">
            <a:extLst>
              <a:ext uri="{FF2B5EF4-FFF2-40B4-BE49-F238E27FC236}">
                <a16:creationId xmlns:a16="http://schemas.microsoft.com/office/drawing/2014/main" id="{9399A8C5-D183-5D1C-BF1C-140244EF8882}"/>
              </a:ext>
            </a:extLst>
          </p:cNvPr>
          <p:cNvSpPr/>
          <p:nvPr/>
        </p:nvSpPr>
        <p:spPr>
          <a:xfrm>
            <a:off x="3527685" y="3583749"/>
            <a:ext cx="494676" cy="16156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Rectangle: Rounded Corners 34">
            <a:extLst>
              <a:ext uri="{FF2B5EF4-FFF2-40B4-BE49-F238E27FC236}">
                <a16:creationId xmlns:a16="http://schemas.microsoft.com/office/drawing/2014/main" id="{EA8A1617-147E-66D3-EFB1-45A1ACF5077D}"/>
              </a:ext>
            </a:extLst>
          </p:cNvPr>
          <p:cNvSpPr/>
          <p:nvPr/>
        </p:nvSpPr>
        <p:spPr>
          <a:xfrm>
            <a:off x="4883229" y="3555906"/>
            <a:ext cx="494676" cy="16156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Rectangle: Rounded Corners 35">
            <a:extLst>
              <a:ext uri="{FF2B5EF4-FFF2-40B4-BE49-F238E27FC236}">
                <a16:creationId xmlns:a16="http://schemas.microsoft.com/office/drawing/2014/main" id="{3E0DD7E5-AE58-114B-D6F4-8CDA3AECCADD}"/>
              </a:ext>
            </a:extLst>
          </p:cNvPr>
          <p:cNvSpPr/>
          <p:nvPr/>
        </p:nvSpPr>
        <p:spPr>
          <a:xfrm>
            <a:off x="6267782" y="3540584"/>
            <a:ext cx="494676" cy="16156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Rectangle: Rounded Corners 36">
            <a:extLst>
              <a:ext uri="{FF2B5EF4-FFF2-40B4-BE49-F238E27FC236}">
                <a16:creationId xmlns:a16="http://schemas.microsoft.com/office/drawing/2014/main" id="{87D7AA82-0704-FB78-134A-A5E41973E5C4}"/>
              </a:ext>
            </a:extLst>
          </p:cNvPr>
          <p:cNvSpPr/>
          <p:nvPr/>
        </p:nvSpPr>
        <p:spPr>
          <a:xfrm>
            <a:off x="7652335" y="3559471"/>
            <a:ext cx="494676" cy="16156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Rectangle: Rounded Corners 37">
            <a:extLst>
              <a:ext uri="{FF2B5EF4-FFF2-40B4-BE49-F238E27FC236}">
                <a16:creationId xmlns:a16="http://schemas.microsoft.com/office/drawing/2014/main" id="{06DD4137-677C-EEE3-3934-17D398C0CF87}"/>
              </a:ext>
            </a:extLst>
          </p:cNvPr>
          <p:cNvSpPr/>
          <p:nvPr/>
        </p:nvSpPr>
        <p:spPr>
          <a:xfrm>
            <a:off x="8993375" y="3560861"/>
            <a:ext cx="494676" cy="16156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Rectangle: Rounded Corners 38">
            <a:extLst>
              <a:ext uri="{FF2B5EF4-FFF2-40B4-BE49-F238E27FC236}">
                <a16:creationId xmlns:a16="http://schemas.microsoft.com/office/drawing/2014/main" id="{B09ADFEE-0FBD-09C0-FE34-C72EF1940331}"/>
              </a:ext>
            </a:extLst>
          </p:cNvPr>
          <p:cNvSpPr/>
          <p:nvPr/>
        </p:nvSpPr>
        <p:spPr>
          <a:xfrm>
            <a:off x="10377928" y="3560861"/>
            <a:ext cx="494676" cy="16156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4035466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016E6-154E-3101-7DA2-3584100750D8}"/>
              </a:ext>
            </a:extLst>
          </p:cNvPr>
          <p:cNvSpPr>
            <a:spLocks noGrp="1"/>
          </p:cNvSpPr>
          <p:nvPr>
            <p:ph type="title"/>
          </p:nvPr>
        </p:nvSpPr>
        <p:spPr/>
        <p:txBody>
          <a:bodyPr/>
          <a:lstStyle/>
          <a:p>
            <a:r>
              <a:rPr lang="en-IN" dirty="0"/>
              <a:t>Project Release Roadmap</a:t>
            </a:r>
          </a:p>
        </p:txBody>
      </p:sp>
      <p:sp>
        <p:nvSpPr>
          <p:cNvPr id="5" name="Rectangle 2">
            <a:extLst>
              <a:ext uri="{FF2B5EF4-FFF2-40B4-BE49-F238E27FC236}">
                <a16:creationId xmlns:a16="http://schemas.microsoft.com/office/drawing/2014/main" id="{765A9F20-8190-E4C5-83C1-529D6B5F4789}"/>
              </a:ext>
            </a:extLst>
          </p:cNvPr>
          <p:cNvSpPr>
            <a:spLocks noGrp="1" noChangeArrowheads="1"/>
          </p:cNvSpPr>
          <p:nvPr>
            <p:ph idx="1"/>
          </p:nvPr>
        </p:nvSpPr>
        <p:spPr bwMode="auto">
          <a:xfrm>
            <a:off x="6867714" y="1318508"/>
            <a:ext cx="4956836" cy="46628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1" i="0" u="none" strike="noStrike" cap="none" normalizeH="0" baseline="0" dirty="0">
                <a:ln>
                  <a:noFill/>
                </a:ln>
                <a:solidFill>
                  <a:schemeClr val="tx1"/>
                </a:solidFill>
                <a:effectLst/>
                <a:latin typeface="Arial" panose="020B0604020202020204" pitchFamily="34" charset="0"/>
              </a:rPr>
              <a:t>Pre-Alpha:</a:t>
            </a:r>
            <a:endParaRPr kumimoji="0" lang="en-US" altLang="en-US" sz="11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chemeClr val="tx1"/>
                </a:solidFill>
                <a:effectLst/>
                <a:latin typeface="Arial" panose="020B0604020202020204" pitchFamily="34" charset="0"/>
              </a:rPr>
              <a:t>Internal development and testing.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chemeClr val="tx1"/>
                </a:solidFill>
                <a:effectLst/>
                <a:latin typeface="Arial" panose="020B0604020202020204" pitchFamily="34" charset="0"/>
              </a:rPr>
              <a:t>Core features under active development.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chemeClr val="tx1"/>
                </a:solidFill>
                <a:effectLst/>
                <a:latin typeface="Arial" panose="020B0604020202020204" pitchFamily="34" charset="0"/>
              </a:rPr>
              <a:t>No public access.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1" i="0" u="none" strike="noStrike" cap="none" normalizeH="0" baseline="0" dirty="0">
                <a:ln>
                  <a:noFill/>
                </a:ln>
                <a:solidFill>
                  <a:schemeClr val="tx1"/>
                </a:solidFill>
                <a:effectLst/>
                <a:latin typeface="Arial" panose="020B0604020202020204" pitchFamily="34" charset="0"/>
              </a:rPr>
              <a:t>Alpha Release:</a:t>
            </a:r>
            <a:endParaRPr kumimoji="0" lang="en-US" altLang="en-US" sz="11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chemeClr val="tx1"/>
                </a:solidFill>
                <a:effectLst/>
                <a:latin typeface="Arial" panose="020B0604020202020204" pitchFamily="34" charset="0"/>
              </a:rPr>
              <a:t>Core functionality is implemented (task management, sprint planning).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chemeClr val="tx1"/>
                </a:solidFill>
                <a:effectLst/>
                <a:latin typeface="Arial" panose="020B0604020202020204" pitchFamily="34" charset="0"/>
              </a:rPr>
              <a:t>Limited release to internal teams or selected early testers.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chemeClr val="tx1"/>
                </a:solidFill>
                <a:effectLst/>
                <a:latin typeface="Arial" panose="020B0604020202020204" pitchFamily="34" charset="0"/>
              </a:rPr>
              <a:t>Bugs and performance issues are expected; feedback collection begins.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1" i="0" u="none" strike="noStrike" cap="none" normalizeH="0" baseline="0" dirty="0">
                <a:ln>
                  <a:noFill/>
                </a:ln>
                <a:solidFill>
                  <a:schemeClr val="tx1"/>
                </a:solidFill>
                <a:effectLst/>
                <a:latin typeface="Arial" panose="020B0604020202020204" pitchFamily="34" charset="0"/>
              </a:rPr>
              <a:t>Beta Release:</a:t>
            </a:r>
            <a:endParaRPr kumimoji="0" lang="en-US" altLang="en-US" sz="11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chemeClr val="tx1"/>
                </a:solidFill>
                <a:effectLst/>
                <a:latin typeface="Arial" panose="020B0604020202020204" pitchFamily="34" charset="0"/>
              </a:rPr>
              <a:t>Feature-complete version with core functionality and some extended features (reporting, metrics).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chemeClr val="tx1"/>
                </a:solidFill>
                <a:effectLst/>
                <a:latin typeface="Arial" panose="020B0604020202020204" pitchFamily="34" charset="0"/>
              </a:rPr>
              <a:t>Released to a broader audience for testing and feedback.</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chemeClr val="tx1"/>
                </a:solidFill>
                <a:effectLst/>
                <a:latin typeface="Arial" panose="020B0604020202020204" pitchFamily="34" charset="0"/>
              </a:rPr>
              <a:t>Focus on bug fixes, performance improvements, and minor feature adjustments based on feedback.</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1" i="0" u="none" strike="noStrike" cap="none" normalizeH="0" baseline="0" dirty="0">
                <a:ln>
                  <a:noFill/>
                </a:ln>
                <a:solidFill>
                  <a:schemeClr val="tx1"/>
                </a:solidFill>
                <a:effectLst/>
                <a:latin typeface="Arial" panose="020B0604020202020204" pitchFamily="34" charset="0"/>
              </a:rPr>
              <a:t>Release Candidate (RC):</a:t>
            </a:r>
            <a:endParaRPr kumimoji="0" lang="en-US" altLang="en-US" sz="11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chemeClr val="tx1"/>
                </a:solidFill>
                <a:effectLst/>
                <a:latin typeface="Arial" panose="020B0604020202020204" pitchFamily="34" charset="0"/>
              </a:rPr>
              <a:t>Near-final version of the platform.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chemeClr val="tx1"/>
                </a:solidFill>
                <a:effectLst/>
                <a:latin typeface="Arial" panose="020B0604020202020204" pitchFamily="34" charset="0"/>
              </a:rPr>
              <a:t>All major bugs fixed and stability improved.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chemeClr val="tx1"/>
                </a:solidFill>
                <a:effectLst/>
                <a:latin typeface="Arial" panose="020B0604020202020204" pitchFamily="34" charset="0"/>
              </a:rPr>
              <a:t>Final testing with a small group of users for potential release-blocking issues.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1" i="0" u="none" strike="noStrike" cap="none" normalizeH="0" baseline="0" dirty="0">
                <a:ln>
                  <a:noFill/>
                </a:ln>
                <a:solidFill>
                  <a:schemeClr val="tx1"/>
                </a:solidFill>
                <a:effectLst/>
                <a:latin typeface="Arial" panose="020B0604020202020204" pitchFamily="34" charset="0"/>
              </a:rPr>
              <a:t>General Availability (GA):</a:t>
            </a:r>
            <a:endParaRPr kumimoji="0" lang="en-US" altLang="en-US" sz="11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chemeClr val="tx1"/>
                </a:solidFill>
                <a:effectLst/>
                <a:latin typeface="Arial" panose="020B0604020202020204" pitchFamily="34" charset="0"/>
              </a:rPr>
              <a:t>Official stable version is publicly released.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chemeClr val="tx1"/>
                </a:solidFill>
                <a:effectLst/>
                <a:latin typeface="Arial" panose="020B0604020202020204" pitchFamily="34" charset="0"/>
              </a:rPr>
              <a:t>Available to the open-source community and enterprises for production use.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chemeClr val="tx1"/>
                </a:solidFill>
                <a:effectLst/>
                <a:latin typeface="Arial" panose="020B0604020202020204" pitchFamily="34" charset="0"/>
              </a:rPr>
              <a:t>Full documentation and support provided.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1" i="0" u="none" strike="noStrike" cap="none" normalizeH="0" baseline="0" dirty="0">
                <a:ln>
                  <a:noFill/>
                </a:ln>
                <a:solidFill>
                  <a:schemeClr val="tx1"/>
                </a:solidFill>
                <a:effectLst/>
                <a:latin typeface="Arial" panose="020B0604020202020204" pitchFamily="34" charset="0"/>
              </a:rPr>
              <a:t>Post-GA Updates:</a:t>
            </a:r>
            <a:endParaRPr kumimoji="0" lang="en-US" altLang="en-US" sz="11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chemeClr val="tx1"/>
                </a:solidFill>
                <a:effectLst/>
                <a:latin typeface="Arial" panose="020B0604020202020204" pitchFamily="34" charset="0"/>
              </a:rPr>
              <a:t>Ongoing feature enhancements, bug fixes, and security updates.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chemeClr val="tx1"/>
                </a:solidFill>
                <a:effectLst/>
                <a:latin typeface="Arial" panose="020B0604020202020204" pitchFamily="34" charset="0"/>
              </a:rPr>
              <a:t>New features rolled out based on user feedback.</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a:ln>
                <a:noFill/>
              </a:ln>
              <a:solidFill>
                <a:schemeClr val="tx1"/>
              </a:solidFill>
              <a:effectLst/>
              <a:latin typeface="Arial" panose="020B0604020202020204" pitchFamily="34" charset="0"/>
            </a:endParaRPr>
          </a:p>
        </p:txBody>
      </p:sp>
      <p:graphicFrame>
        <p:nvGraphicFramePr>
          <p:cNvPr id="3" name="Table 2">
            <a:extLst>
              <a:ext uri="{FF2B5EF4-FFF2-40B4-BE49-F238E27FC236}">
                <a16:creationId xmlns:a16="http://schemas.microsoft.com/office/drawing/2014/main" id="{9E9E97BB-6794-A20E-9E56-3D6223686E5F}"/>
              </a:ext>
            </a:extLst>
          </p:cNvPr>
          <p:cNvGraphicFramePr>
            <a:graphicFrameLocks noGrp="1"/>
          </p:cNvGraphicFramePr>
          <p:nvPr>
            <p:extLst>
              <p:ext uri="{D42A27DB-BD31-4B8C-83A1-F6EECF244321}">
                <p14:modId xmlns:p14="http://schemas.microsoft.com/office/powerpoint/2010/main" val="4076316000"/>
              </p:ext>
            </p:extLst>
          </p:nvPr>
        </p:nvGraphicFramePr>
        <p:xfrm>
          <a:off x="570182" y="1678709"/>
          <a:ext cx="6190380" cy="2707640"/>
        </p:xfrm>
        <a:graphic>
          <a:graphicData uri="http://schemas.openxmlformats.org/drawingml/2006/table">
            <a:tbl>
              <a:tblPr firstRow="1" bandRow="1">
                <a:tableStyleId>{5C22544A-7EE6-4342-B048-85BDC9FD1C3A}</a:tableStyleId>
              </a:tblPr>
              <a:tblGrid>
                <a:gridCol w="1238076">
                  <a:extLst>
                    <a:ext uri="{9D8B030D-6E8A-4147-A177-3AD203B41FA5}">
                      <a16:colId xmlns:a16="http://schemas.microsoft.com/office/drawing/2014/main" val="638175133"/>
                    </a:ext>
                  </a:extLst>
                </a:gridCol>
                <a:gridCol w="1238076">
                  <a:extLst>
                    <a:ext uri="{9D8B030D-6E8A-4147-A177-3AD203B41FA5}">
                      <a16:colId xmlns:a16="http://schemas.microsoft.com/office/drawing/2014/main" val="3771585028"/>
                    </a:ext>
                  </a:extLst>
                </a:gridCol>
                <a:gridCol w="1238076">
                  <a:extLst>
                    <a:ext uri="{9D8B030D-6E8A-4147-A177-3AD203B41FA5}">
                      <a16:colId xmlns:a16="http://schemas.microsoft.com/office/drawing/2014/main" val="1492299137"/>
                    </a:ext>
                  </a:extLst>
                </a:gridCol>
                <a:gridCol w="1238076">
                  <a:extLst>
                    <a:ext uri="{9D8B030D-6E8A-4147-A177-3AD203B41FA5}">
                      <a16:colId xmlns:a16="http://schemas.microsoft.com/office/drawing/2014/main" val="3567710180"/>
                    </a:ext>
                  </a:extLst>
                </a:gridCol>
                <a:gridCol w="1238076">
                  <a:extLst>
                    <a:ext uri="{9D8B030D-6E8A-4147-A177-3AD203B41FA5}">
                      <a16:colId xmlns:a16="http://schemas.microsoft.com/office/drawing/2014/main" val="2237174292"/>
                    </a:ext>
                  </a:extLst>
                </a:gridCol>
              </a:tblGrid>
              <a:tr h="370840">
                <a:tc>
                  <a:txBody>
                    <a:bodyPr/>
                    <a:lstStyle/>
                    <a:p>
                      <a:endParaRPr lang="en-IN" sz="1100" dirty="0"/>
                    </a:p>
                  </a:txBody>
                  <a:tcPr/>
                </a:tc>
                <a:tc>
                  <a:txBody>
                    <a:bodyPr/>
                    <a:lstStyle/>
                    <a:p>
                      <a:r>
                        <a:rPr lang="en-IN" sz="1100" dirty="0"/>
                        <a:t>Q4</a:t>
                      </a:r>
                    </a:p>
                  </a:txBody>
                  <a:tcPr/>
                </a:tc>
                <a:tc>
                  <a:txBody>
                    <a:bodyPr/>
                    <a:lstStyle/>
                    <a:p>
                      <a:r>
                        <a:rPr lang="en-IN" sz="1100" dirty="0"/>
                        <a:t>Q1</a:t>
                      </a:r>
                    </a:p>
                  </a:txBody>
                  <a:tcPr/>
                </a:tc>
                <a:tc>
                  <a:txBody>
                    <a:bodyPr/>
                    <a:lstStyle/>
                    <a:p>
                      <a:r>
                        <a:rPr lang="en-IN" sz="1100" dirty="0"/>
                        <a:t>Q2</a:t>
                      </a:r>
                    </a:p>
                  </a:txBody>
                  <a:tcPr/>
                </a:tc>
                <a:tc>
                  <a:txBody>
                    <a:bodyPr/>
                    <a:lstStyle/>
                    <a:p>
                      <a:r>
                        <a:rPr lang="en-IN" sz="1100" dirty="0"/>
                        <a:t>Q3</a:t>
                      </a:r>
                    </a:p>
                  </a:txBody>
                  <a:tcPr/>
                </a:tc>
                <a:extLst>
                  <a:ext uri="{0D108BD9-81ED-4DB2-BD59-A6C34878D82A}">
                    <a16:rowId xmlns:a16="http://schemas.microsoft.com/office/drawing/2014/main" val="2884153989"/>
                  </a:ext>
                </a:extLst>
              </a:tr>
              <a:tr h="370840">
                <a:tc>
                  <a:txBody>
                    <a:bodyPr/>
                    <a:lstStyle/>
                    <a:p>
                      <a:r>
                        <a:rPr lang="en-IN" sz="1100" dirty="0"/>
                        <a:t>Pre-Alpha</a:t>
                      </a:r>
                    </a:p>
                  </a:txBody>
                  <a:tcPr/>
                </a:tc>
                <a:tc>
                  <a:txBody>
                    <a:bodyPr/>
                    <a:lstStyle/>
                    <a:p>
                      <a:endParaRPr lang="en-IN" sz="1100" dirty="0"/>
                    </a:p>
                  </a:txBody>
                  <a:tcPr/>
                </a:tc>
                <a:tc>
                  <a:txBody>
                    <a:bodyPr/>
                    <a:lstStyle/>
                    <a:p>
                      <a:endParaRPr lang="en-IN" sz="1100" dirty="0"/>
                    </a:p>
                  </a:txBody>
                  <a:tcPr/>
                </a:tc>
                <a:tc>
                  <a:txBody>
                    <a:bodyPr/>
                    <a:lstStyle/>
                    <a:p>
                      <a:endParaRPr lang="en-IN" sz="1100"/>
                    </a:p>
                  </a:txBody>
                  <a:tcPr/>
                </a:tc>
                <a:tc>
                  <a:txBody>
                    <a:bodyPr/>
                    <a:lstStyle/>
                    <a:p>
                      <a:endParaRPr lang="en-IN" sz="1100"/>
                    </a:p>
                  </a:txBody>
                  <a:tcPr/>
                </a:tc>
                <a:extLst>
                  <a:ext uri="{0D108BD9-81ED-4DB2-BD59-A6C34878D82A}">
                    <a16:rowId xmlns:a16="http://schemas.microsoft.com/office/drawing/2014/main" val="198470249"/>
                  </a:ext>
                </a:extLst>
              </a:tr>
              <a:tr h="370840">
                <a:tc>
                  <a:txBody>
                    <a:bodyPr/>
                    <a:lstStyle/>
                    <a:p>
                      <a:r>
                        <a:rPr lang="en-IN" sz="1100" dirty="0"/>
                        <a:t>Alpha</a:t>
                      </a:r>
                    </a:p>
                  </a:txBody>
                  <a:tcPr/>
                </a:tc>
                <a:tc>
                  <a:txBody>
                    <a:bodyPr/>
                    <a:lstStyle/>
                    <a:p>
                      <a:endParaRPr lang="en-IN" sz="1100"/>
                    </a:p>
                  </a:txBody>
                  <a:tcPr/>
                </a:tc>
                <a:tc>
                  <a:txBody>
                    <a:bodyPr/>
                    <a:lstStyle/>
                    <a:p>
                      <a:endParaRPr lang="en-IN" sz="1100" dirty="0"/>
                    </a:p>
                  </a:txBody>
                  <a:tcPr/>
                </a:tc>
                <a:tc>
                  <a:txBody>
                    <a:bodyPr/>
                    <a:lstStyle/>
                    <a:p>
                      <a:endParaRPr lang="en-IN" sz="1100"/>
                    </a:p>
                  </a:txBody>
                  <a:tcPr/>
                </a:tc>
                <a:tc>
                  <a:txBody>
                    <a:bodyPr/>
                    <a:lstStyle/>
                    <a:p>
                      <a:endParaRPr lang="en-IN" sz="1100"/>
                    </a:p>
                  </a:txBody>
                  <a:tcPr/>
                </a:tc>
                <a:extLst>
                  <a:ext uri="{0D108BD9-81ED-4DB2-BD59-A6C34878D82A}">
                    <a16:rowId xmlns:a16="http://schemas.microsoft.com/office/drawing/2014/main" val="3868992484"/>
                  </a:ext>
                </a:extLst>
              </a:tr>
              <a:tr h="370840">
                <a:tc>
                  <a:txBody>
                    <a:bodyPr/>
                    <a:lstStyle/>
                    <a:p>
                      <a:r>
                        <a:rPr lang="en-IN" sz="1100" dirty="0"/>
                        <a:t>Beta</a:t>
                      </a:r>
                    </a:p>
                  </a:txBody>
                  <a:tcPr/>
                </a:tc>
                <a:tc>
                  <a:txBody>
                    <a:bodyPr/>
                    <a:lstStyle/>
                    <a:p>
                      <a:endParaRPr lang="en-IN" sz="1100" dirty="0"/>
                    </a:p>
                  </a:txBody>
                  <a:tcPr/>
                </a:tc>
                <a:tc>
                  <a:txBody>
                    <a:bodyPr/>
                    <a:lstStyle/>
                    <a:p>
                      <a:endParaRPr lang="en-IN" sz="1100" dirty="0"/>
                    </a:p>
                  </a:txBody>
                  <a:tcPr/>
                </a:tc>
                <a:tc>
                  <a:txBody>
                    <a:bodyPr/>
                    <a:lstStyle/>
                    <a:p>
                      <a:endParaRPr lang="en-IN" sz="1100" dirty="0"/>
                    </a:p>
                  </a:txBody>
                  <a:tcPr/>
                </a:tc>
                <a:tc>
                  <a:txBody>
                    <a:bodyPr/>
                    <a:lstStyle/>
                    <a:p>
                      <a:endParaRPr lang="en-IN" sz="1100" dirty="0"/>
                    </a:p>
                  </a:txBody>
                  <a:tcPr/>
                </a:tc>
                <a:extLst>
                  <a:ext uri="{0D108BD9-81ED-4DB2-BD59-A6C34878D82A}">
                    <a16:rowId xmlns:a16="http://schemas.microsoft.com/office/drawing/2014/main" val="3730305556"/>
                  </a:ext>
                </a:extLst>
              </a:tr>
              <a:tr h="370840">
                <a:tc>
                  <a:txBody>
                    <a:bodyPr/>
                    <a:lstStyle/>
                    <a:p>
                      <a:r>
                        <a:rPr lang="en-IN" sz="1100" dirty="0"/>
                        <a:t>Release Candidate</a:t>
                      </a:r>
                    </a:p>
                  </a:txBody>
                  <a:tcPr/>
                </a:tc>
                <a:tc>
                  <a:txBody>
                    <a:bodyPr/>
                    <a:lstStyle/>
                    <a:p>
                      <a:endParaRPr lang="en-IN" sz="1100" dirty="0"/>
                    </a:p>
                  </a:txBody>
                  <a:tcPr/>
                </a:tc>
                <a:tc>
                  <a:txBody>
                    <a:bodyPr/>
                    <a:lstStyle/>
                    <a:p>
                      <a:endParaRPr lang="en-IN" sz="1100" dirty="0"/>
                    </a:p>
                  </a:txBody>
                  <a:tcPr/>
                </a:tc>
                <a:tc>
                  <a:txBody>
                    <a:bodyPr/>
                    <a:lstStyle/>
                    <a:p>
                      <a:endParaRPr lang="en-IN" sz="1100" dirty="0"/>
                    </a:p>
                  </a:txBody>
                  <a:tcPr/>
                </a:tc>
                <a:tc>
                  <a:txBody>
                    <a:bodyPr/>
                    <a:lstStyle/>
                    <a:p>
                      <a:endParaRPr lang="en-IN" sz="1100" dirty="0"/>
                    </a:p>
                  </a:txBody>
                  <a:tcPr/>
                </a:tc>
                <a:extLst>
                  <a:ext uri="{0D108BD9-81ED-4DB2-BD59-A6C34878D82A}">
                    <a16:rowId xmlns:a16="http://schemas.microsoft.com/office/drawing/2014/main" val="701308047"/>
                  </a:ext>
                </a:extLst>
              </a:tr>
              <a:tr h="370840">
                <a:tc>
                  <a:txBody>
                    <a:bodyPr/>
                    <a:lstStyle/>
                    <a:p>
                      <a:r>
                        <a:rPr lang="en-IN" sz="1100" dirty="0"/>
                        <a:t>General Availability</a:t>
                      </a:r>
                    </a:p>
                  </a:txBody>
                  <a:tcPr/>
                </a:tc>
                <a:tc>
                  <a:txBody>
                    <a:bodyPr/>
                    <a:lstStyle/>
                    <a:p>
                      <a:endParaRPr lang="en-IN" sz="1100" dirty="0"/>
                    </a:p>
                  </a:txBody>
                  <a:tcPr/>
                </a:tc>
                <a:tc>
                  <a:txBody>
                    <a:bodyPr/>
                    <a:lstStyle/>
                    <a:p>
                      <a:endParaRPr lang="en-IN" sz="1100" dirty="0"/>
                    </a:p>
                  </a:txBody>
                  <a:tcPr/>
                </a:tc>
                <a:tc>
                  <a:txBody>
                    <a:bodyPr/>
                    <a:lstStyle/>
                    <a:p>
                      <a:endParaRPr lang="en-IN" sz="1100" dirty="0"/>
                    </a:p>
                  </a:txBody>
                  <a:tcPr/>
                </a:tc>
                <a:tc>
                  <a:txBody>
                    <a:bodyPr/>
                    <a:lstStyle/>
                    <a:p>
                      <a:endParaRPr lang="en-IN" sz="1100" dirty="0"/>
                    </a:p>
                  </a:txBody>
                  <a:tcPr/>
                </a:tc>
                <a:extLst>
                  <a:ext uri="{0D108BD9-81ED-4DB2-BD59-A6C34878D82A}">
                    <a16:rowId xmlns:a16="http://schemas.microsoft.com/office/drawing/2014/main" val="3536780880"/>
                  </a:ext>
                </a:extLst>
              </a:tr>
              <a:tr h="370840">
                <a:tc>
                  <a:txBody>
                    <a:bodyPr/>
                    <a:lstStyle/>
                    <a:p>
                      <a:r>
                        <a:rPr lang="en-IN" sz="1100" dirty="0"/>
                        <a:t>Post-GA Updates</a:t>
                      </a:r>
                    </a:p>
                  </a:txBody>
                  <a:tcPr/>
                </a:tc>
                <a:tc>
                  <a:txBody>
                    <a:bodyPr/>
                    <a:lstStyle/>
                    <a:p>
                      <a:endParaRPr lang="en-IN" sz="1100" dirty="0"/>
                    </a:p>
                  </a:txBody>
                  <a:tcPr/>
                </a:tc>
                <a:tc>
                  <a:txBody>
                    <a:bodyPr/>
                    <a:lstStyle/>
                    <a:p>
                      <a:endParaRPr lang="en-IN" sz="1100" dirty="0"/>
                    </a:p>
                  </a:txBody>
                  <a:tcPr/>
                </a:tc>
                <a:tc>
                  <a:txBody>
                    <a:bodyPr/>
                    <a:lstStyle/>
                    <a:p>
                      <a:endParaRPr lang="en-IN" sz="1100" dirty="0"/>
                    </a:p>
                  </a:txBody>
                  <a:tcPr/>
                </a:tc>
                <a:tc>
                  <a:txBody>
                    <a:bodyPr/>
                    <a:lstStyle/>
                    <a:p>
                      <a:endParaRPr lang="en-IN" sz="1100" dirty="0"/>
                    </a:p>
                  </a:txBody>
                  <a:tcPr/>
                </a:tc>
                <a:extLst>
                  <a:ext uri="{0D108BD9-81ED-4DB2-BD59-A6C34878D82A}">
                    <a16:rowId xmlns:a16="http://schemas.microsoft.com/office/drawing/2014/main" val="1697176943"/>
                  </a:ext>
                </a:extLst>
              </a:tr>
            </a:tbl>
          </a:graphicData>
        </a:graphic>
      </p:graphicFrame>
      <p:sp>
        <p:nvSpPr>
          <p:cNvPr id="4" name="Rectangle: Rounded Corners 3">
            <a:extLst>
              <a:ext uri="{FF2B5EF4-FFF2-40B4-BE49-F238E27FC236}">
                <a16:creationId xmlns:a16="http://schemas.microsoft.com/office/drawing/2014/main" id="{6CE9FB76-DFF7-9029-7BAD-698CA1ABDAD1}"/>
              </a:ext>
            </a:extLst>
          </p:cNvPr>
          <p:cNvSpPr/>
          <p:nvPr/>
        </p:nvSpPr>
        <p:spPr>
          <a:xfrm>
            <a:off x="1888761" y="2113613"/>
            <a:ext cx="839449" cy="20986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Rounded Corners 5">
            <a:extLst>
              <a:ext uri="{FF2B5EF4-FFF2-40B4-BE49-F238E27FC236}">
                <a16:creationId xmlns:a16="http://schemas.microsoft.com/office/drawing/2014/main" id="{C0B5EE7F-5094-0C14-35D5-D1DE0B33979D}"/>
              </a:ext>
            </a:extLst>
          </p:cNvPr>
          <p:cNvSpPr/>
          <p:nvPr/>
        </p:nvSpPr>
        <p:spPr>
          <a:xfrm>
            <a:off x="2238532" y="2475875"/>
            <a:ext cx="1089284" cy="20986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Rounded Corners 6">
            <a:extLst>
              <a:ext uri="{FF2B5EF4-FFF2-40B4-BE49-F238E27FC236}">
                <a16:creationId xmlns:a16="http://schemas.microsoft.com/office/drawing/2014/main" id="{0A8B2D3A-7CA8-5423-2505-EA692E6F1782}"/>
              </a:ext>
            </a:extLst>
          </p:cNvPr>
          <p:cNvSpPr/>
          <p:nvPr/>
        </p:nvSpPr>
        <p:spPr>
          <a:xfrm>
            <a:off x="2561097" y="2836094"/>
            <a:ext cx="1089284" cy="20986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Rounded Corners 7">
            <a:extLst>
              <a:ext uri="{FF2B5EF4-FFF2-40B4-BE49-F238E27FC236}">
                <a16:creationId xmlns:a16="http://schemas.microsoft.com/office/drawing/2014/main" id="{8DD52E20-7700-02AF-C22A-82DB9D7BEC76}"/>
              </a:ext>
            </a:extLst>
          </p:cNvPr>
          <p:cNvSpPr/>
          <p:nvPr/>
        </p:nvSpPr>
        <p:spPr>
          <a:xfrm>
            <a:off x="3120730" y="3210595"/>
            <a:ext cx="1089284" cy="20986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Rounded Corners 8">
            <a:extLst>
              <a:ext uri="{FF2B5EF4-FFF2-40B4-BE49-F238E27FC236}">
                <a16:creationId xmlns:a16="http://schemas.microsoft.com/office/drawing/2014/main" id="{81E21A9C-4E8B-28EA-7D8B-F9FAA54A4828}"/>
              </a:ext>
            </a:extLst>
          </p:cNvPr>
          <p:cNvSpPr/>
          <p:nvPr/>
        </p:nvSpPr>
        <p:spPr>
          <a:xfrm>
            <a:off x="3120730" y="3649915"/>
            <a:ext cx="3265080" cy="20986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Rounded Corners 9">
            <a:extLst>
              <a:ext uri="{FF2B5EF4-FFF2-40B4-BE49-F238E27FC236}">
                <a16:creationId xmlns:a16="http://schemas.microsoft.com/office/drawing/2014/main" id="{11D9E900-3EB2-3435-B413-99000680382A}"/>
              </a:ext>
            </a:extLst>
          </p:cNvPr>
          <p:cNvSpPr/>
          <p:nvPr/>
        </p:nvSpPr>
        <p:spPr>
          <a:xfrm>
            <a:off x="3120730" y="4018132"/>
            <a:ext cx="3265080" cy="20986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6426696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20C74-17B5-3F81-A079-9360BC259EB4}"/>
              </a:ext>
            </a:extLst>
          </p:cNvPr>
          <p:cNvSpPr>
            <a:spLocks noGrp="1"/>
          </p:cNvSpPr>
          <p:nvPr>
            <p:ph type="title"/>
          </p:nvPr>
        </p:nvSpPr>
        <p:spPr/>
        <p:txBody>
          <a:bodyPr/>
          <a:lstStyle/>
          <a:p>
            <a:r>
              <a:rPr lang="en-IN" dirty="0"/>
              <a:t>Agenda</a:t>
            </a:r>
          </a:p>
        </p:txBody>
      </p:sp>
      <p:sp>
        <p:nvSpPr>
          <p:cNvPr id="3" name="Content Placeholder 2">
            <a:extLst>
              <a:ext uri="{FF2B5EF4-FFF2-40B4-BE49-F238E27FC236}">
                <a16:creationId xmlns:a16="http://schemas.microsoft.com/office/drawing/2014/main" id="{34C4BEDC-DACC-91F1-FFEF-770E8E1B3A68}"/>
              </a:ext>
            </a:extLst>
          </p:cNvPr>
          <p:cNvSpPr>
            <a:spLocks noGrp="1"/>
          </p:cNvSpPr>
          <p:nvPr>
            <p:ph idx="1"/>
          </p:nvPr>
        </p:nvSpPr>
        <p:spPr/>
        <p:txBody>
          <a:bodyPr/>
          <a:lstStyle/>
          <a:p>
            <a:r>
              <a:rPr lang="en-IN" dirty="0"/>
              <a:t>1.Project Overview</a:t>
            </a:r>
          </a:p>
          <a:p>
            <a:r>
              <a:rPr lang="en-IN" dirty="0"/>
              <a:t>2.Project Vision</a:t>
            </a:r>
          </a:p>
          <a:p>
            <a:r>
              <a:rPr lang="en-IN" dirty="0"/>
              <a:t>3.Project Strategy</a:t>
            </a:r>
          </a:p>
          <a:p>
            <a:r>
              <a:rPr lang="en-IN" dirty="0"/>
              <a:t>4.Project Planning</a:t>
            </a:r>
          </a:p>
          <a:p>
            <a:r>
              <a:rPr lang="en-IN" dirty="0"/>
              <a:t>5.Project Roadmap</a:t>
            </a:r>
          </a:p>
          <a:p>
            <a:r>
              <a:rPr lang="en-IN" dirty="0"/>
              <a:t>6.Project Release Roadmap</a:t>
            </a:r>
          </a:p>
          <a:p>
            <a:r>
              <a:rPr lang="en-IN" dirty="0"/>
              <a:t>7.Project Community</a:t>
            </a:r>
          </a:p>
          <a:p>
            <a:r>
              <a:rPr lang="en-IN" dirty="0"/>
              <a:t>8.Project Development &amp; Support</a:t>
            </a:r>
          </a:p>
          <a:p>
            <a:r>
              <a:rPr lang="en-IN" dirty="0"/>
              <a:t>9.Project Consulting</a:t>
            </a:r>
          </a:p>
        </p:txBody>
      </p:sp>
    </p:spTree>
    <p:extLst>
      <p:ext uri="{BB962C8B-B14F-4D97-AF65-F5344CB8AC3E}">
        <p14:creationId xmlns:p14="http://schemas.microsoft.com/office/powerpoint/2010/main" val="10690187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3A13F-0E9A-50E9-BA85-8F76995C723F}"/>
              </a:ext>
            </a:extLst>
          </p:cNvPr>
          <p:cNvSpPr>
            <a:spLocks noGrp="1"/>
          </p:cNvSpPr>
          <p:nvPr>
            <p:ph type="title"/>
          </p:nvPr>
        </p:nvSpPr>
        <p:spPr/>
        <p:txBody>
          <a:bodyPr/>
          <a:lstStyle/>
          <a:p>
            <a:r>
              <a:rPr lang="en-IN" dirty="0"/>
              <a:t>Project Overview</a:t>
            </a:r>
          </a:p>
        </p:txBody>
      </p:sp>
      <p:sp>
        <p:nvSpPr>
          <p:cNvPr id="3" name="Content Placeholder 2">
            <a:extLst>
              <a:ext uri="{FF2B5EF4-FFF2-40B4-BE49-F238E27FC236}">
                <a16:creationId xmlns:a16="http://schemas.microsoft.com/office/drawing/2014/main" id="{F2430E68-EBFC-CD07-511A-EDFB7957B021}"/>
              </a:ext>
            </a:extLst>
          </p:cNvPr>
          <p:cNvSpPr>
            <a:spLocks noGrp="1"/>
          </p:cNvSpPr>
          <p:nvPr>
            <p:ph idx="1"/>
          </p:nvPr>
        </p:nvSpPr>
        <p:spPr/>
        <p:txBody>
          <a:bodyPr/>
          <a:lstStyle/>
          <a:p>
            <a:r>
              <a:rPr lang="en-IN" dirty="0"/>
              <a:t>The Open-Source Agile Project Management software is a simple and scalable version for Project management for individuals, teams and enterprises.</a:t>
            </a:r>
          </a:p>
          <a:p>
            <a:r>
              <a:rPr lang="en-IN" dirty="0"/>
              <a:t>The Project is written with Python and Django stack.</a:t>
            </a:r>
          </a:p>
          <a:p>
            <a:r>
              <a:rPr lang="en-IN" dirty="0"/>
              <a:t>The Project is an Open-source project with MIT License.</a:t>
            </a:r>
          </a:p>
          <a:p>
            <a:r>
              <a:rPr lang="en-IN" dirty="0"/>
              <a:t>The Project can be utilized as Community and Commercial with no restrictions.</a:t>
            </a:r>
          </a:p>
          <a:p>
            <a:r>
              <a:rPr lang="en-IN" dirty="0"/>
              <a:t>The Project’s aim is to support IT Projects with simplicity.</a:t>
            </a:r>
          </a:p>
          <a:p>
            <a:r>
              <a:rPr lang="en-IN" dirty="0"/>
              <a:t>The Project members and AgileTIA will utilize the Project platform for consulting with Individuals, Teams and Enterprises to enable Agility through simple agile transformations.</a:t>
            </a:r>
          </a:p>
        </p:txBody>
      </p:sp>
    </p:spTree>
    <p:extLst>
      <p:ext uri="{BB962C8B-B14F-4D97-AF65-F5344CB8AC3E}">
        <p14:creationId xmlns:p14="http://schemas.microsoft.com/office/powerpoint/2010/main" val="8833419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7063B-71BF-B649-8217-56AA1AE2E3AF}"/>
              </a:ext>
            </a:extLst>
          </p:cNvPr>
          <p:cNvSpPr>
            <a:spLocks noGrp="1"/>
          </p:cNvSpPr>
          <p:nvPr>
            <p:ph type="title"/>
          </p:nvPr>
        </p:nvSpPr>
        <p:spPr/>
        <p:txBody>
          <a:bodyPr/>
          <a:lstStyle/>
          <a:p>
            <a:r>
              <a:rPr lang="en-US" b="1" dirty="0"/>
              <a:t>Project Vision</a:t>
            </a:r>
            <a:endParaRPr lang="en-IN" dirty="0"/>
          </a:p>
        </p:txBody>
      </p:sp>
      <p:sp>
        <p:nvSpPr>
          <p:cNvPr id="3" name="Content Placeholder 2">
            <a:extLst>
              <a:ext uri="{FF2B5EF4-FFF2-40B4-BE49-F238E27FC236}">
                <a16:creationId xmlns:a16="http://schemas.microsoft.com/office/drawing/2014/main" id="{877EDDD9-8523-9FE6-FF4C-672FD78C2D89}"/>
              </a:ext>
            </a:extLst>
          </p:cNvPr>
          <p:cNvSpPr>
            <a:spLocks noGrp="1"/>
          </p:cNvSpPr>
          <p:nvPr>
            <p:ph idx="1"/>
          </p:nvPr>
        </p:nvSpPr>
        <p:spPr/>
        <p:txBody>
          <a:bodyPr/>
          <a:lstStyle/>
          <a:p>
            <a:r>
              <a:rPr lang="en-US" dirty="0"/>
              <a:t>"Our vision is to empower individuals, teams, and enterprises with a flexible, scalable, and open-source Agile project management solution that promotes simplicity in managing IT projects. Built on the Python and Django stack, our platform provides an MIT-licensed solution with no restrictions on commercial or community usage. By enabling seamless agile transformations, we aspire to support organizations in their journey toward agility, fostering innovation and collaboration in an accessible and efficient manner. Through this platform, AgileTIA and project members aim to offer consulting and support that aligns with agile principles, helping organizations navigate project complexities with ease and achieve sustainable success."</a:t>
            </a:r>
          </a:p>
          <a:p>
            <a:endParaRPr lang="en-IN" dirty="0"/>
          </a:p>
        </p:txBody>
      </p:sp>
    </p:spTree>
    <p:extLst>
      <p:ext uri="{BB962C8B-B14F-4D97-AF65-F5344CB8AC3E}">
        <p14:creationId xmlns:p14="http://schemas.microsoft.com/office/powerpoint/2010/main" val="26682048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FECD7-029B-18E1-BAD8-00A6BA9D5D6C}"/>
              </a:ext>
            </a:extLst>
          </p:cNvPr>
          <p:cNvSpPr>
            <a:spLocks noGrp="1"/>
          </p:cNvSpPr>
          <p:nvPr>
            <p:ph type="title"/>
          </p:nvPr>
        </p:nvSpPr>
        <p:spPr/>
        <p:txBody>
          <a:bodyPr/>
          <a:lstStyle/>
          <a:p>
            <a:r>
              <a:rPr lang="en-IN" dirty="0"/>
              <a:t>Project Strategy</a:t>
            </a:r>
          </a:p>
        </p:txBody>
      </p:sp>
      <p:sp>
        <p:nvSpPr>
          <p:cNvPr id="3" name="Content Placeholder 2">
            <a:extLst>
              <a:ext uri="{FF2B5EF4-FFF2-40B4-BE49-F238E27FC236}">
                <a16:creationId xmlns:a16="http://schemas.microsoft.com/office/drawing/2014/main" id="{047A7A26-AFD4-987E-62D8-4F193B6AEC38}"/>
              </a:ext>
            </a:extLst>
          </p:cNvPr>
          <p:cNvSpPr>
            <a:spLocks noGrp="1"/>
          </p:cNvSpPr>
          <p:nvPr>
            <p:ph idx="1"/>
          </p:nvPr>
        </p:nvSpPr>
        <p:spPr/>
        <p:txBody>
          <a:bodyPr/>
          <a:lstStyle/>
          <a:p>
            <a:r>
              <a:rPr lang="en-US" b="1" dirty="0"/>
              <a:t>Core Product Development</a:t>
            </a:r>
            <a:endParaRPr lang="en-US" dirty="0"/>
          </a:p>
          <a:p>
            <a:pPr>
              <a:buFont typeface="Arial" panose="020B0604020202020204" pitchFamily="34" charset="0"/>
              <a:buChar char="•"/>
            </a:pPr>
            <a:r>
              <a:rPr lang="en-US" b="1" dirty="0"/>
              <a:t>Build a Scalable Core:</a:t>
            </a:r>
            <a:r>
              <a:rPr lang="en-US" dirty="0"/>
              <a:t> Develop a simple and scalable core Agile project management platform that supports the unique needs of individuals, teams, and enterprises.</a:t>
            </a:r>
          </a:p>
          <a:p>
            <a:pPr>
              <a:buFont typeface="Arial" panose="020B0604020202020204" pitchFamily="34" charset="0"/>
              <a:buChar char="•"/>
            </a:pPr>
            <a:r>
              <a:rPr lang="en-US" b="1" dirty="0"/>
              <a:t>Focus on Simplicity:</a:t>
            </a:r>
            <a:r>
              <a:rPr lang="en-US" dirty="0"/>
              <a:t> Ensure that the platform prioritizes ease of use with a minimal learning curve, making Agile project management accessible to both technical and non-technical users.</a:t>
            </a:r>
          </a:p>
          <a:p>
            <a:pPr>
              <a:buFont typeface="Arial" panose="020B0604020202020204" pitchFamily="34" charset="0"/>
              <a:buChar char="•"/>
            </a:pPr>
            <a:r>
              <a:rPr lang="en-US" b="1" dirty="0"/>
              <a:t>Open-Source Contribution:</a:t>
            </a:r>
            <a:r>
              <a:rPr lang="en-US" dirty="0"/>
              <a:t> Engage with the open-source community by encouraging contributions, creating detailed documentation, and implementing community-driven features.</a:t>
            </a:r>
          </a:p>
          <a:p>
            <a:endParaRPr lang="en-IN" dirty="0"/>
          </a:p>
        </p:txBody>
      </p:sp>
    </p:spTree>
    <p:extLst>
      <p:ext uri="{BB962C8B-B14F-4D97-AF65-F5344CB8AC3E}">
        <p14:creationId xmlns:p14="http://schemas.microsoft.com/office/powerpoint/2010/main" val="31854131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FECD7-029B-18E1-BAD8-00A6BA9D5D6C}"/>
              </a:ext>
            </a:extLst>
          </p:cNvPr>
          <p:cNvSpPr>
            <a:spLocks noGrp="1"/>
          </p:cNvSpPr>
          <p:nvPr>
            <p:ph type="title"/>
          </p:nvPr>
        </p:nvSpPr>
        <p:spPr/>
        <p:txBody>
          <a:bodyPr/>
          <a:lstStyle/>
          <a:p>
            <a:r>
              <a:rPr lang="en-IN" dirty="0"/>
              <a:t>Project Strategy</a:t>
            </a:r>
          </a:p>
        </p:txBody>
      </p:sp>
      <p:sp>
        <p:nvSpPr>
          <p:cNvPr id="3" name="Content Placeholder 2">
            <a:extLst>
              <a:ext uri="{FF2B5EF4-FFF2-40B4-BE49-F238E27FC236}">
                <a16:creationId xmlns:a16="http://schemas.microsoft.com/office/drawing/2014/main" id="{047A7A26-AFD4-987E-62D8-4F193B6AEC38}"/>
              </a:ext>
            </a:extLst>
          </p:cNvPr>
          <p:cNvSpPr>
            <a:spLocks noGrp="1"/>
          </p:cNvSpPr>
          <p:nvPr>
            <p:ph idx="1"/>
          </p:nvPr>
        </p:nvSpPr>
        <p:spPr/>
        <p:txBody>
          <a:bodyPr/>
          <a:lstStyle/>
          <a:p>
            <a:r>
              <a:rPr lang="en-US" b="1" dirty="0"/>
              <a:t>Technology Stack and Architecture</a:t>
            </a:r>
            <a:endParaRPr lang="en-US" dirty="0"/>
          </a:p>
          <a:p>
            <a:pPr>
              <a:buFont typeface="Arial" panose="020B0604020202020204" pitchFamily="34" charset="0"/>
              <a:buChar char="•"/>
            </a:pPr>
            <a:r>
              <a:rPr lang="en-US" b="1" dirty="0"/>
              <a:t>Django and Python Foundation:</a:t>
            </a:r>
            <a:r>
              <a:rPr lang="en-US" dirty="0"/>
              <a:t> Leverage the power of Python and Django to create a secure, modular, and extensible system.</a:t>
            </a:r>
          </a:p>
          <a:p>
            <a:pPr>
              <a:buFont typeface="Arial" panose="020B0604020202020204" pitchFamily="34" charset="0"/>
              <a:buChar char="•"/>
            </a:pPr>
            <a:r>
              <a:rPr lang="en-US" b="1" dirty="0"/>
              <a:t>Scalable Architecture:</a:t>
            </a:r>
            <a:r>
              <a:rPr lang="en-US" dirty="0"/>
              <a:t> Design the platform to scale effectively, supporting both small teams and large enterprises with equal efficiency.</a:t>
            </a:r>
          </a:p>
          <a:p>
            <a:pPr>
              <a:buFont typeface="Arial" panose="020B0604020202020204" pitchFamily="34" charset="0"/>
              <a:buChar char="•"/>
            </a:pPr>
            <a:r>
              <a:rPr lang="en-US" b="1" dirty="0"/>
              <a:t>API-first Approach:</a:t>
            </a:r>
            <a:r>
              <a:rPr lang="en-US" dirty="0"/>
              <a:t> Build robust APIs that allow easy integration with other enterprise systems, tools, and platforms.</a:t>
            </a:r>
          </a:p>
          <a:p>
            <a:endParaRPr lang="en-IN" dirty="0"/>
          </a:p>
        </p:txBody>
      </p:sp>
    </p:spTree>
    <p:extLst>
      <p:ext uri="{BB962C8B-B14F-4D97-AF65-F5344CB8AC3E}">
        <p14:creationId xmlns:p14="http://schemas.microsoft.com/office/powerpoint/2010/main" val="37620249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FECD7-029B-18E1-BAD8-00A6BA9D5D6C}"/>
              </a:ext>
            </a:extLst>
          </p:cNvPr>
          <p:cNvSpPr>
            <a:spLocks noGrp="1"/>
          </p:cNvSpPr>
          <p:nvPr>
            <p:ph type="title"/>
          </p:nvPr>
        </p:nvSpPr>
        <p:spPr/>
        <p:txBody>
          <a:bodyPr/>
          <a:lstStyle/>
          <a:p>
            <a:r>
              <a:rPr lang="en-IN" dirty="0"/>
              <a:t>Project Strategy</a:t>
            </a:r>
          </a:p>
        </p:txBody>
      </p:sp>
      <p:sp>
        <p:nvSpPr>
          <p:cNvPr id="3" name="Content Placeholder 2">
            <a:extLst>
              <a:ext uri="{FF2B5EF4-FFF2-40B4-BE49-F238E27FC236}">
                <a16:creationId xmlns:a16="http://schemas.microsoft.com/office/drawing/2014/main" id="{047A7A26-AFD4-987E-62D8-4F193B6AEC38}"/>
              </a:ext>
            </a:extLst>
          </p:cNvPr>
          <p:cNvSpPr>
            <a:spLocks noGrp="1"/>
          </p:cNvSpPr>
          <p:nvPr>
            <p:ph idx="1"/>
          </p:nvPr>
        </p:nvSpPr>
        <p:spPr/>
        <p:txBody>
          <a:bodyPr/>
          <a:lstStyle/>
          <a:p>
            <a:r>
              <a:rPr lang="en-US" b="1" dirty="0"/>
              <a:t>Community and Commercial Engagement</a:t>
            </a:r>
            <a:endParaRPr lang="en-US" dirty="0"/>
          </a:p>
          <a:p>
            <a:pPr>
              <a:buFont typeface="Arial" panose="020B0604020202020204" pitchFamily="34" charset="0"/>
              <a:buChar char="•"/>
            </a:pPr>
            <a:r>
              <a:rPr lang="en-US" b="1" dirty="0"/>
              <a:t>MIT License for Flexibility:</a:t>
            </a:r>
            <a:r>
              <a:rPr lang="en-US" dirty="0"/>
              <a:t> Release the project under the MIT License to promote both community and commercial use without any restrictions.</a:t>
            </a:r>
          </a:p>
          <a:p>
            <a:pPr>
              <a:buFont typeface="Arial" panose="020B0604020202020204" pitchFamily="34" charset="0"/>
              <a:buChar char="•"/>
            </a:pPr>
            <a:r>
              <a:rPr lang="en-US" b="1" dirty="0"/>
              <a:t>Encourage Commercial Adoption:</a:t>
            </a:r>
            <a:r>
              <a:rPr lang="en-US" dirty="0"/>
              <a:t> Provide premium consulting and support through AgileTIA, assisting enterprises in integrating the platform into their workflows.</a:t>
            </a:r>
          </a:p>
          <a:p>
            <a:pPr>
              <a:buFont typeface="Arial" panose="020B0604020202020204" pitchFamily="34" charset="0"/>
              <a:buChar char="•"/>
            </a:pPr>
            <a:r>
              <a:rPr lang="en-US" b="1" dirty="0"/>
              <a:t>Foster a Collaborative Community:</a:t>
            </a:r>
            <a:r>
              <a:rPr lang="en-US" dirty="0"/>
              <a:t> Build an open community of users and contributors, providing forums for feedback, feature requests, and collaborative development.</a:t>
            </a:r>
          </a:p>
          <a:p>
            <a:endParaRPr lang="en-IN" dirty="0"/>
          </a:p>
        </p:txBody>
      </p:sp>
    </p:spTree>
    <p:extLst>
      <p:ext uri="{BB962C8B-B14F-4D97-AF65-F5344CB8AC3E}">
        <p14:creationId xmlns:p14="http://schemas.microsoft.com/office/powerpoint/2010/main" val="16292827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FECD7-029B-18E1-BAD8-00A6BA9D5D6C}"/>
              </a:ext>
            </a:extLst>
          </p:cNvPr>
          <p:cNvSpPr>
            <a:spLocks noGrp="1"/>
          </p:cNvSpPr>
          <p:nvPr>
            <p:ph type="title"/>
          </p:nvPr>
        </p:nvSpPr>
        <p:spPr/>
        <p:txBody>
          <a:bodyPr/>
          <a:lstStyle/>
          <a:p>
            <a:r>
              <a:rPr lang="en-IN" dirty="0"/>
              <a:t>Project Strategy</a:t>
            </a:r>
          </a:p>
        </p:txBody>
      </p:sp>
      <p:sp>
        <p:nvSpPr>
          <p:cNvPr id="3" name="Content Placeholder 2">
            <a:extLst>
              <a:ext uri="{FF2B5EF4-FFF2-40B4-BE49-F238E27FC236}">
                <a16:creationId xmlns:a16="http://schemas.microsoft.com/office/drawing/2014/main" id="{047A7A26-AFD4-987E-62D8-4F193B6AEC38}"/>
              </a:ext>
            </a:extLst>
          </p:cNvPr>
          <p:cNvSpPr>
            <a:spLocks noGrp="1"/>
          </p:cNvSpPr>
          <p:nvPr>
            <p:ph idx="1"/>
          </p:nvPr>
        </p:nvSpPr>
        <p:spPr/>
        <p:txBody>
          <a:bodyPr/>
          <a:lstStyle/>
          <a:p>
            <a:r>
              <a:rPr lang="en-US" b="1" dirty="0"/>
              <a:t>Agile Consulting and Support (AgileTIA)</a:t>
            </a:r>
            <a:endParaRPr lang="en-US" dirty="0"/>
          </a:p>
          <a:p>
            <a:pPr>
              <a:buFont typeface="Arial" panose="020B0604020202020204" pitchFamily="34" charset="0"/>
              <a:buChar char="•"/>
            </a:pPr>
            <a:r>
              <a:rPr lang="en-US" b="1" dirty="0"/>
              <a:t>Enable Agile Transformation:</a:t>
            </a:r>
            <a:r>
              <a:rPr lang="en-US" dirty="0"/>
              <a:t> Use the platform as a foundation for consulting services aimed at guiding organizations in adopting and scaling Agile practices.</a:t>
            </a:r>
          </a:p>
          <a:p>
            <a:pPr>
              <a:buFont typeface="Arial" panose="020B0604020202020204" pitchFamily="34" charset="0"/>
              <a:buChar char="•"/>
            </a:pPr>
            <a:r>
              <a:rPr lang="en-US" b="1" dirty="0"/>
              <a:t>Offer Tailored Solutions:</a:t>
            </a:r>
            <a:r>
              <a:rPr lang="en-US" dirty="0"/>
              <a:t> Provide specialized consulting packages for enterprises looking to optimize their Agile project management practices.</a:t>
            </a:r>
          </a:p>
          <a:p>
            <a:pPr>
              <a:buFont typeface="Arial" panose="020B0604020202020204" pitchFamily="34" charset="0"/>
              <a:buChar char="•"/>
            </a:pPr>
            <a:r>
              <a:rPr lang="en-US" b="1" dirty="0"/>
              <a:t>Agile Coaching and Mentorship:</a:t>
            </a:r>
            <a:r>
              <a:rPr lang="en-US" dirty="0"/>
              <a:t> Through AgileTIA, offer ongoing support and coaching to help teams and enterprises continuously improve their Agile processes.</a:t>
            </a:r>
          </a:p>
          <a:p>
            <a:endParaRPr lang="en-IN" dirty="0"/>
          </a:p>
        </p:txBody>
      </p:sp>
    </p:spTree>
    <p:extLst>
      <p:ext uri="{BB962C8B-B14F-4D97-AF65-F5344CB8AC3E}">
        <p14:creationId xmlns:p14="http://schemas.microsoft.com/office/powerpoint/2010/main" val="34895526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FECD7-029B-18E1-BAD8-00A6BA9D5D6C}"/>
              </a:ext>
            </a:extLst>
          </p:cNvPr>
          <p:cNvSpPr>
            <a:spLocks noGrp="1"/>
          </p:cNvSpPr>
          <p:nvPr>
            <p:ph type="title"/>
          </p:nvPr>
        </p:nvSpPr>
        <p:spPr/>
        <p:txBody>
          <a:bodyPr/>
          <a:lstStyle/>
          <a:p>
            <a:r>
              <a:rPr lang="en-IN" dirty="0"/>
              <a:t>Project Strategy</a:t>
            </a:r>
          </a:p>
        </p:txBody>
      </p:sp>
      <p:sp>
        <p:nvSpPr>
          <p:cNvPr id="3" name="Content Placeholder 2">
            <a:extLst>
              <a:ext uri="{FF2B5EF4-FFF2-40B4-BE49-F238E27FC236}">
                <a16:creationId xmlns:a16="http://schemas.microsoft.com/office/drawing/2014/main" id="{047A7A26-AFD4-987E-62D8-4F193B6AEC38}"/>
              </a:ext>
            </a:extLst>
          </p:cNvPr>
          <p:cNvSpPr>
            <a:spLocks noGrp="1"/>
          </p:cNvSpPr>
          <p:nvPr>
            <p:ph idx="1"/>
          </p:nvPr>
        </p:nvSpPr>
        <p:spPr/>
        <p:txBody>
          <a:bodyPr/>
          <a:lstStyle/>
          <a:p>
            <a:r>
              <a:rPr lang="en-US" b="1" dirty="0"/>
              <a:t>Growth and Adoption Strategy</a:t>
            </a:r>
            <a:endParaRPr lang="en-US" dirty="0"/>
          </a:p>
          <a:p>
            <a:pPr>
              <a:buFont typeface="Arial" panose="020B0604020202020204" pitchFamily="34" charset="0"/>
              <a:buChar char="•"/>
            </a:pPr>
            <a:r>
              <a:rPr lang="en-US" b="1" dirty="0"/>
              <a:t>Community Outreach:</a:t>
            </a:r>
            <a:r>
              <a:rPr lang="en-US" dirty="0"/>
              <a:t> Leverage developer forums, social media, and open-source communities to promote the platform and attract contributors.</a:t>
            </a:r>
          </a:p>
          <a:p>
            <a:pPr>
              <a:buFont typeface="Arial" panose="020B0604020202020204" pitchFamily="34" charset="0"/>
              <a:buChar char="•"/>
            </a:pPr>
            <a:r>
              <a:rPr lang="en-US" b="1" dirty="0"/>
              <a:t>Enterprise Partnerships:</a:t>
            </a:r>
            <a:r>
              <a:rPr lang="en-US" dirty="0"/>
              <a:t> Form strategic partnerships with companies that are early adopters of Agile practices, providing customized solutions and long-term support.</a:t>
            </a:r>
          </a:p>
          <a:p>
            <a:pPr>
              <a:buFont typeface="Arial" panose="020B0604020202020204" pitchFamily="34" charset="0"/>
              <a:buChar char="•"/>
            </a:pPr>
            <a:r>
              <a:rPr lang="en-US" b="1" dirty="0"/>
              <a:t>Continuous Improvement:</a:t>
            </a:r>
            <a:r>
              <a:rPr lang="en-US" dirty="0"/>
              <a:t> Implement continuous delivery practices to iterate on the product, releasing frequent updates based on community and customer feedback.</a:t>
            </a:r>
          </a:p>
          <a:p>
            <a:endParaRPr lang="en-IN" dirty="0"/>
          </a:p>
        </p:txBody>
      </p:sp>
    </p:spTree>
    <p:extLst>
      <p:ext uri="{BB962C8B-B14F-4D97-AF65-F5344CB8AC3E}">
        <p14:creationId xmlns:p14="http://schemas.microsoft.com/office/powerpoint/2010/main" val="69345658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108</TotalTime>
  <Words>1470</Words>
  <Application>Microsoft Office PowerPoint</Application>
  <PresentationFormat>Widescreen</PresentationFormat>
  <Paragraphs>199</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Trebuchet MS</vt:lpstr>
      <vt:lpstr>Wingdings 3</vt:lpstr>
      <vt:lpstr>Facet</vt:lpstr>
      <vt:lpstr>Open Source  Agile Project Management</vt:lpstr>
      <vt:lpstr>Agenda</vt:lpstr>
      <vt:lpstr>Project Overview</vt:lpstr>
      <vt:lpstr>Project Vision</vt:lpstr>
      <vt:lpstr>Project Strategy</vt:lpstr>
      <vt:lpstr>Project Strategy</vt:lpstr>
      <vt:lpstr>Project Strategy</vt:lpstr>
      <vt:lpstr>Project Strategy</vt:lpstr>
      <vt:lpstr>Project Strategy</vt:lpstr>
      <vt:lpstr>Project Strategy</vt:lpstr>
      <vt:lpstr>Project Strategy</vt:lpstr>
      <vt:lpstr>PowerPoint Presentation</vt:lpstr>
      <vt:lpstr>PowerPoint Presentation</vt:lpstr>
      <vt:lpstr>Project Planning</vt:lpstr>
      <vt:lpstr>Project Planning</vt:lpstr>
      <vt:lpstr>Project Roadmap</vt:lpstr>
      <vt:lpstr>Project Release Roadmap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ARUNRG</dc:creator>
  <cp:lastModifiedBy>ARUNRG</cp:lastModifiedBy>
  <cp:revision>10</cp:revision>
  <dcterms:created xsi:type="dcterms:W3CDTF">2024-09-29T05:40:39Z</dcterms:created>
  <dcterms:modified xsi:type="dcterms:W3CDTF">2024-09-29T07:29:47Z</dcterms:modified>
</cp:coreProperties>
</file>