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6858000" cy="9144000"/>
  <p:embeddedFontLst>
    <p:embeddedFont>
      <p:font typeface="Libre Franklin"/>
      <p:regular r:id="rId16"/>
      <p:bold r:id="rId17"/>
      <p:italic r:id="rId18"/>
      <p:boldItalic r:id="rId19"/>
    </p:embeddedFont>
    <p:embeddedFont>
      <p:font typeface="Franklin Gothic"/>
      <p:bold r:id="rId20"/>
    </p:embeddedFont>
    <p:embeddedFont>
      <p:font typeface="Quattrocento Sans"/>
      <p:regular r:id="rId21"/>
      <p:bold r:id="rId22"/>
      <p:italic r:id="rId23"/>
      <p:boldItalic r:id="rId24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Relationship Id="rId22" Type="http://schemas.openxmlformats.org/officeDocument/2006/relationships/font" Target="fonts/font7.fntdata"/><Relationship Id="rId23" Type="http://schemas.openxmlformats.org/officeDocument/2006/relationships/font" Target="fonts/font8.fntdata"/><Relationship Id="rId24" Type="http://schemas.openxmlformats.org/officeDocument/2006/relationships/font" Target="fonts/font9.fntdata"/><Relationship Id="rId25" Type="http://schemas.openxmlformats.org/officeDocument/2006/relationships/tableStyles" Target="tableStyle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77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99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00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01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02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03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93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93" name="Google Shape;94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157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31" name="Google Shape;158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Google Shape;163;p1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36" name="Google Shape;164;p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Google Shape;170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40" name="Google Shape;171;p1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176;p1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47" name="Google Shape;177;p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100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0" name="Google Shape;101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106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4" name="Google Shape;107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112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0" name="Google Shape;113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120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4" name="Google Shape;121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126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8" name="Google Shape;127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132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1" name="Google Shape;133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139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4" name="Google Shape;140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148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7" name="Google Shape;149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24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19;p2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4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5" name="Google Shape;21;p2"/>
          <p:cNvSpPr txBox="1"/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cap="none" sz="1600">
                <a:solidFill>
                  <a:schemeClr val="accent1"/>
                </a:solidFill>
              </a:defRPr>
            </a:lvl1pPr>
            <a:lvl2pPr algn="ctr" lvl="1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algn="ctr" lvl="2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algn="ctr" lvl="3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algn="ctr" lvl="4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algn="ctr" lvl="5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algn="ctr" lvl="6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algn="ctr" lvl="7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algn="ctr" lvl="8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8586" name="Google Shape;22;p2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7" name="Google Shape;23;p2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588" name="Google Shape;24;p2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72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2" name="Google Shape;78;p11"/>
          <p:cNvSpPr txBox="1"/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73" name="Google Shape;79;p11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4" name="Google Shape;80;p11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75" name="Google Shape;81;p11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showMasterSp="0" type="vertTitleAndTx">
  <p:cSld name="VERTICAL_TITLE_AND_VERTICAL_TEXT">
    <p:spTree>
      <p:nvGrpSpPr>
        <p:cNvPr id="70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Google Shape;83;p12"/>
          <p:cNvSpPr/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7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8" name="Google Shape;85;p12"/>
          <p:cNvSpPr txBox="1"/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59" name="Google Shape;86;p12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0" name="Google Shape;87;p12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1" name="Google Shape;88;p12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2" name="Google Shape;89;p12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3" name="Google Shape;90;p12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64" name="Google Shape;91;p12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3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5" name="Google Shape;27;p3"/>
          <p:cNvSpPr txBox="1"/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596" name="Google Shape;28;p3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65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2" name="Google Shape;31;p4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3" name="Google Shape;32;p4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44" name="Google Shape;33;p4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73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Google Shape;35;p5"/>
          <p:cNvSpPr/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77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cap="none" sz="3600">
                <a:solidFill>
                  <a:srgbClr val="3F3F3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8" name="Google Shape;37;p5"/>
          <p:cNvSpPr txBox="1"/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cap="none" sz="1800">
                <a:solidFill>
                  <a:schemeClr val="accent1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8679" name="Google Shape;38;p5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0" name="Google Shape;39;p5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81" name="Google Shape;40;p5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74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3" name="Google Shape;43;p6"/>
          <p:cNvSpPr txBox="1"/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84" name="Google Shape;44;p6"/>
          <p:cNvSpPr txBox="1"/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85" name="Google Shape;45;p6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6" name="Google Shape;46;p6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87" name="Google Shape;47;p6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69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9" name="Google Shape;50;p7"/>
          <p:cNvSpPr txBox="1"/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048650" name="Google Shape;51;p7"/>
          <p:cNvSpPr txBox="1"/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51" name="Google Shape;52;p7"/>
          <p:cNvSpPr txBox="1"/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048652" name="Google Shape;53;p7"/>
          <p:cNvSpPr txBox="1"/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53" name="Google Shape;54;p7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4" name="Google Shape;55;p7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55" name="Google Shape;56;p7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75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58;p8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9" name="Google Shape;59;p8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90" name="Google Shape;60;p8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76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Google Shape;62;p9"/>
          <p:cNvSpPr/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92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93" name="Google Shape;64;p9"/>
          <p:cNvSpPr txBox="1"/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45440" lvl="0" marL="4572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algn="l" indent="-322072" lvl="2" marL="1371600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algn="l" indent="-310388" lvl="3" marL="18288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algn="l" indent="-310388" lvl="4" marL="22860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algn="l" indent="-310388" lvl="5" marL="27432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algn="l" indent="-310388" lvl="6" marL="32004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algn="l" indent="-310388" lvl="7" marL="36576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algn="l" indent="-310388" lvl="8" marL="4114800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8694" name="Google Shape;65;p9"/>
          <p:cNvSpPr txBox="1"/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1048695" name="Google Shape;66;p9"/>
          <p:cNvSpPr txBox="1"/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96" name="Google Shape;67;p9"/>
          <p:cNvSpPr txBox="1"/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97" name="Google Shape;68;p9"/>
          <p:cNvSpPr txBox="1"/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7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6" name="Google Shape;71;p10"/>
          <p:cNvSpPr/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/>
          <a:noFill/>
          <a:ln>
            <a:noFill/>
          </a:ln>
        </p:spPr>
      </p:sp>
      <p:sp>
        <p:nvSpPr>
          <p:cNvPr id="1048667" name="Google Shape;72;p10"/>
          <p:cNvSpPr txBox="1"/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1048668" name="Google Shape;73;p10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9" name="Google Shape;74;p10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70" name="Google Shape;75;p10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cap="none" sz="2800" i="0" strike="noStrike" u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8577" name="Google Shape;11;p1"/>
          <p:cNvSpPr txBox="1"/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27914" lvl="0" marL="457200" marR="0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cap="none" sz="17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indent="-310387" lvl="1" marL="914400" marR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cap="none" sz="14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indent="-304546" lvl="2" marL="1371600" marR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cap="none" sz="13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indent="-292861" lvl="3" marL="1828800" marR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cap="none" sz="11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indent="-292861" lvl="4" marL="2286000" marR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cap="none" sz="11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indent="-298704" lvl="5" marL="2743200" marR="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cap="none" sz="12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indent="-298704" lvl="6" marL="3200400" marR="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cap="none" sz="12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indent="-298703" lvl="7" marL="3657600" marR="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cap="none" sz="12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indent="-298703" lvl="8" marL="4114800" marR="0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cap="none" sz="12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578" name="Google Shape;12;p1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579" name="Google Shape;13;p1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r" indent="0" lvl="1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r" indent="0" lvl="2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r" indent="0" lvl="3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r" indent="0" lvl="4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r" indent="0" lvl="5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r" indent="0" lvl="6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r" indent="0" lvl="7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r" indent="0" lvl="8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048580" name="Google Shape;14;p1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1" name="Google Shape;15;p1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2" name="Google Shape;16;p1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pic>
        <p:nvPicPr>
          <p:cNvPr id="2097152" name="Google Shape;17;p1" descr="Logo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2">
            <a:alphaModFix/>
          </a:blip>
          <a:srcRect l="0" t="0" r="0" b="0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HOTEL BOOKINGS DATA ANALYSIS</a:t>
            </a:r>
          </a:p>
        </p:txBody>
      </p:sp>
      <p:sp>
        <p:nvSpPr>
          <p:cNvPr id="1048590" name="Google Shape;97;p13"/>
          <p:cNvSpPr txBox="1"/>
          <p:nvPr/>
        </p:nvSpPr>
        <p:spPr>
          <a:xfrm>
            <a:off x="-329782" y="1034321"/>
            <a:ext cx="12726648" cy="57399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32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</a:p>
        </p:txBody>
      </p:sp>
      <p:sp>
        <p:nvSpPr>
          <p:cNvPr id="1048591" name="Google Shape;98;p13"/>
          <p:cNvSpPr txBox="1"/>
          <p:nvPr/>
        </p:nvSpPr>
        <p:spPr>
          <a:xfrm>
            <a:off x="2203129" y="4001149"/>
            <a:ext cx="7980300" cy="1323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AutoNum type="arabicPeriod"/>
            </a:pP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Student Name:  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AutoNum type="arabicPeriod"/>
            </a:pP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Name:  Roever engineering college Perambalur </a:t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AutoNum type="arabicPeriod"/>
            </a:pP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Department: </a:t>
            </a:r>
            <a:r>
              <a:rPr b="1" sz="2000" lang="en-US">
                <a:solidFill>
                  <a:srgbClr val="1482AB"/>
                </a:solidFill>
              </a:rPr>
              <a:t>Biotechnology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160;p22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  <p:sp>
        <p:nvSpPr>
          <p:cNvPr id="1048629" name="Google Shape;161;p22"/>
          <p:cNvSpPr txBox="1"/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305435" lvl="0" marL="30543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sz="2000" lang="en-US"/>
              <a:t>The hotel booking dataset offers valuable insights into guest behavior and preferences. 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sz="2000" lang="en-US"/>
              <a:t>By analyzing factors such as booking timing, length of stay, and special requests, we can optimize hotel operations and enhance guest experiences. 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sz="2000" lang="en-US"/>
              <a:t>Key takeaways include identifying peak booking seasons, understanding guest preferences, and predicting demand for specific services. 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sz="2000" lang="en-US"/>
              <a:t>Leveraging this data can lead to better decision-making and improved customer satisfaction.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166;p23"/>
          <p:cNvSpPr txBox="1"/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/>
          </a:p>
          <a:p>
            <a:pPr algn="l" indent="-206121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</a:p>
        </p:txBody>
      </p:sp>
      <p:sp>
        <p:nvSpPr>
          <p:cNvPr id="1048633" name="Google Shape;167;p23"/>
          <p:cNvSpPr txBox="1"/>
          <p:nvPr/>
        </p:nvSpPr>
        <p:spPr>
          <a:xfrm>
            <a:off x="535670" y="844659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cap="none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</a:p>
        </p:txBody>
      </p:sp>
      <p:sp>
        <p:nvSpPr>
          <p:cNvPr id="1048634" name="Google Shape;168;p23"/>
          <p:cNvSpPr txBox="1"/>
          <p:nvPr/>
        </p:nvSpPr>
        <p:spPr>
          <a:xfrm>
            <a:off x="762000" y="1300480"/>
            <a:ext cx="10545900" cy="511903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-285750" lvl="0" marL="28575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sz="1800" i="0" lang="en-US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Develop predictive models to forecast booking patterns, cancellations, and special requests.</a:t>
            </a:r>
          </a:p>
          <a:p>
            <a:pPr algn="l" indent="-285750" lvl="0" marL="285750" marR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sz="1800" i="0" lang="en-US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Analyze special requests made by guests and identify common themes.</a:t>
            </a:r>
          </a:p>
          <a:p>
            <a:pPr algn="l" indent="-285750" lvl="0" marL="285750" marR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sz="1800" i="0" lang="en-US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Investigate dynamic pricing models based on booking timing, seasonal demand, and length of stay.</a:t>
            </a:r>
          </a:p>
          <a:p>
            <a:pPr algn="l" indent="-285750" lvl="0" marL="285750" marR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sz="1800" i="0" lang="en-US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Implement personalized pricing recommendations for guests to optimize revenue.</a:t>
            </a:r>
          </a:p>
          <a:p>
            <a:pPr algn="l" indent="-285750" lvl="0" marL="285750" marR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sz="1800" i="0" lang="en-US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Create personalized experiences by fulfilling unique guest preferences.</a:t>
            </a:r>
          </a:p>
          <a:p>
            <a:pPr algn="l" indent="-285750" lvl="0" marL="285750" marR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sz="1800" i="0" lang="en-US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Compare booking trends with industry benchmarks.</a:t>
            </a:r>
          </a:p>
          <a:p>
            <a:pPr algn="l" indent="-285750" lvl="0" marL="285750" marR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sz="1800" i="0" lang="en-US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Incorporate guest feedback data to enhance service quality.</a:t>
            </a:r>
          </a:p>
          <a:p>
            <a:pPr algn="l" indent="-285750" lvl="0" marL="285750" marR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sz="1800" i="0" lang="en-US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Identify areas for improvement and prioritize enhancements.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 indent="-285750" lvl="0" marL="285750" marR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sz="1800" i="0" lang="en-US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Optimize parking space allocation based on historical utilization patterns.</a:t>
            </a:r>
          </a:p>
          <a:p>
            <a:pPr algn="l" indent="-285750" lvl="0" marL="285750" marR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sz="1800" i="0" lang="en-US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Google Shape;173;p24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1048638" name="Google Shape;174;p24"/>
          <p:cNvSpPr txBox="1"/>
          <p:nvPr/>
        </p:nvSpPr>
        <p:spPr>
          <a:xfrm>
            <a:off x="960120" y="1700784"/>
            <a:ext cx="7344318" cy="92333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-285750" lvl="0" marL="285750" marR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sz="1800" i="0" lang="en-US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Matplotlib </a:t>
            </a:r>
            <a:r>
              <a:rPr b="0" sz="1800" i="0" lang="en-US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1"/>
              </a:rPr>
              <a:t>https://www.w3schools.com/python/matplotlib_intro.asp</a:t>
            </a:r>
            <a:endParaRPr b="0" sz="1800" i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algn="l" indent="-285750" lvl="0" marL="285750" marR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sz="1800" lang="en-US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Pandas </a:t>
            </a:r>
            <a:r>
              <a:rPr sz="1800" lang="en-US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2"/>
              </a:rPr>
              <a:t>https://www.w3schools.com/python/pandas/pandas_csv.asp</a:t>
            </a:r>
            <a:endParaRPr b="0" sz="1800" i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algn="l" indent="-285750" lvl="0" marL="285750" marR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sz="1800"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Dataframe </a:t>
            </a:r>
            <a:r>
              <a:rPr sz="1800" lang="en-US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/>
              </a:rPr>
              <a:t>https://pypi.org/project/sort-dataframeby-monthorweek/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179;p25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1048598" name="Google Shape;104;p14"/>
          <p:cNvSpPr txBox="1"/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Problem Statement 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System Development Approach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Result 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Future Scope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206121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109;p15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048602" name="Google Shape;110;p15"/>
          <p:cNvSpPr txBox="1"/>
          <p:nvPr>
            <p:ph type="body" idx="1"/>
          </p:nvPr>
        </p:nvSpPr>
        <p:spPr>
          <a:xfrm>
            <a:off x="452403" y="1237632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305435" lvl="0" marL="30543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Have you ever wondered when the best time of year to book a hotel room is?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the optimal length of stay in order to get the best daily rate? 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What if you wanted to predict whether or not a hotel was likely to receive a disproportionately high number of special requests? 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All personally identifying information has been removed from the data. 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Explore and analyse the data to discover important factors that govern the bookings.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115;p1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048606" name="Google Shape;116;p16"/>
          <p:cNvSpPr txBox="1"/>
          <p:nvPr>
            <p:ph type="body" idx="1"/>
          </p:nvPr>
        </p:nvSpPr>
        <p:spPr>
          <a:xfrm>
            <a:off x="441671" y="1087378"/>
            <a:ext cx="11613485" cy="556397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l" indent="-235330" lvl="0" marL="30543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</a:p>
        </p:txBody>
      </p:sp>
      <p:sp>
        <p:nvSpPr>
          <p:cNvPr id="1048607" name="Google Shape;117;p16"/>
          <p:cNvSpPr txBox="1"/>
          <p:nvPr/>
        </p:nvSpPr>
        <p:spPr>
          <a:xfrm>
            <a:off x="1005840" y="1664208"/>
            <a:ext cx="576579" cy="294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-219455" lvl="0" marL="342900" marR="0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944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48608" name="Google Shape;118;p16"/>
          <p:cNvSpPr txBox="1"/>
          <p:nvPr/>
        </p:nvSpPr>
        <p:spPr>
          <a:xfrm>
            <a:off x="1569720" y="1953981"/>
            <a:ext cx="9052560" cy="3291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-285750" lvl="0" marL="28575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sz="1800"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From which countries do most guests come?</a:t>
            </a:r>
          </a:p>
          <a:p>
            <a:pPr algn="l" indent="-285750" lvl="0" marL="28575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sz="1800"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What is the average cost that guests pay per night for a hotel room?</a:t>
            </a:r>
          </a:p>
          <a:p>
            <a:pPr algn="l" indent="-285750" lvl="0" marL="28575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sz="1800"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you provide the breakdown of hotel nights spent by market segment and hotel type?</a:t>
            </a:r>
          </a:p>
          <a:p>
            <a:pPr algn="l" indent="-285750" lvl="0" marL="28575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sz="1800"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What are the primary meal preferences of guests when analyzing their preferences?</a:t>
            </a:r>
          </a:p>
          <a:p>
            <a:pPr algn="l" indent="-285750" lvl="0" marL="28575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sz="1800"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you provide an analysis of special requests made by customers?</a:t>
            </a:r>
          </a:p>
          <a:p>
            <a:pPr algn="l" indent="-285750" lvl="0" marL="28575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sz="1800"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What is the average duration of guests’ stays at the hotels?</a:t>
            </a:r>
          </a:p>
          <a:p>
            <a:pPr algn="l" indent="-285750" lvl="0" marL="28575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sz="1800"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123;p17"/>
          <p:cNvSpPr txBox="1"/>
          <p:nvPr>
            <p:ph type="title"/>
          </p:nvPr>
        </p:nvSpPr>
        <p:spPr>
          <a:xfrm>
            <a:off x="581192" y="662572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2" name="Google Shape;124;p17"/>
          <p:cNvSpPr txBox="1"/>
          <p:nvPr/>
        </p:nvSpPr>
        <p:spPr>
          <a:xfrm>
            <a:off x="975360" y="1727200"/>
            <a:ext cx="2862580" cy="277109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-285750" lvl="0" marL="285750" marR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sz="1800"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Anaconda navigator software</a:t>
            </a:r>
          </a:p>
          <a:p>
            <a:pPr algn="l" indent="-285750" lvl="0" marL="285750" marR="0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sz="1800"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JupyterLab (version: 4.0.11)</a:t>
            </a:r>
          </a:p>
          <a:p>
            <a:pPr algn="l" indent="-285750" lvl="0" marL="285750" marR="0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sz="1800"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 (version: 3.11.5)</a:t>
            </a:r>
          </a:p>
          <a:p>
            <a:pPr algn="l" indent="-285750" lvl="0" marL="285750" marR="0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sz="1800"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jupterNote (version: 7.0.8)</a:t>
            </a:r>
          </a:p>
          <a:p>
            <a:pPr algn="l" indent="-171450" lvl="0" marL="285750" marR="0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129;p1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</a:p>
        </p:txBody>
      </p:sp>
      <p:sp>
        <p:nvSpPr>
          <p:cNvPr id="1048616" name="Google Shape;130;p18"/>
          <p:cNvSpPr txBox="1"/>
          <p:nvPr/>
        </p:nvSpPr>
        <p:spPr>
          <a:xfrm>
            <a:off x="1239520" y="1991360"/>
            <a:ext cx="9601200" cy="3101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-285750" lvl="0" marL="285750" marR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sz="1800"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Dataset Introduction: We start by understanding the dataset. It contains information about two types of hotels (City and Resort) and whether bookings were canceled.</a:t>
            </a:r>
          </a:p>
          <a:p>
            <a:pPr algn="l" indent="-285750" lvl="0" marL="285750" marR="0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sz="1800"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Features: Each observation represents a hotel booking and includes details like arrival date, length of stay, number of adults/children, etc.</a:t>
            </a:r>
          </a:p>
          <a:p>
            <a:pPr algn="l" indent="-285750" lvl="0" marL="285750" marR="0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sz="1800"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Objective: Our goal is to analyze patterns, predict cancellations, and uncover factors governing bookings.</a:t>
            </a:r>
          </a:p>
          <a:p>
            <a:pPr algn="l" indent="-285750" lvl="0" marL="285750" marR="0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sz="1800" i="0" lang="en-US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Understanding these patterns helps us tailor strategies to reduce cancellations and secure revenue.</a:t>
            </a:r>
          </a:p>
          <a:p>
            <a:pPr algn="l" indent="-285750" lvl="0" marL="285750" marR="0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sz="1800" i="0" lang="en-US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135;p1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</a:p>
        </p:txBody>
      </p:sp>
      <p:pic>
        <p:nvPicPr>
          <p:cNvPr id="2097153" name="Google Shape;136;p19"/>
          <p:cNvPicPr preferRelativeResize="0">
            <a:picLocks/>
          </p:cNvPicPr>
          <p:nvPr>
            <p:ph type="body" idx="1"/>
          </p:nvPr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295702" y="1815951"/>
            <a:ext cx="4793395" cy="3421677"/>
          </a:xfrm>
          <a:prstGeom prst="rect"/>
          <a:noFill/>
          <a:ln>
            <a:noFill/>
          </a:ln>
        </p:spPr>
      </p:pic>
      <p:pic>
        <p:nvPicPr>
          <p:cNvPr id="2097154" name="Google Shape;137;p19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142;p20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</a:p>
        </p:txBody>
      </p:sp>
      <p:pic>
        <p:nvPicPr>
          <p:cNvPr id="2097155" name="Google Shape;143;p20"/>
          <p:cNvPicPr preferRelativeResize="0">
            <a:picLocks/>
          </p:cNvPicPr>
          <p:nvPr>
            <p:ph type="body" idx="1"/>
          </p:nvPr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409311" y="1149350"/>
            <a:ext cx="5381889" cy="2894074"/>
          </a:xfrm>
          <a:prstGeom prst="rect"/>
          <a:noFill/>
          <a:ln>
            <a:noFill/>
          </a:ln>
        </p:spPr>
      </p:pic>
      <p:pic>
        <p:nvPicPr>
          <p:cNvPr id="2097156" name="Google Shape;144;p2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  <a:noFill/>
          <a:ln>
            <a:noFill/>
          </a:ln>
        </p:spPr>
      </p:pic>
      <p:pic>
        <p:nvPicPr>
          <p:cNvPr id="2097157" name="Google Shape;145;p2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 l="0" t="0" r="0" b="0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  <a:noFill/>
          <a:ln>
            <a:noFill/>
          </a:ln>
        </p:spPr>
      </p:pic>
      <p:pic>
        <p:nvPicPr>
          <p:cNvPr id="2097158" name="Google Shape;146;p2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4">
            <a:alphaModFix/>
          </a:blip>
          <a:srcRect l="0" t="0" r="0" b="0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151;p21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</a:p>
        </p:txBody>
      </p:sp>
      <p:pic>
        <p:nvPicPr>
          <p:cNvPr id="2097159" name="Google Shape;152;p21"/>
          <p:cNvPicPr preferRelativeResize="0">
            <a:picLocks/>
          </p:cNvPicPr>
          <p:nvPr>
            <p:ph type="body" idx="1"/>
          </p:nvPr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7281629" y="3514084"/>
            <a:ext cx="4357978" cy="2891598"/>
          </a:xfrm>
          <a:prstGeom prst="rect"/>
          <a:noFill/>
          <a:ln>
            <a:noFill/>
          </a:ln>
        </p:spPr>
      </p:pic>
      <p:pic>
        <p:nvPicPr>
          <p:cNvPr id="2097160" name="Google Shape;153;p2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  <a:noFill/>
          <a:ln>
            <a:noFill/>
          </a:ln>
        </p:spPr>
      </p:pic>
      <p:pic>
        <p:nvPicPr>
          <p:cNvPr id="2097161" name="Google Shape;154;p2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 l="0" t="0" r="0" b="0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  <a:noFill/>
          <a:ln>
            <a:noFill/>
          </a:ln>
        </p:spPr>
      </p:pic>
      <p:pic>
        <p:nvPicPr>
          <p:cNvPr id="2097162" name="Google Shape;155;p2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4">
            <a:alphaModFix/>
          </a:blip>
          <a:srcRect l="0" t="0" r="0" b="0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Infinix X6832</dc:creator>
  <dcterms:created xsi:type="dcterms:W3CDTF">2024-04-24T04:57:17Z</dcterms:created>
  <dcterms:modified xsi:type="dcterms:W3CDTF">2024-04-24T04:57:17Z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1d01e2cfbdd8407d89d310939d9a36f2</vt:lpwstr>
  </property>
</Properties>
</file>