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sldIdLst>
    <p:sldId id="256" r:id="rId2"/>
    <p:sldId id="257" r:id="rId3"/>
    <p:sldId id="258" r:id="rId4"/>
    <p:sldId id="267" r:id="rId5"/>
    <p:sldId id="268" r:id="rId6"/>
    <p:sldId id="269" r:id="rId7"/>
    <p:sldId id="283" r:id="rId8"/>
    <p:sldId id="282" r:id="rId9"/>
    <p:sldId id="284" r:id="rId10"/>
    <p:sldId id="285" r:id="rId11"/>
    <p:sldId id="286" r:id="rId12"/>
    <p:sldId id="259" r:id="rId13"/>
    <p:sldId id="260" r:id="rId14"/>
    <p:sldId id="261" r:id="rId15"/>
    <p:sldId id="262" r:id="rId16"/>
    <p:sldId id="263" r:id="rId17"/>
    <p:sldId id="264" r:id="rId18"/>
    <p:sldId id="272" r:id="rId19"/>
    <p:sldId id="273" r:id="rId20"/>
    <p:sldId id="274" r:id="rId21"/>
    <p:sldId id="275" r:id="rId22"/>
    <p:sldId id="276" r:id="rId23"/>
    <p:sldId id="277" r:id="rId24"/>
    <p:sldId id="278" r:id="rId25"/>
    <p:sldId id="279" r:id="rId26"/>
    <p:sldId id="265" r:id="rId27"/>
    <p:sldId id="287" r:id="rId28"/>
    <p:sldId id="288" r:id="rId29"/>
    <p:sldId id="289" r:id="rId30"/>
    <p:sldId id="291" r:id="rId31"/>
    <p:sldId id="292" r:id="rId32"/>
    <p:sldId id="293" r:id="rId33"/>
    <p:sldId id="294" r:id="rId34"/>
    <p:sldId id="295" r:id="rId35"/>
    <p:sldId id="270" r:id="rId36"/>
    <p:sldId id="281" r:id="rId37"/>
    <p:sldId id="296" r:id="rId38"/>
    <p:sldId id="297" r:id="rId39"/>
    <p:sldId id="271" r:id="rId40"/>
    <p:sldId id="280"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3988" autoAdjust="0"/>
  </p:normalViewPr>
  <p:slideViewPr>
    <p:cSldViewPr snapToGrid="0">
      <p:cViewPr varScale="1">
        <p:scale>
          <a:sx n="102" d="100"/>
          <a:sy n="102" d="100"/>
        </p:scale>
        <p:origin x="9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0223007-B0C9-4194-B0F6-C0E8E760777A}" type="datetimeFigureOut">
              <a:rPr lang="en-IN" smtClean="0"/>
              <a:t>27-02-2022</a:t>
            </a:fld>
            <a:endParaRPr lang="en-IN"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05BC238-FDE7-4342-B56C-24980FD23992}" type="slidenum">
              <a:rPr lang="en-IN" smtClean="0"/>
              <a:t>‹#›</a:t>
            </a:fld>
            <a:endParaRPr lang="en-IN" dirty="0"/>
          </a:p>
        </p:txBody>
      </p:sp>
    </p:spTree>
    <p:extLst>
      <p:ext uri="{BB962C8B-B14F-4D97-AF65-F5344CB8AC3E}">
        <p14:creationId xmlns:p14="http://schemas.microsoft.com/office/powerpoint/2010/main" val="55880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223007-B0C9-4194-B0F6-C0E8E760777A}" type="datetimeFigureOut">
              <a:rPr lang="en-IN" smtClean="0"/>
              <a:t>27-02-2022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5BC238-FDE7-4342-B56C-24980FD23992}" type="slidenum">
              <a:rPr lang="en-IN" smtClean="0"/>
              <a:t>‹#›</a:t>
            </a:fld>
            <a:endParaRPr lang="en-IN" dirty="0"/>
          </a:p>
        </p:txBody>
      </p:sp>
    </p:spTree>
    <p:extLst>
      <p:ext uri="{BB962C8B-B14F-4D97-AF65-F5344CB8AC3E}">
        <p14:creationId xmlns:p14="http://schemas.microsoft.com/office/powerpoint/2010/main" val="2405699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223007-B0C9-4194-B0F6-C0E8E760777A}" type="datetimeFigureOut">
              <a:rPr lang="en-IN" smtClean="0"/>
              <a:t>27-02-2022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5BC238-FDE7-4342-B56C-24980FD23992}" type="slidenum">
              <a:rPr lang="en-IN" smtClean="0"/>
              <a:t>‹#›</a:t>
            </a:fld>
            <a:endParaRPr lang="en-IN" dirty="0"/>
          </a:p>
        </p:txBody>
      </p:sp>
    </p:spTree>
    <p:extLst>
      <p:ext uri="{BB962C8B-B14F-4D97-AF65-F5344CB8AC3E}">
        <p14:creationId xmlns:p14="http://schemas.microsoft.com/office/powerpoint/2010/main" val="3381469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223007-B0C9-4194-B0F6-C0E8E760777A}" type="datetimeFigureOut">
              <a:rPr lang="en-IN" smtClean="0"/>
              <a:t>27-02-2022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5BC238-FDE7-4342-B56C-24980FD23992}" type="slidenum">
              <a:rPr lang="en-IN" smtClean="0"/>
              <a:t>‹#›</a:t>
            </a:fld>
            <a:endParaRPr lang="en-IN" dirty="0"/>
          </a:p>
        </p:txBody>
      </p:sp>
    </p:spTree>
    <p:extLst>
      <p:ext uri="{BB962C8B-B14F-4D97-AF65-F5344CB8AC3E}">
        <p14:creationId xmlns:p14="http://schemas.microsoft.com/office/powerpoint/2010/main" val="3049862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223007-B0C9-4194-B0F6-C0E8E760777A}" type="datetimeFigureOut">
              <a:rPr lang="en-IN" smtClean="0"/>
              <a:t>27-02-2022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5BC238-FDE7-4342-B56C-24980FD23992}" type="slidenum">
              <a:rPr lang="en-IN" smtClean="0"/>
              <a:t>‹#›</a:t>
            </a:fld>
            <a:endParaRPr lang="en-IN" dirty="0"/>
          </a:p>
        </p:txBody>
      </p:sp>
    </p:spTree>
    <p:extLst>
      <p:ext uri="{BB962C8B-B14F-4D97-AF65-F5344CB8AC3E}">
        <p14:creationId xmlns:p14="http://schemas.microsoft.com/office/powerpoint/2010/main" val="4007524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0223007-B0C9-4194-B0F6-C0E8E760777A}" type="datetimeFigureOut">
              <a:rPr lang="en-IN" smtClean="0"/>
              <a:t>27-02-2022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05BC238-FDE7-4342-B56C-24980FD23992}" type="slidenum">
              <a:rPr lang="en-IN" smtClean="0"/>
              <a:t>‹#›</a:t>
            </a:fld>
            <a:endParaRPr lang="en-IN" dirty="0"/>
          </a:p>
        </p:txBody>
      </p:sp>
    </p:spTree>
    <p:extLst>
      <p:ext uri="{BB962C8B-B14F-4D97-AF65-F5344CB8AC3E}">
        <p14:creationId xmlns:p14="http://schemas.microsoft.com/office/powerpoint/2010/main" val="3335090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0223007-B0C9-4194-B0F6-C0E8E760777A}" type="datetimeFigureOut">
              <a:rPr lang="en-IN" smtClean="0"/>
              <a:t>27-02-2022</a:t>
            </a:fld>
            <a:endParaRPr lang="en-IN" dirty="0"/>
          </a:p>
        </p:txBody>
      </p:sp>
      <p:sp>
        <p:nvSpPr>
          <p:cNvPr id="8" name="Footer Placeholder 7"/>
          <p:cNvSpPr>
            <a:spLocks noGrp="1"/>
          </p:cNvSpPr>
          <p:nvPr>
            <p:ph type="ftr" sz="quarter" idx="11"/>
          </p:nvPr>
        </p:nvSpPr>
        <p:spPr>
          <a:xfrm>
            <a:off x="561111" y="6391838"/>
            <a:ext cx="3644282" cy="304801"/>
          </a:xfrm>
        </p:spPr>
        <p:txBody>
          <a:bodyPr/>
          <a:lstStyle/>
          <a:p>
            <a:endParaRPr lang="en-IN" dirty="0"/>
          </a:p>
        </p:txBody>
      </p:sp>
      <p:sp>
        <p:nvSpPr>
          <p:cNvPr id="9" name="Slide Number Placeholder 8"/>
          <p:cNvSpPr>
            <a:spLocks noGrp="1"/>
          </p:cNvSpPr>
          <p:nvPr>
            <p:ph type="sldNum" sz="quarter" idx="12"/>
          </p:nvPr>
        </p:nvSpPr>
        <p:spPr/>
        <p:txBody>
          <a:bodyPr/>
          <a:lstStyle/>
          <a:p>
            <a:fld id="{005BC238-FDE7-4342-B56C-24980FD23992}" type="slidenum">
              <a:rPr lang="en-IN" smtClean="0"/>
              <a:t>‹#›</a:t>
            </a:fld>
            <a:endParaRPr lang="en-IN" dirty="0"/>
          </a:p>
        </p:txBody>
      </p:sp>
    </p:spTree>
    <p:extLst>
      <p:ext uri="{BB962C8B-B14F-4D97-AF65-F5344CB8AC3E}">
        <p14:creationId xmlns:p14="http://schemas.microsoft.com/office/powerpoint/2010/main" val="681691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0223007-B0C9-4194-B0F6-C0E8E760777A}" type="datetimeFigureOut">
              <a:rPr lang="en-IN" smtClean="0"/>
              <a:t>27-02-2022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05BC238-FDE7-4342-B56C-24980FD23992}" type="slidenum">
              <a:rPr lang="en-IN" smtClean="0"/>
              <a:t>‹#›</a:t>
            </a:fld>
            <a:endParaRPr lang="en-IN" dirty="0"/>
          </a:p>
        </p:txBody>
      </p:sp>
    </p:spTree>
    <p:extLst>
      <p:ext uri="{BB962C8B-B14F-4D97-AF65-F5344CB8AC3E}">
        <p14:creationId xmlns:p14="http://schemas.microsoft.com/office/powerpoint/2010/main" val="18770614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0223007-B0C9-4194-B0F6-C0E8E760777A}" type="datetimeFigureOut">
              <a:rPr lang="en-IN" smtClean="0"/>
              <a:t>27-02-2022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5BC238-FDE7-4342-B56C-24980FD23992}" type="slidenum">
              <a:rPr lang="en-IN" smtClean="0"/>
              <a:t>‹#›</a:t>
            </a:fld>
            <a:endParaRPr lang="en-IN" dirty="0"/>
          </a:p>
        </p:txBody>
      </p:sp>
    </p:spTree>
    <p:extLst>
      <p:ext uri="{BB962C8B-B14F-4D97-AF65-F5344CB8AC3E}">
        <p14:creationId xmlns:p14="http://schemas.microsoft.com/office/powerpoint/2010/main" val="991018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223007-B0C9-4194-B0F6-C0E8E760777A}" type="datetimeFigureOut">
              <a:rPr lang="en-IN" smtClean="0"/>
              <a:t>27-02-2022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05BC238-FDE7-4342-B56C-24980FD23992}" type="slidenum">
              <a:rPr lang="en-IN" smtClean="0"/>
              <a:t>‹#›</a:t>
            </a:fld>
            <a:endParaRPr lang="en-IN" dirty="0"/>
          </a:p>
        </p:txBody>
      </p:sp>
    </p:spTree>
    <p:extLst>
      <p:ext uri="{BB962C8B-B14F-4D97-AF65-F5344CB8AC3E}">
        <p14:creationId xmlns:p14="http://schemas.microsoft.com/office/powerpoint/2010/main" val="3340775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223007-B0C9-4194-B0F6-C0E8E760777A}" type="datetimeFigureOut">
              <a:rPr lang="en-IN" smtClean="0"/>
              <a:t>27-02-2022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5BC238-FDE7-4342-B56C-24980FD23992}" type="slidenum">
              <a:rPr lang="en-IN" smtClean="0"/>
              <a:t>‹#›</a:t>
            </a:fld>
            <a:endParaRPr lang="en-IN" dirty="0"/>
          </a:p>
        </p:txBody>
      </p:sp>
    </p:spTree>
    <p:extLst>
      <p:ext uri="{BB962C8B-B14F-4D97-AF65-F5344CB8AC3E}">
        <p14:creationId xmlns:p14="http://schemas.microsoft.com/office/powerpoint/2010/main" val="3469413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223007-B0C9-4194-B0F6-C0E8E760777A}" type="datetimeFigureOut">
              <a:rPr lang="en-IN" smtClean="0"/>
              <a:t>27-02-2022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05BC238-FDE7-4342-B56C-24980FD23992}" type="slidenum">
              <a:rPr lang="en-IN" smtClean="0"/>
              <a:t>‹#›</a:t>
            </a:fld>
            <a:endParaRPr lang="en-IN" dirty="0"/>
          </a:p>
        </p:txBody>
      </p:sp>
    </p:spTree>
    <p:extLst>
      <p:ext uri="{BB962C8B-B14F-4D97-AF65-F5344CB8AC3E}">
        <p14:creationId xmlns:p14="http://schemas.microsoft.com/office/powerpoint/2010/main" val="3434272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223007-B0C9-4194-B0F6-C0E8E760777A}" type="datetimeFigureOut">
              <a:rPr lang="en-IN" smtClean="0"/>
              <a:t>27-02-2022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05BC238-FDE7-4342-B56C-24980FD23992}" type="slidenum">
              <a:rPr lang="en-IN" smtClean="0"/>
              <a:t>‹#›</a:t>
            </a:fld>
            <a:endParaRPr lang="en-IN" dirty="0"/>
          </a:p>
        </p:txBody>
      </p:sp>
    </p:spTree>
    <p:extLst>
      <p:ext uri="{BB962C8B-B14F-4D97-AF65-F5344CB8AC3E}">
        <p14:creationId xmlns:p14="http://schemas.microsoft.com/office/powerpoint/2010/main" val="1231482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223007-B0C9-4194-B0F6-C0E8E760777A}" type="datetimeFigureOut">
              <a:rPr lang="en-IN" smtClean="0"/>
              <a:t>27-02-2022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05BC238-FDE7-4342-B56C-24980FD23992}" type="slidenum">
              <a:rPr lang="en-IN" smtClean="0"/>
              <a:t>‹#›</a:t>
            </a:fld>
            <a:endParaRPr lang="en-IN" dirty="0"/>
          </a:p>
        </p:txBody>
      </p:sp>
    </p:spTree>
    <p:extLst>
      <p:ext uri="{BB962C8B-B14F-4D97-AF65-F5344CB8AC3E}">
        <p14:creationId xmlns:p14="http://schemas.microsoft.com/office/powerpoint/2010/main" val="2343770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223007-B0C9-4194-B0F6-C0E8E760777A}" type="datetimeFigureOut">
              <a:rPr lang="en-IN" smtClean="0"/>
              <a:t>27-02-2022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05BC238-FDE7-4342-B56C-24980FD23992}" type="slidenum">
              <a:rPr lang="en-IN" smtClean="0"/>
              <a:t>‹#›</a:t>
            </a:fld>
            <a:endParaRPr lang="en-IN" dirty="0"/>
          </a:p>
        </p:txBody>
      </p:sp>
    </p:spTree>
    <p:extLst>
      <p:ext uri="{BB962C8B-B14F-4D97-AF65-F5344CB8AC3E}">
        <p14:creationId xmlns:p14="http://schemas.microsoft.com/office/powerpoint/2010/main" val="1440587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223007-B0C9-4194-B0F6-C0E8E760777A}" type="datetimeFigureOut">
              <a:rPr lang="en-IN" smtClean="0"/>
              <a:t>27-02-2022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5BC238-FDE7-4342-B56C-24980FD23992}" type="slidenum">
              <a:rPr lang="en-IN" smtClean="0"/>
              <a:t>‹#›</a:t>
            </a:fld>
            <a:endParaRPr lang="en-IN" dirty="0"/>
          </a:p>
        </p:txBody>
      </p:sp>
    </p:spTree>
    <p:extLst>
      <p:ext uri="{BB962C8B-B14F-4D97-AF65-F5344CB8AC3E}">
        <p14:creationId xmlns:p14="http://schemas.microsoft.com/office/powerpoint/2010/main" val="4094027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223007-B0C9-4194-B0F6-C0E8E760777A}" type="datetimeFigureOut">
              <a:rPr lang="en-IN" smtClean="0"/>
              <a:t>27-02-2022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5BC238-FDE7-4342-B56C-24980FD23992}" type="slidenum">
              <a:rPr lang="en-IN" smtClean="0"/>
              <a:t>‹#›</a:t>
            </a:fld>
            <a:endParaRPr lang="en-IN" dirty="0"/>
          </a:p>
        </p:txBody>
      </p:sp>
    </p:spTree>
    <p:extLst>
      <p:ext uri="{BB962C8B-B14F-4D97-AF65-F5344CB8AC3E}">
        <p14:creationId xmlns:p14="http://schemas.microsoft.com/office/powerpoint/2010/main" val="182574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0223007-B0C9-4194-B0F6-C0E8E760777A}" type="datetimeFigureOut">
              <a:rPr lang="en-IN" smtClean="0"/>
              <a:t>27-02-2022</a:t>
            </a:fld>
            <a:endParaRPr lang="en-IN"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05BC238-FDE7-4342-B56C-24980FD23992}" type="slidenum">
              <a:rPr lang="en-IN" smtClean="0"/>
              <a:t>‹#›</a:t>
            </a:fld>
            <a:endParaRPr lang="en-IN" dirty="0"/>
          </a:p>
        </p:txBody>
      </p:sp>
    </p:spTree>
    <p:extLst>
      <p:ext uri="{BB962C8B-B14F-4D97-AF65-F5344CB8AC3E}">
        <p14:creationId xmlns:p14="http://schemas.microsoft.com/office/powerpoint/2010/main" val="3701802809"/>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08558-8E9A-452F-8075-F6612835035F}"/>
              </a:ext>
            </a:extLst>
          </p:cNvPr>
          <p:cNvSpPr>
            <a:spLocks noGrp="1"/>
          </p:cNvSpPr>
          <p:nvPr>
            <p:ph type="ctrTitle"/>
          </p:nvPr>
        </p:nvSpPr>
        <p:spPr>
          <a:xfrm>
            <a:off x="685800" y="820132"/>
            <a:ext cx="11655669" cy="1781666"/>
          </a:xfrm>
        </p:spPr>
        <p:txBody>
          <a:bodyPr>
            <a:normAutofit/>
          </a:bodyPr>
          <a:lstStyle/>
          <a:p>
            <a:r>
              <a:rPr lang="en-IN" sz="4400" b="1" u="sng" dirty="0">
                <a:solidFill>
                  <a:schemeClr val="accent6">
                    <a:lumMod val="20000"/>
                    <a:lumOff val="80000"/>
                  </a:schemeClr>
                </a:solidFill>
              </a:rPr>
              <a:t>REAL TIME HEART RATE MONITORING  SYSTEM USING WEBCAM</a:t>
            </a:r>
          </a:p>
        </p:txBody>
      </p:sp>
      <p:sp>
        <p:nvSpPr>
          <p:cNvPr id="3" name="TextBox 2">
            <a:extLst>
              <a:ext uri="{FF2B5EF4-FFF2-40B4-BE49-F238E27FC236}">
                <a16:creationId xmlns:a16="http://schemas.microsoft.com/office/drawing/2014/main" id="{B9475A15-C0A0-49FF-9F82-1968453BC402}"/>
              </a:ext>
            </a:extLst>
          </p:cNvPr>
          <p:cNvSpPr txBox="1"/>
          <p:nvPr/>
        </p:nvSpPr>
        <p:spPr>
          <a:xfrm>
            <a:off x="1112362" y="3657600"/>
            <a:ext cx="4449452" cy="523220"/>
          </a:xfrm>
          <a:prstGeom prst="rect">
            <a:avLst/>
          </a:prstGeom>
          <a:noFill/>
        </p:spPr>
        <p:txBody>
          <a:bodyPr wrap="square" rtlCol="0">
            <a:spAutoFit/>
          </a:bodyPr>
          <a:lstStyle/>
          <a:p>
            <a:r>
              <a:rPr lang="en-IN" sz="2800" dirty="0"/>
              <a:t>GUIDE : </a:t>
            </a:r>
            <a:r>
              <a:rPr lang="en-IN" sz="2800" dirty="0" err="1"/>
              <a:t>Dr.</a:t>
            </a:r>
            <a:r>
              <a:rPr lang="en-IN" sz="2800" dirty="0"/>
              <a:t> SABITHA S</a:t>
            </a:r>
          </a:p>
        </p:txBody>
      </p:sp>
      <p:sp>
        <p:nvSpPr>
          <p:cNvPr id="4" name="TextBox 3">
            <a:extLst>
              <a:ext uri="{FF2B5EF4-FFF2-40B4-BE49-F238E27FC236}">
                <a16:creationId xmlns:a16="http://schemas.microsoft.com/office/drawing/2014/main" id="{539EBCE6-51BF-476E-B658-8FEB4F540AAA}"/>
              </a:ext>
            </a:extLst>
          </p:cNvPr>
          <p:cNvSpPr txBox="1"/>
          <p:nvPr/>
        </p:nvSpPr>
        <p:spPr>
          <a:xfrm>
            <a:off x="7777114" y="4180820"/>
            <a:ext cx="3912124" cy="1754326"/>
          </a:xfrm>
          <a:prstGeom prst="rect">
            <a:avLst/>
          </a:prstGeom>
          <a:noFill/>
        </p:spPr>
        <p:txBody>
          <a:bodyPr wrap="square" rtlCol="0">
            <a:spAutoFit/>
          </a:bodyPr>
          <a:lstStyle/>
          <a:p>
            <a:r>
              <a:rPr lang="en-IN" dirty="0"/>
              <a:t>SUBMITTED BY</a:t>
            </a:r>
          </a:p>
          <a:p>
            <a:r>
              <a:rPr lang="en-IN" dirty="0"/>
              <a:t>	ARYA JAYAN</a:t>
            </a:r>
          </a:p>
          <a:p>
            <a:r>
              <a:rPr lang="en-IN" dirty="0"/>
              <a:t>	TVE20MCA-2023</a:t>
            </a:r>
          </a:p>
          <a:p>
            <a:r>
              <a:rPr lang="en-IN" dirty="0"/>
              <a:t>	S3 MCA</a:t>
            </a:r>
          </a:p>
          <a:p>
            <a:r>
              <a:rPr lang="en-IN" dirty="0"/>
              <a:t>	COLLEGE OF ENGINEERING</a:t>
            </a:r>
          </a:p>
          <a:p>
            <a:r>
              <a:rPr lang="en-IN" dirty="0"/>
              <a:t>	TRIVANDRUM</a:t>
            </a:r>
          </a:p>
        </p:txBody>
      </p:sp>
    </p:spTree>
    <p:extLst>
      <p:ext uri="{BB962C8B-B14F-4D97-AF65-F5344CB8AC3E}">
        <p14:creationId xmlns:p14="http://schemas.microsoft.com/office/powerpoint/2010/main" val="164461210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E0D54-4E84-4104-B0B3-8618BE88229D}"/>
              </a:ext>
            </a:extLst>
          </p:cNvPr>
          <p:cNvSpPr>
            <a:spLocks noGrp="1"/>
          </p:cNvSpPr>
          <p:nvPr>
            <p:ph type="title"/>
          </p:nvPr>
        </p:nvSpPr>
        <p:spPr/>
        <p:txBody>
          <a:bodyPr/>
          <a:lstStyle/>
          <a:p>
            <a:r>
              <a:rPr lang="en-US" sz="3200" b="1" dirty="0"/>
              <a:t>CONTACT-FREE MEASUREMENT OF CARDIAC PULSE BASED ON THE ANALYSIS OF THERMAL IMAGERY</a:t>
            </a:r>
            <a:endParaRPr lang="en-IN" sz="3200" b="1" dirty="0"/>
          </a:p>
        </p:txBody>
      </p:sp>
      <p:sp>
        <p:nvSpPr>
          <p:cNvPr id="3" name="Content Placeholder 2">
            <a:extLst>
              <a:ext uri="{FF2B5EF4-FFF2-40B4-BE49-F238E27FC236}">
                <a16:creationId xmlns:a16="http://schemas.microsoft.com/office/drawing/2014/main" id="{E51BD9FA-015C-40A5-8600-3F8ABB2FDFAD}"/>
              </a:ext>
            </a:extLst>
          </p:cNvPr>
          <p:cNvSpPr>
            <a:spLocks noGrp="1"/>
          </p:cNvSpPr>
          <p:nvPr>
            <p:ph idx="1"/>
          </p:nvPr>
        </p:nvSpPr>
        <p:spPr>
          <a:xfrm>
            <a:off x="0" y="2318994"/>
            <a:ext cx="12192000" cy="4539006"/>
          </a:xfrm>
        </p:spPr>
        <p:txBody>
          <a:bodyPr>
            <a:normAutofit fontScale="92500" lnSpcReduction="10000"/>
          </a:bodyPr>
          <a:lstStyle/>
          <a:p>
            <a:r>
              <a:rPr lang="en-US" dirty="0"/>
              <a:t>Human cardiac pulse can be measured from at a distance using thermal imagery. </a:t>
            </a:r>
          </a:p>
          <a:p>
            <a:r>
              <a:rPr lang="en-US" dirty="0"/>
              <a:t>This system uses a highly sensitive thermal imaging system to get the thermal signals which are emitted from superficial vessels. </a:t>
            </a:r>
          </a:p>
          <a:p>
            <a:r>
              <a:rPr lang="en-US" dirty="0"/>
              <a:t>The temperature on the vessel is modulated by the pulsative blood flow. </a:t>
            </a:r>
          </a:p>
          <a:p>
            <a:r>
              <a:rPr lang="en-US" dirty="0"/>
              <a:t>The frequency of the pulse is computed by extracting a line based region, along the vessel. </a:t>
            </a:r>
          </a:p>
          <a:p>
            <a:r>
              <a:rPr lang="en-US" dirty="0"/>
              <a:t>Along the line of interest FFT (Fast Fourier Transform) is applied to individual points and the thermal propagation effect is capitalized. The FFT outcome undergoes adaptive estimation function and pulse is quantified. </a:t>
            </a:r>
          </a:p>
          <a:p>
            <a:r>
              <a:rPr lang="en-US" dirty="0"/>
              <a:t>Marc </a:t>
            </a:r>
            <a:r>
              <a:rPr lang="en-US" dirty="0" err="1"/>
              <a:t>Garbey</a:t>
            </a:r>
            <a:r>
              <a:rPr lang="en-US" dirty="0"/>
              <a:t> ; </a:t>
            </a:r>
            <a:r>
              <a:rPr lang="en-US" dirty="0" err="1"/>
              <a:t>Nanfei</a:t>
            </a:r>
            <a:r>
              <a:rPr lang="en-US" dirty="0"/>
              <a:t> Sun ; Arcangelo </a:t>
            </a:r>
            <a:r>
              <a:rPr lang="en-US" dirty="0" err="1"/>
              <a:t>Merla</a:t>
            </a:r>
            <a:r>
              <a:rPr lang="en-US" dirty="0"/>
              <a:t> and </a:t>
            </a:r>
            <a:r>
              <a:rPr lang="en-US" dirty="0" err="1"/>
              <a:t>Ioannis</a:t>
            </a:r>
            <a:r>
              <a:rPr lang="en-US" dirty="0"/>
              <a:t> </a:t>
            </a:r>
            <a:r>
              <a:rPr lang="en-US" dirty="0" err="1"/>
              <a:t>Pavlidis</a:t>
            </a:r>
            <a:r>
              <a:rPr lang="en-US" dirty="0"/>
              <a:t> have carried out experiments on a dataset consisting of 34 subjects. </a:t>
            </a:r>
          </a:p>
          <a:p>
            <a:r>
              <a:rPr lang="en-US" dirty="0"/>
              <a:t>They compared the computed pulse from the thermal signal analysis method to concomitant ground-truth measurements obtained through a standard contact sensor (piezo-electric transducer).</a:t>
            </a:r>
          </a:p>
          <a:p>
            <a:r>
              <a:rPr lang="en-US" dirty="0"/>
              <a:t> It was the first time that cardiac pulse has been measured several feet away from a subject with passive means. Depending on the clarity of the vessel’s thermal imprint, the performance of the new method ranges from 88.52% to 90.33%</a:t>
            </a:r>
            <a:endParaRPr lang="en-IN" dirty="0"/>
          </a:p>
        </p:txBody>
      </p:sp>
    </p:spTree>
    <p:extLst>
      <p:ext uri="{BB962C8B-B14F-4D97-AF65-F5344CB8AC3E}">
        <p14:creationId xmlns:p14="http://schemas.microsoft.com/office/powerpoint/2010/main" val="354633626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E4A43-616A-4FE7-A91C-8208E0F4F7D2}"/>
              </a:ext>
            </a:extLst>
          </p:cNvPr>
          <p:cNvSpPr>
            <a:spLocks noGrp="1"/>
          </p:cNvSpPr>
          <p:nvPr>
            <p:ph type="title"/>
          </p:nvPr>
        </p:nvSpPr>
        <p:spPr/>
        <p:txBody>
          <a:bodyPr/>
          <a:lstStyle/>
          <a:p>
            <a:r>
              <a:rPr lang="en-US" b="1" dirty="0"/>
              <a:t>REMOTE PLETHYSMOGRAPHIC IMAGING USING AMBIENT LIGHT</a:t>
            </a:r>
            <a:endParaRPr lang="en-IN" b="1" dirty="0"/>
          </a:p>
        </p:txBody>
      </p:sp>
      <p:sp>
        <p:nvSpPr>
          <p:cNvPr id="3" name="Content Placeholder 2">
            <a:extLst>
              <a:ext uri="{FF2B5EF4-FFF2-40B4-BE49-F238E27FC236}">
                <a16:creationId xmlns:a16="http://schemas.microsoft.com/office/drawing/2014/main" id="{659D1350-BC9A-4BD5-83B1-6673D8A19E40}"/>
              </a:ext>
            </a:extLst>
          </p:cNvPr>
          <p:cNvSpPr>
            <a:spLocks noGrp="1"/>
          </p:cNvSpPr>
          <p:nvPr>
            <p:ph idx="1"/>
          </p:nvPr>
        </p:nvSpPr>
        <p:spPr>
          <a:xfrm>
            <a:off x="226243" y="2603500"/>
            <a:ext cx="11849493" cy="4254500"/>
          </a:xfrm>
        </p:spPr>
        <p:txBody>
          <a:bodyPr>
            <a:normAutofit/>
          </a:bodyPr>
          <a:lstStyle/>
          <a:p>
            <a:r>
              <a:rPr lang="en-US" dirty="0"/>
              <a:t>Plethysmography means detecting the heart pulse through the body.</a:t>
            </a:r>
          </a:p>
          <a:p>
            <a:r>
              <a:rPr lang="en-US" dirty="0"/>
              <a:t>Photo Plethysmography(PPG) uses light reflectance or transmission and was introduced in the 1930’s. </a:t>
            </a:r>
          </a:p>
          <a:p>
            <a:r>
              <a:rPr lang="en-US" dirty="0"/>
              <a:t>Using a simple digital camera and ambient light, </a:t>
            </a:r>
            <a:r>
              <a:rPr lang="en-US" dirty="0" err="1"/>
              <a:t>Plethysmographic</a:t>
            </a:r>
            <a:r>
              <a:rPr lang="en-US" dirty="0"/>
              <a:t> signals could be measured remotely. </a:t>
            </a:r>
          </a:p>
          <a:p>
            <a:r>
              <a:rPr lang="en-US" dirty="0"/>
              <a:t>Green, red and blue channels are contained in </a:t>
            </a:r>
            <a:r>
              <a:rPr lang="en-US" dirty="0" err="1"/>
              <a:t>plethysmographic</a:t>
            </a:r>
            <a:r>
              <a:rPr lang="en-US" dirty="0"/>
              <a:t> information. Among those green channel is the strongest </a:t>
            </a:r>
            <a:r>
              <a:rPr lang="en-US" dirty="0" err="1"/>
              <a:t>plethysmographic</a:t>
            </a:r>
            <a:r>
              <a:rPr lang="en-US" dirty="0"/>
              <a:t> signal, peak absorption by </a:t>
            </a:r>
            <a:r>
              <a:rPr lang="en-US" dirty="0" err="1"/>
              <a:t>haemoglobin</a:t>
            </a:r>
            <a:r>
              <a:rPr lang="en-US" dirty="0"/>
              <a:t>. Blood absorbs more light than surrounding tissues, therefore transmission or reflectance is affected by the variations in the blood volume. </a:t>
            </a:r>
          </a:p>
          <a:p>
            <a:r>
              <a:rPr lang="en-US" dirty="0"/>
              <a:t>This principle is used in PPG. Photo – plethysmography can be used in medical purposes such as vascular skin lesions characterization (for </a:t>
            </a:r>
            <a:r>
              <a:rPr lang="en-US" dirty="0" err="1"/>
              <a:t>eg.</a:t>
            </a:r>
            <a:r>
              <a:rPr lang="en-US" dirty="0"/>
              <a:t>, port wine stains) and remote sensing of heart and respiration rates. </a:t>
            </a:r>
          </a:p>
          <a:p>
            <a:r>
              <a:rPr lang="en-US" dirty="0"/>
              <a:t>This is the least expensive method and is simple to use.</a:t>
            </a:r>
            <a:endParaRPr lang="en-IN" dirty="0"/>
          </a:p>
        </p:txBody>
      </p:sp>
    </p:spTree>
    <p:extLst>
      <p:ext uri="{BB962C8B-B14F-4D97-AF65-F5344CB8AC3E}">
        <p14:creationId xmlns:p14="http://schemas.microsoft.com/office/powerpoint/2010/main" val="144412242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4B830CEF-9BA5-4F1E-BF4F-9188FF7B6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4408" y="0"/>
            <a:ext cx="921878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1F6483B-31DB-42A8-A241-898CDA60AEAC}"/>
              </a:ext>
            </a:extLst>
          </p:cNvPr>
          <p:cNvSpPr txBox="1"/>
          <p:nvPr/>
        </p:nvSpPr>
        <p:spPr>
          <a:xfrm>
            <a:off x="69896" y="163794"/>
            <a:ext cx="2664512" cy="584775"/>
          </a:xfrm>
          <a:prstGeom prst="rect">
            <a:avLst/>
          </a:prstGeom>
          <a:noFill/>
        </p:spPr>
        <p:txBody>
          <a:bodyPr wrap="none" rtlCol="0">
            <a:spAutoFit/>
          </a:bodyPr>
          <a:lstStyle/>
          <a:p>
            <a:r>
              <a:rPr lang="en-IN" sz="3200" b="1" u="sng" dirty="0"/>
              <a:t>FLOWCHART</a:t>
            </a:r>
          </a:p>
        </p:txBody>
      </p:sp>
    </p:spTree>
    <p:extLst>
      <p:ext uri="{BB962C8B-B14F-4D97-AF65-F5344CB8AC3E}">
        <p14:creationId xmlns:p14="http://schemas.microsoft.com/office/powerpoint/2010/main" val="377480162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99E6-819D-479D-A054-D2E28D750BBC}"/>
              </a:ext>
            </a:extLst>
          </p:cNvPr>
          <p:cNvSpPr>
            <a:spLocks noGrp="1"/>
          </p:cNvSpPr>
          <p:nvPr>
            <p:ph type="title"/>
          </p:nvPr>
        </p:nvSpPr>
        <p:spPr>
          <a:xfrm>
            <a:off x="1154954" y="1498862"/>
            <a:ext cx="8761413" cy="181770"/>
          </a:xfrm>
        </p:spPr>
        <p:txBody>
          <a:bodyPr/>
          <a:lstStyle/>
          <a:p>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The steps performed during heart rate measurement,</a:t>
            </a:r>
            <a:br>
              <a:rPr lang="en-IN" sz="3600" b="1" dirty="0">
                <a:effectLst/>
                <a:latin typeface="Calibri" panose="020F0502020204030204" pitchFamily="34" charset="0"/>
                <a:ea typeface="Times New Roman" panose="02020603050405020304" pitchFamily="18" charset="0"/>
                <a:cs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87C68C7A-DD7C-4DE1-951F-9C15F9B61099}"/>
              </a:ext>
            </a:extLst>
          </p:cNvPr>
          <p:cNvSpPr>
            <a:spLocks noGrp="1"/>
          </p:cNvSpPr>
          <p:nvPr>
            <p:ph idx="1"/>
          </p:nvPr>
        </p:nvSpPr>
        <p:spPr>
          <a:xfrm>
            <a:off x="1154954" y="2603500"/>
            <a:ext cx="8825659" cy="3951412"/>
          </a:xfrm>
        </p:spPr>
        <p:txBody>
          <a:bodyPr>
            <a:normAutofit/>
          </a:bodyPr>
          <a:lstStyle/>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Frames from the webcam is captured.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Face detection algorithm is used to track face.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Region of Interest is cropped from the frame for faster processing.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Average pixel value of Green from ROI is calculated and plotted.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Frequency domain filtering is used to smooth the signal.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Peak Detection and Recurring Point of Interest is analysed.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Hence displays the Heart Rate of the Person.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7414045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1ECEA-11B2-42A1-AA93-0A461EF53BB7}"/>
              </a:ext>
            </a:extLst>
          </p:cNvPr>
          <p:cNvSpPr>
            <a:spLocks noGrp="1"/>
          </p:cNvSpPr>
          <p:nvPr>
            <p:ph type="title"/>
          </p:nvPr>
        </p:nvSpPr>
        <p:spPr/>
        <p:txBody>
          <a:bodyPr/>
          <a:lstStyle/>
          <a:p>
            <a:r>
              <a:rPr lang="en-IN" sz="3200" b="1" dirty="0">
                <a:effectLst/>
                <a:latin typeface="Times New Roman" panose="02020603050405020304" pitchFamily="18" charset="0"/>
                <a:ea typeface="Times New Roman" panose="02020603050405020304" pitchFamily="18" charset="0"/>
              </a:rPr>
              <a:t>DATA FLOW DIAGRAM</a:t>
            </a:r>
            <a:endParaRPr lang="en-IN" sz="3200" b="1" dirty="0"/>
          </a:p>
        </p:txBody>
      </p:sp>
      <p:sp>
        <p:nvSpPr>
          <p:cNvPr id="3" name="Content Placeholder 2">
            <a:extLst>
              <a:ext uri="{FF2B5EF4-FFF2-40B4-BE49-F238E27FC236}">
                <a16:creationId xmlns:a16="http://schemas.microsoft.com/office/drawing/2014/main" id="{E8DDBA08-40AD-4837-9C37-88B3BBB16A15}"/>
              </a:ext>
            </a:extLst>
          </p:cNvPr>
          <p:cNvSpPr>
            <a:spLocks noGrp="1"/>
          </p:cNvSpPr>
          <p:nvPr>
            <p:ph idx="1"/>
          </p:nvPr>
        </p:nvSpPr>
        <p:spPr>
          <a:xfrm>
            <a:off x="0" y="2219217"/>
            <a:ext cx="12192000" cy="5548045"/>
          </a:xfrm>
        </p:spPr>
        <p:txBody>
          <a:bodyPr>
            <a:normAutofit/>
          </a:bodyPr>
          <a:lstStyle/>
          <a:p>
            <a:pPr algn="just">
              <a:lnSpc>
                <a:spcPct val="150000"/>
              </a:lnSpc>
              <a:spcAft>
                <a:spcPts val="1000"/>
              </a:spcAft>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The DFD takes an input-process-output view of a system i.e. data objects flow into the software, are transformed by processed elements, and resultant data objects flow out of the software.</a:t>
            </a:r>
            <a:endParaRPr lang="en-IN" sz="15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Data objects represented by labelled arrows and transformation are represented by circles also called as bubbles. DFD is presented in a hierarchical fashion i.e. the first data model represents the system as a whole. Subsequent DFD refine the context diagram (level 0 DFD), providing increasing details with each subsequent level.</a:t>
            </a:r>
            <a:endParaRPr lang="en-IN" sz="15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1500" dirty="0">
                <a:effectLst/>
                <a:latin typeface="Times New Roman" panose="02020603050405020304" pitchFamily="18" charset="0"/>
                <a:ea typeface="Times New Roman" panose="02020603050405020304" pitchFamily="18" charset="0"/>
              </a:rPr>
              <a:t>The DFD enables the software engineer to develop models of the information domain &amp; functional domain at the same time. </a:t>
            </a:r>
          </a:p>
          <a:p>
            <a:r>
              <a:rPr lang="en-IN" sz="1500" dirty="0">
                <a:effectLst/>
                <a:latin typeface="Times New Roman" panose="02020603050405020304" pitchFamily="18" charset="0"/>
                <a:ea typeface="Times New Roman" panose="02020603050405020304" pitchFamily="18" charset="0"/>
              </a:rPr>
              <a:t>As the DFD is refined into greater levels of details, the analyst performs an implicit functional decomposition of the system. At the same time, the DFD refinement results in a corresponding refinement of the data as it moves through the process that embody the applications</a:t>
            </a:r>
            <a:endParaRPr lang="en-IN" sz="1500" dirty="0"/>
          </a:p>
        </p:txBody>
      </p:sp>
    </p:spTree>
    <p:extLst>
      <p:ext uri="{BB962C8B-B14F-4D97-AF65-F5344CB8AC3E}">
        <p14:creationId xmlns:p14="http://schemas.microsoft.com/office/powerpoint/2010/main" val="327094817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22AE9-5FCF-4EC2-94FC-E19F8453CF7F}"/>
              </a:ext>
            </a:extLst>
          </p:cNvPr>
          <p:cNvSpPr>
            <a:spLocks noGrp="1"/>
          </p:cNvSpPr>
          <p:nvPr>
            <p:ph type="title"/>
          </p:nvPr>
        </p:nvSpPr>
        <p:spPr/>
        <p:txBody>
          <a:bodyPr/>
          <a:lstStyle/>
          <a:p>
            <a:r>
              <a:rPr lang="en-IN" b="1" dirty="0"/>
              <a:t>LEVEL 0</a:t>
            </a:r>
          </a:p>
        </p:txBody>
      </p:sp>
      <p:pic>
        <p:nvPicPr>
          <p:cNvPr id="4" name="Content Placeholder 3">
            <a:extLst>
              <a:ext uri="{FF2B5EF4-FFF2-40B4-BE49-F238E27FC236}">
                <a16:creationId xmlns:a16="http://schemas.microsoft.com/office/drawing/2014/main" id="{B0AFCDAB-B509-4211-B9C9-388AA265E42E}"/>
              </a:ext>
            </a:extLst>
          </p:cNvPr>
          <p:cNvPicPr>
            <a:picLocks noGrp="1"/>
          </p:cNvPicPr>
          <p:nvPr>
            <p:ph idx="1"/>
          </p:nvPr>
        </p:nvPicPr>
        <p:blipFill>
          <a:blip r:embed="rId2"/>
          <a:stretch>
            <a:fillRect/>
          </a:stretch>
        </p:blipFill>
        <p:spPr>
          <a:xfrm>
            <a:off x="1155700" y="3251355"/>
            <a:ext cx="8824913" cy="2120589"/>
          </a:xfrm>
          <a:prstGeom prst="rect">
            <a:avLst/>
          </a:prstGeom>
        </p:spPr>
      </p:pic>
    </p:spTree>
    <p:extLst>
      <p:ext uri="{BB962C8B-B14F-4D97-AF65-F5344CB8AC3E}">
        <p14:creationId xmlns:p14="http://schemas.microsoft.com/office/powerpoint/2010/main" val="178412328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537CE-7C5D-47FC-81F9-9999B684FA30}"/>
              </a:ext>
            </a:extLst>
          </p:cNvPr>
          <p:cNvSpPr>
            <a:spLocks noGrp="1"/>
          </p:cNvSpPr>
          <p:nvPr>
            <p:ph type="title"/>
          </p:nvPr>
        </p:nvSpPr>
        <p:spPr/>
        <p:txBody>
          <a:bodyPr/>
          <a:lstStyle/>
          <a:p>
            <a:r>
              <a:rPr lang="en-IN" b="1" dirty="0"/>
              <a:t>LEVEL 1</a:t>
            </a:r>
          </a:p>
        </p:txBody>
      </p:sp>
      <p:pic>
        <p:nvPicPr>
          <p:cNvPr id="4" name="Content Placeholder 3">
            <a:extLst>
              <a:ext uri="{FF2B5EF4-FFF2-40B4-BE49-F238E27FC236}">
                <a16:creationId xmlns:a16="http://schemas.microsoft.com/office/drawing/2014/main" id="{D3598557-7DC8-4F78-8641-C2D0335C7038}"/>
              </a:ext>
            </a:extLst>
          </p:cNvPr>
          <p:cNvPicPr>
            <a:picLocks noGrp="1" noChangeAspect="1"/>
          </p:cNvPicPr>
          <p:nvPr>
            <p:ph idx="1"/>
          </p:nvPr>
        </p:nvPicPr>
        <p:blipFill>
          <a:blip r:embed="rId2"/>
          <a:stretch>
            <a:fillRect/>
          </a:stretch>
        </p:blipFill>
        <p:spPr>
          <a:xfrm>
            <a:off x="1808252" y="2219218"/>
            <a:ext cx="9051532" cy="4448709"/>
          </a:xfrm>
          <a:prstGeom prst="rect">
            <a:avLst/>
          </a:prstGeom>
        </p:spPr>
      </p:pic>
    </p:spTree>
    <p:extLst>
      <p:ext uri="{BB962C8B-B14F-4D97-AF65-F5344CB8AC3E}">
        <p14:creationId xmlns:p14="http://schemas.microsoft.com/office/powerpoint/2010/main" val="3114520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396B4-3682-4D6B-8F34-28E52FD02968}"/>
              </a:ext>
            </a:extLst>
          </p:cNvPr>
          <p:cNvSpPr>
            <a:spLocks noGrp="1"/>
          </p:cNvSpPr>
          <p:nvPr>
            <p:ph type="title"/>
          </p:nvPr>
        </p:nvSpPr>
        <p:spPr/>
        <p:txBody>
          <a:bodyPr/>
          <a:lstStyle/>
          <a:p>
            <a:r>
              <a:rPr lang="en-IN" b="1" dirty="0"/>
              <a:t>LEVEL 2</a:t>
            </a:r>
          </a:p>
        </p:txBody>
      </p:sp>
      <p:pic>
        <p:nvPicPr>
          <p:cNvPr id="4" name="Content Placeholder 3">
            <a:extLst>
              <a:ext uri="{FF2B5EF4-FFF2-40B4-BE49-F238E27FC236}">
                <a16:creationId xmlns:a16="http://schemas.microsoft.com/office/drawing/2014/main" id="{C81B1C4C-3C8D-4F86-8D8A-27DC928AF61C}"/>
              </a:ext>
            </a:extLst>
          </p:cNvPr>
          <p:cNvPicPr>
            <a:picLocks noGrp="1" noChangeAspect="1"/>
          </p:cNvPicPr>
          <p:nvPr>
            <p:ph idx="1"/>
          </p:nvPr>
        </p:nvPicPr>
        <p:blipFill>
          <a:blip r:embed="rId2"/>
          <a:stretch>
            <a:fillRect/>
          </a:stretch>
        </p:blipFill>
        <p:spPr>
          <a:xfrm>
            <a:off x="1736333" y="1931542"/>
            <a:ext cx="8938517" cy="4926458"/>
          </a:xfrm>
          <a:prstGeom prst="rect">
            <a:avLst/>
          </a:prstGeom>
        </p:spPr>
      </p:pic>
    </p:spTree>
    <p:extLst>
      <p:ext uri="{BB962C8B-B14F-4D97-AF65-F5344CB8AC3E}">
        <p14:creationId xmlns:p14="http://schemas.microsoft.com/office/powerpoint/2010/main" val="301523935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F5662-BC1D-4E48-8F28-D0F8E1E3D253}"/>
              </a:ext>
            </a:extLst>
          </p:cNvPr>
          <p:cNvSpPr>
            <a:spLocks noGrp="1"/>
          </p:cNvSpPr>
          <p:nvPr>
            <p:ph type="title"/>
          </p:nvPr>
        </p:nvSpPr>
        <p:spPr/>
        <p:txBody>
          <a:bodyPr/>
          <a:lstStyle/>
          <a:p>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METHODOLOGY</a:t>
            </a:r>
            <a:br>
              <a:rPr lang="en-IN" sz="36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25070E6-CA68-403C-90A0-656CB658F32B}"/>
              </a:ext>
            </a:extLst>
          </p:cNvPr>
          <p:cNvSpPr>
            <a:spLocks noGrp="1"/>
          </p:cNvSpPr>
          <p:nvPr>
            <p:ph idx="1"/>
          </p:nvPr>
        </p:nvSpPr>
        <p:spPr>
          <a:xfrm>
            <a:off x="0" y="2603500"/>
            <a:ext cx="12192000" cy="3416300"/>
          </a:xfrm>
        </p:spPr>
        <p:txBody>
          <a:bodyPr/>
          <a:lstStyle/>
          <a:p>
            <a:pPr marL="0" indent="0" algn="just">
              <a:lnSpc>
                <a:spcPct val="150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experiment was taken place in two phases: </a:t>
            </a:r>
          </a:p>
          <a:p>
            <a:pPr algn="just">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Firstly the real time HR extraction was conducted along with stress system as a reference. All the facial image frames will be saved and used for offline testing. </a:t>
            </a:r>
          </a:p>
          <a:p>
            <a:pPr algn="just">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Secondly the HR is extracted again in offline using the image sequences saved.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2216598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19AE4-26CD-4DF7-8E2E-361AB305DA79}"/>
              </a:ext>
            </a:extLst>
          </p:cNvPr>
          <p:cNvSpPr>
            <a:spLocks noGrp="1"/>
          </p:cNvSpPr>
          <p:nvPr>
            <p:ph type="title"/>
          </p:nvPr>
        </p:nvSpPr>
        <p:spPr/>
        <p:txBody>
          <a:bodyPr/>
          <a:lstStyle/>
          <a:p>
            <a:r>
              <a:rPr lang="en-IN" sz="3200" b="1" dirty="0">
                <a:effectLst/>
                <a:latin typeface="Times New Roman" panose="02020603050405020304" pitchFamily="18" charset="0"/>
                <a:ea typeface="Times New Roman" panose="02020603050405020304" pitchFamily="18" charset="0"/>
              </a:rPr>
              <a:t>Reading Image Frames</a:t>
            </a:r>
            <a:endParaRPr lang="en-IN" sz="3200" dirty="0"/>
          </a:p>
        </p:txBody>
      </p:sp>
      <p:sp>
        <p:nvSpPr>
          <p:cNvPr id="3" name="Content Placeholder 2">
            <a:extLst>
              <a:ext uri="{FF2B5EF4-FFF2-40B4-BE49-F238E27FC236}">
                <a16:creationId xmlns:a16="http://schemas.microsoft.com/office/drawing/2014/main" id="{CB04657A-93A6-4949-B1D9-D4ACA046DEDF}"/>
              </a:ext>
            </a:extLst>
          </p:cNvPr>
          <p:cNvSpPr>
            <a:spLocks noGrp="1"/>
          </p:cNvSpPr>
          <p:nvPr>
            <p:ph idx="1"/>
          </p:nvPr>
        </p:nvSpPr>
        <p:spPr>
          <a:xfrm>
            <a:off x="0" y="2603500"/>
            <a:ext cx="12113443" cy="4254500"/>
          </a:xfrm>
        </p:spPr>
        <p:txBody>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fundamental part of a video or any image source is an image frame, which indicates the start and end point of a video or it represents a silent part of that video. </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real time HR monitoring system extracts a number of image frames one by one over a fixed period of time defined by the user. </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It is also important to observe that the resolution of the video should remain same during each image frame extraction for further calculations. </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Therefore, we have used a novel key frame video extraction algorithm to maintain same resolution that can read image frames automatically one by one.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3686879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BC1F3-A213-4718-A102-C1C978DFEB16}"/>
              </a:ext>
            </a:extLst>
          </p:cNvPr>
          <p:cNvSpPr>
            <a:spLocks noGrp="1"/>
          </p:cNvSpPr>
          <p:nvPr>
            <p:ph type="title"/>
          </p:nvPr>
        </p:nvSpPr>
        <p:spPr/>
        <p:txBody>
          <a:bodyPr/>
          <a:lstStyle/>
          <a:p>
            <a:r>
              <a:rPr lang="en-IN" b="1" dirty="0"/>
              <a:t>AIM</a:t>
            </a:r>
          </a:p>
        </p:txBody>
      </p:sp>
      <p:sp>
        <p:nvSpPr>
          <p:cNvPr id="3" name="Content Placeholder 2">
            <a:extLst>
              <a:ext uri="{FF2B5EF4-FFF2-40B4-BE49-F238E27FC236}">
                <a16:creationId xmlns:a16="http://schemas.microsoft.com/office/drawing/2014/main" id="{6A65A6C6-F701-4097-B6C3-8B1504F7F5D1}"/>
              </a:ext>
            </a:extLst>
          </p:cNvPr>
          <p:cNvSpPr>
            <a:spLocks noGrp="1"/>
          </p:cNvSpPr>
          <p:nvPr>
            <p:ph idx="1"/>
          </p:nvPr>
        </p:nvSpPr>
        <p:spPr>
          <a:xfrm>
            <a:off x="0" y="2171700"/>
            <a:ext cx="12192000" cy="4879731"/>
          </a:xfrm>
        </p:spPr>
        <p:txBody>
          <a:bodyPr>
            <a:normAutofit/>
          </a:bodyPr>
          <a:lstStyle/>
          <a:p>
            <a:r>
              <a:rPr lang="en-US" dirty="0"/>
              <a:t>To create a real­ time, non­contact heart rate monitoring program that utilizes a simple camera to capture facial information.</a:t>
            </a:r>
          </a:p>
          <a:p>
            <a:r>
              <a:rPr lang="en-US" dirty="0"/>
              <a:t> Heart rate is one of the most commonly measured physiological makers, and provides the user with important feedback on their current state of health.</a:t>
            </a:r>
          </a:p>
          <a:p>
            <a:r>
              <a:rPr lang="en-US" dirty="0"/>
              <a:t> In the past, it has been necessary to have direct contact to the skin in order to measure one’s heart beat. </a:t>
            </a:r>
          </a:p>
          <a:p>
            <a:r>
              <a:rPr lang="en-US" dirty="0"/>
              <a:t>With the advent of powerful computer vision processing libraries, such as OpenCV, and advanced signal filtering techniques, it is now possible to extract accurate heart rate measurements through facial recognition and independent component analysis (ICA). </a:t>
            </a:r>
          </a:p>
          <a:p>
            <a:r>
              <a:rPr lang="en-US" dirty="0"/>
              <a:t>The success of this project would provide users access to accurate heart rate monitoring information ­­if they are unable to obtain their pulse by themselves ­­and would give healthcare officials the ability to measure heart rate without needing direct access to a patient’s skin surface. </a:t>
            </a:r>
            <a:endParaRPr lang="en-IN" dirty="0"/>
          </a:p>
        </p:txBody>
      </p:sp>
    </p:spTree>
    <p:extLst>
      <p:ext uri="{BB962C8B-B14F-4D97-AF65-F5344CB8AC3E}">
        <p14:creationId xmlns:p14="http://schemas.microsoft.com/office/powerpoint/2010/main" val="25289479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63A5-E34A-445E-B7CE-EAC022EC5F08}"/>
              </a:ext>
            </a:extLst>
          </p:cNvPr>
          <p:cNvSpPr>
            <a:spLocks noGrp="1"/>
          </p:cNvSpPr>
          <p:nvPr>
            <p:ph type="title"/>
          </p:nvPr>
        </p:nvSpPr>
        <p:spPr/>
        <p:txBody>
          <a:bodyPr/>
          <a:lstStyle/>
          <a:p>
            <a:r>
              <a:rPr lang="en-IN" b="1" dirty="0">
                <a:effectLst/>
                <a:latin typeface="Times New Roman" panose="02020603050405020304" pitchFamily="18" charset="0"/>
                <a:ea typeface="Times New Roman" panose="02020603050405020304" pitchFamily="18" charset="0"/>
              </a:rPr>
              <a:t>Face Tracking</a:t>
            </a:r>
            <a:endParaRPr lang="en-IN" dirty="0"/>
          </a:p>
        </p:txBody>
      </p:sp>
      <p:sp>
        <p:nvSpPr>
          <p:cNvPr id="3" name="Content Placeholder 2">
            <a:extLst>
              <a:ext uri="{FF2B5EF4-FFF2-40B4-BE49-F238E27FC236}">
                <a16:creationId xmlns:a16="http://schemas.microsoft.com/office/drawing/2014/main" id="{98DFF428-5340-4E34-9069-F616A9271C55}"/>
              </a:ext>
            </a:extLst>
          </p:cNvPr>
          <p:cNvSpPr>
            <a:spLocks noGrp="1"/>
          </p:cNvSpPr>
          <p:nvPr>
            <p:ph idx="1"/>
          </p:nvPr>
        </p:nvSpPr>
        <p:spPr>
          <a:xfrm>
            <a:off x="0" y="2603500"/>
            <a:ext cx="12192000" cy="4254500"/>
          </a:xfrm>
        </p:spPr>
        <p:txBody>
          <a:bodyPr/>
          <a:lstStyle/>
          <a:p>
            <a:r>
              <a:rPr lang="en-IN" sz="1800" dirty="0">
                <a:effectLst/>
                <a:latin typeface="Times New Roman" panose="02020603050405020304" pitchFamily="18" charset="0"/>
                <a:ea typeface="Times New Roman" panose="02020603050405020304" pitchFamily="18" charset="0"/>
              </a:rPr>
              <a:t>The input of the proposed non-contact HR monitoring algorithm is facial image and hence it is very much important to track facial part of the user. </a:t>
            </a:r>
          </a:p>
          <a:p>
            <a:r>
              <a:rPr lang="en-IN" sz="1800" dirty="0">
                <a:effectLst/>
                <a:latin typeface="Times New Roman" panose="02020603050405020304" pitchFamily="18" charset="0"/>
                <a:ea typeface="Times New Roman" panose="02020603050405020304" pitchFamily="18" charset="0"/>
              </a:rPr>
              <a:t>The real time method would require a powerful face tracking method to perform higher face detection rate. </a:t>
            </a:r>
          </a:p>
          <a:p>
            <a:r>
              <a:rPr lang="en-IN" sz="1800" dirty="0">
                <a:effectLst/>
                <a:latin typeface="Times New Roman" panose="02020603050405020304" pitchFamily="18" charset="0"/>
                <a:ea typeface="Times New Roman" panose="02020603050405020304" pitchFamily="18" charset="0"/>
              </a:rPr>
              <a:t>After extracting an image frame in real time, the automatic face detection function is applied. Later the function is modified to fulfil our own purposes.</a:t>
            </a:r>
            <a:endParaRPr lang="en-IN" dirty="0"/>
          </a:p>
        </p:txBody>
      </p:sp>
    </p:spTree>
    <p:extLst>
      <p:ext uri="{BB962C8B-B14F-4D97-AF65-F5344CB8AC3E}">
        <p14:creationId xmlns:p14="http://schemas.microsoft.com/office/powerpoint/2010/main" val="52323611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84B2-E383-4697-A8CB-E035E5C7E854}"/>
              </a:ext>
            </a:extLst>
          </p:cNvPr>
          <p:cNvSpPr>
            <a:spLocks noGrp="1"/>
          </p:cNvSpPr>
          <p:nvPr>
            <p:ph type="title"/>
          </p:nvPr>
        </p:nvSpPr>
        <p:spPr/>
        <p:txBody>
          <a:bodyPr/>
          <a:lstStyle/>
          <a:p>
            <a:r>
              <a:rPr lang="en-IN" b="1" dirty="0">
                <a:effectLst/>
                <a:latin typeface="Times New Roman" panose="02020603050405020304" pitchFamily="18" charset="0"/>
                <a:ea typeface="Times New Roman" panose="02020603050405020304" pitchFamily="18" charset="0"/>
              </a:rPr>
              <a:t>Region of Interest Selection</a:t>
            </a:r>
            <a:endParaRPr lang="en-IN" dirty="0"/>
          </a:p>
        </p:txBody>
      </p:sp>
      <p:sp>
        <p:nvSpPr>
          <p:cNvPr id="3" name="Content Placeholder 2">
            <a:extLst>
              <a:ext uri="{FF2B5EF4-FFF2-40B4-BE49-F238E27FC236}">
                <a16:creationId xmlns:a16="http://schemas.microsoft.com/office/drawing/2014/main" id="{43E7F570-F115-4D51-8DE7-6FEEEE00D309}"/>
              </a:ext>
            </a:extLst>
          </p:cNvPr>
          <p:cNvSpPr>
            <a:spLocks noGrp="1"/>
          </p:cNvSpPr>
          <p:nvPr>
            <p:ph idx="1"/>
          </p:nvPr>
        </p:nvSpPr>
        <p:spPr>
          <a:xfrm>
            <a:off x="0" y="2603500"/>
            <a:ext cx="12192000" cy="4254500"/>
          </a:xfrm>
        </p:spPr>
        <p:txBody>
          <a:bodyPr>
            <a:normAutofit/>
          </a:bodyPr>
          <a:lstStyle/>
          <a:p>
            <a:r>
              <a:rPr lang="en-IN" sz="1800" dirty="0">
                <a:effectLst/>
                <a:latin typeface="Times New Roman" panose="02020603050405020304" pitchFamily="18" charset="0"/>
                <a:ea typeface="Times New Roman" panose="02020603050405020304" pitchFamily="18" charset="0"/>
              </a:rPr>
              <a:t>R, G and B colour values of each pixel of the facial image frames are the most essential part for this experiment.</a:t>
            </a:r>
          </a:p>
          <a:p>
            <a:r>
              <a:rPr lang="en-IN" sz="1800" dirty="0">
                <a:effectLst/>
                <a:latin typeface="Times New Roman" panose="02020603050405020304" pitchFamily="18" charset="0"/>
                <a:ea typeface="Times New Roman" panose="02020603050405020304" pitchFamily="18" charset="0"/>
              </a:rPr>
              <a:t> Therefore, we have searched a perfect Region of Interest (ROI) over the detected face. The detected face contains some unwanted part which needs to eliminate. </a:t>
            </a:r>
          </a:p>
          <a:p>
            <a:r>
              <a:rPr lang="en-IN" sz="1800" dirty="0">
                <a:effectLst/>
                <a:latin typeface="Times New Roman" panose="02020603050405020304" pitchFamily="18" charset="0"/>
                <a:ea typeface="Times New Roman" panose="02020603050405020304" pitchFamily="18" charset="0"/>
              </a:rPr>
              <a:t>To identify the coordinates of the face location in the first frame a boosted cascade classifier is used for the x and y-coordinates along with the height and width that defines a box around the face, depending on the method.</a:t>
            </a:r>
          </a:p>
          <a:p>
            <a:r>
              <a:rPr lang="en-IN" sz="1800" dirty="0">
                <a:effectLst/>
                <a:latin typeface="Times New Roman" panose="02020603050405020304" pitchFamily="18" charset="0"/>
                <a:ea typeface="Times New Roman" panose="02020603050405020304" pitchFamily="18" charset="0"/>
              </a:rPr>
              <a:t> Therefore the </a:t>
            </a:r>
            <a:r>
              <a:rPr lang="en-IN" sz="1800" dirty="0" err="1">
                <a:effectLst/>
                <a:latin typeface="Times New Roman" panose="02020603050405020304" pitchFamily="18" charset="0"/>
                <a:ea typeface="Times New Roman" panose="02020603050405020304" pitchFamily="18" charset="0"/>
              </a:rPr>
              <a:t>center</a:t>
            </a:r>
            <a:r>
              <a:rPr lang="en-IN" sz="1800" dirty="0">
                <a:effectLst/>
                <a:latin typeface="Times New Roman" panose="02020603050405020304" pitchFamily="18" charset="0"/>
                <a:ea typeface="Times New Roman" panose="02020603050405020304" pitchFamily="18" charset="0"/>
              </a:rPr>
              <a:t> is selected as 60% width and 80% height of the box as the region of interest which is free from unwanted parts.</a:t>
            </a:r>
          </a:p>
          <a:p>
            <a:r>
              <a:rPr lang="en-IN" sz="1800" dirty="0">
                <a:effectLst/>
                <a:latin typeface="Times New Roman" panose="02020603050405020304" pitchFamily="18" charset="0"/>
                <a:ea typeface="Times New Roman" panose="02020603050405020304" pitchFamily="18" charset="0"/>
              </a:rPr>
              <a:t> Only the ROI is then separated from the entire facial image and this ROI is used for further calculations</a:t>
            </a:r>
            <a:endParaRPr lang="en-IN" dirty="0"/>
          </a:p>
        </p:txBody>
      </p:sp>
    </p:spTree>
    <p:extLst>
      <p:ext uri="{BB962C8B-B14F-4D97-AF65-F5344CB8AC3E}">
        <p14:creationId xmlns:p14="http://schemas.microsoft.com/office/powerpoint/2010/main" val="424309284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47364-8735-40EF-A29C-04617C3B0A3D}"/>
              </a:ext>
            </a:extLst>
          </p:cNvPr>
          <p:cNvSpPr>
            <a:spLocks noGrp="1"/>
          </p:cNvSpPr>
          <p:nvPr>
            <p:ph type="title"/>
          </p:nvPr>
        </p:nvSpPr>
        <p:spPr/>
        <p:txBody>
          <a:bodyPr/>
          <a:lstStyle/>
          <a:p>
            <a:r>
              <a:rPr lang="en-IN" sz="3600" b="1" dirty="0">
                <a:effectLst/>
                <a:latin typeface="Times New Roman" panose="02020603050405020304" pitchFamily="18" charset="0"/>
                <a:ea typeface="Times New Roman" panose="02020603050405020304" pitchFamily="18" charset="0"/>
              </a:rPr>
              <a:t>RGB Signals Extraction</a:t>
            </a:r>
            <a:endParaRPr lang="en-IN" dirty="0"/>
          </a:p>
        </p:txBody>
      </p:sp>
      <p:sp>
        <p:nvSpPr>
          <p:cNvPr id="3" name="Content Placeholder 2">
            <a:extLst>
              <a:ext uri="{FF2B5EF4-FFF2-40B4-BE49-F238E27FC236}">
                <a16:creationId xmlns:a16="http://schemas.microsoft.com/office/drawing/2014/main" id="{C4493132-89A1-4D3F-AD94-7A2A01D06C1A}"/>
              </a:ext>
            </a:extLst>
          </p:cNvPr>
          <p:cNvSpPr>
            <a:spLocks noGrp="1"/>
          </p:cNvSpPr>
          <p:nvPr>
            <p:ph idx="1"/>
          </p:nvPr>
        </p:nvSpPr>
        <p:spPr>
          <a:xfrm>
            <a:off x="0" y="2603499"/>
            <a:ext cx="12192000" cy="5297327"/>
          </a:xfrm>
        </p:spPr>
        <p:txBody>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 G, B colour values are the fundamental elements of R, G and B signals (together they are called RGB signals) which are extracted from the facial cropped ROI image. </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Each pixel of the image has 3 x 1 matrix of colour values which consists of Red (R), Green (G) and Blue (B) colour of the image. </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Then the three desired signals Red, Green and Blue signals are produced in two phases.</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In the first phase the average R, G and B colour values are calculated for each image frame. </a:t>
            </a:r>
          </a:p>
          <a:p>
            <a:r>
              <a:rPr lang="en-IN" dirty="0">
                <a:latin typeface="Times New Roman" panose="02020603050405020304" pitchFamily="18" charset="0"/>
                <a:ea typeface="Times New Roman" panose="02020603050405020304" pitchFamily="18" charset="0"/>
                <a:cs typeface="Times New Roman" panose="02020603050405020304" pitchFamily="18" charset="0"/>
              </a:rPr>
              <a:t>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n the second phase the red, green and blue signals are calculated from the summation of all the averaged R, G and B colour values.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4535665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44D7B-ED01-4FAC-8663-9B17831B7CDA}"/>
              </a:ext>
            </a:extLst>
          </p:cNvPr>
          <p:cNvSpPr>
            <a:spLocks noGrp="1"/>
          </p:cNvSpPr>
          <p:nvPr>
            <p:ph type="title"/>
          </p:nvPr>
        </p:nvSpPr>
        <p:spPr/>
        <p:txBody>
          <a:bodyPr/>
          <a:lstStyle/>
          <a:p>
            <a:r>
              <a:rPr lang="en-IN" sz="3600" b="1" dirty="0">
                <a:effectLst/>
                <a:latin typeface="Times New Roman" panose="02020603050405020304" pitchFamily="18" charset="0"/>
                <a:ea typeface="Times New Roman" panose="02020603050405020304" pitchFamily="18" charset="0"/>
              </a:rPr>
              <a:t>Signal Detrending</a:t>
            </a:r>
            <a:endParaRPr lang="en-IN" dirty="0"/>
          </a:p>
        </p:txBody>
      </p:sp>
      <p:sp>
        <p:nvSpPr>
          <p:cNvPr id="3" name="Content Placeholder 2">
            <a:extLst>
              <a:ext uri="{FF2B5EF4-FFF2-40B4-BE49-F238E27FC236}">
                <a16:creationId xmlns:a16="http://schemas.microsoft.com/office/drawing/2014/main" id="{73B70314-A33F-4DEF-8F07-627769A9984C}"/>
              </a:ext>
            </a:extLst>
          </p:cNvPr>
          <p:cNvSpPr>
            <a:spLocks noGrp="1"/>
          </p:cNvSpPr>
          <p:nvPr>
            <p:ph idx="1"/>
          </p:nvPr>
        </p:nvSpPr>
        <p:spPr>
          <a:xfrm>
            <a:off x="0" y="2603500"/>
            <a:ext cx="12192000" cy="4254500"/>
          </a:xfrm>
        </p:spPr>
        <p:txBody>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Detrending is a significant signal processing concept, that is used to remove unwanted trend from the series. </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This is useful when a feature is distorted from the relationships of interest. </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 this case, when environmental parameters such as temperature or external noise changes, the collected RGB signals will be drifting and noising. </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Therefore the signals need to detrend. </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RGB signal has been detrended using the method used in based on smoothness priors approach with the smoothing parameter λ =10 and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cutoff</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frequency = 0.059 Hz.</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7568565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8D008-95A7-4D6A-9C9C-E4B48E1C41BD}"/>
              </a:ext>
            </a:extLst>
          </p:cNvPr>
          <p:cNvSpPr>
            <a:spLocks noGrp="1"/>
          </p:cNvSpPr>
          <p:nvPr>
            <p:ph type="title"/>
          </p:nvPr>
        </p:nvSpPr>
        <p:spPr/>
        <p:txBody>
          <a:bodyPr/>
          <a:lstStyle/>
          <a:p>
            <a:br>
              <a:rPr lang="en-IN" sz="1800" b="1" dirty="0">
                <a:latin typeface="Times New Roman" panose="02020603050405020304" pitchFamily="18" charset="0"/>
                <a:ea typeface="Times New Roman" panose="02020603050405020304" pitchFamily="18" charset="0"/>
                <a:cs typeface="Times New Roman" panose="02020603050405020304" pitchFamily="18" charset="0"/>
              </a:rPr>
            </a:b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Filtering</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66E55FC-CC59-4EF8-B5DE-90456CE019A3}"/>
              </a:ext>
            </a:extLst>
          </p:cNvPr>
          <p:cNvSpPr>
            <a:spLocks noGrp="1"/>
          </p:cNvSpPr>
          <p:nvPr>
            <p:ph idx="1"/>
          </p:nvPr>
        </p:nvSpPr>
        <p:spPr>
          <a:xfrm>
            <a:off x="0" y="2794147"/>
            <a:ext cx="12192000" cy="3611366"/>
          </a:xfrm>
        </p:spPr>
        <p:txBody>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Before applying PCA, ICA and FFT the Red, Green and Blue signals formed from all red, green and blue image frames are filtered by Hamming window (128 point, 0.6-2 Hz, for normal HR 36-120) for heart rate.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8655929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694B-A2C1-47B5-94CB-2CFBEBB24B31}"/>
              </a:ext>
            </a:extLst>
          </p:cNvPr>
          <p:cNvSpPr>
            <a:spLocks noGrp="1"/>
          </p:cNvSpPr>
          <p:nvPr>
            <p:ph type="title"/>
          </p:nvPr>
        </p:nvSpPr>
        <p:spPr/>
        <p:txBody>
          <a:bodyPr/>
          <a:lstStyle/>
          <a:p>
            <a:r>
              <a:rPr lang="en-IN" sz="3600" b="1" dirty="0">
                <a:effectLst/>
                <a:latin typeface="Times New Roman" panose="02020603050405020304" pitchFamily="18" charset="0"/>
                <a:ea typeface="Times New Roman" panose="02020603050405020304" pitchFamily="18" charset="0"/>
              </a:rPr>
              <a:t>Normalization</a:t>
            </a:r>
            <a:endParaRPr lang="en-IN" dirty="0"/>
          </a:p>
        </p:txBody>
      </p:sp>
      <p:sp>
        <p:nvSpPr>
          <p:cNvPr id="3" name="Content Placeholder 2">
            <a:extLst>
              <a:ext uri="{FF2B5EF4-FFF2-40B4-BE49-F238E27FC236}">
                <a16:creationId xmlns:a16="http://schemas.microsoft.com/office/drawing/2014/main" id="{F620F0A6-C7B1-4BDE-9BF7-A89CE4F66B46}"/>
              </a:ext>
            </a:extLst>
          </p:cNvPr>
          <p:cNvSpPr>
            <a:spLocks noGrp="1"/>
          </p:cNvSpPr>
          <p:nvPr>
            <p:ph idx="1"/>
          </p:nvPr>
        </p:nvSpPr>
        <p:spPr>
          <a:xfrm>
            <a:off x="0" y="2603500"/>
            <a:ext cx="12192000" cy="3416300"/>
          </a:xfrm>
        </p:spPr>
        <p:txBody>
          <a:bodyPr/>
          <a:lstStyle/>
          <a:p>
            <a:pPr algn="just">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signal needs to be normalized and the normalization has been performed according to the method. </a:t>
            </a:r>
          </a:p>
          <a:p>
            <a:pPr algn="just">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below equation shows the normalization formula.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50000"/>
              </a:lnSpc>
              <a:spcAft>
                <a:spcPts val="1000"/>
              </a:spcAft>
              <a:buNone/>
            </a:pPr>
            <a:r>
              <a:rPr lang="en-IN" sz="1800" dirty="0">
                <a:effectLst/>
                <a:latin typeface="Cambria Math" panose="02040503050406030204" pitchFamily="18" charset="0"/>
                <a:ea typeface="Times New Roman" panose="02020603050405020304" pitchFamily="18" charset="0"/>
                <a:cs typeface="Cambria Math" panose="02040503050406030204" pitchFamily="18" charset="0"/>
              </a:rPr>
              <a:t>		𝑋𝑖</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Cambria Math" panose="02040503050406030204" pitchFamily="18" charset="0"/>
                <a:ea typeface="Times New Roman" panose="02020603050405020304" pitchFamily="18" charset="0"/>
                <a:cs typeface="Cambria Math" panose="02040503050406030204" pitchFamily="18" charset="0"/>
              </a:rPr>
              <a:t>𝑡</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800" dirty="0">
                <a:effectLst/>
                <a:latin typeface="Cambria Math" panose="02040503050406030204" pitchFamily="18" charset="0"/>
                <a:ea typeface="Times New Roman" panose="02020603050405020304" pitchFamily="18" charset="0"/>
                <a:cs typeface="Cambria Math" panose="02040503050406030204" pitchFamily="18" charset="0"/>
              </a:rPr>
              <a:t>𝑌𝑖</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Cambria Math" panose="02040503050406030204" pitchFamily="18" charset="0"/>
                <a:ea typeface="Times New Roman" panose="02020603050405020304" pitchFamily="18" charset="0"/>
                <a:cs typeface="Cambria Math" panose="02040503050406030204" pitchFamily="18" charset="0"/>
              </a:rPr>
              <a:t>𝑡</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µ</a:t>
            </a:r>
            <a:r>
              <a:rPr lang="en-IN" sz="1800" dirty="0">
                <a:effectLst/>
                <a:latin typeface="Cambria Math" panose="02040503050406030204" pitchFamily="18" charset="0"/>
                <a:ea typeface="Times New Roman" panose="02020603050405020304" pitchFamily="18" charset="0"/>
                <a:cs typeface="Cambria Math" panose="02040503050406030204" pitchFamily="18" charset="0"/>
              </a:rPr>
              <a:t>𝑖</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Cambria Math" panose="02040503050406030204" pitchFamily="18" charset="0"/>
                <a:ea typeface="Times New Roman" panose="02020603050405020304" pitchFamily="18" charset="0"/>
                <a:cs typeface="Cambria Math" panose="02040503050406030204" pitchFamily="18" charset="0"/>
              </a:rPr>
              <a:t>𝑡</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Cambria Math" panose="02040503050406030204" pitchFamily="18" charset="0"/>
                <a:ea typeface="Times New Roman" panose="02020603050405020304" pitchFamily="18" charset="0"/>
                <a:cs typeface="Cambria Math" panose="02040503050406030204" pitchFamily="18" charset="0"/>
              </a:rPr>
              <a:t>𝛿𝑖</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(1) For each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R, G and B signals ; </a:t>
            </a:r>
          </a:p>
          <a:p>
            <a:pPr marL="0" indent="0" algn="just">
              <a:lnSpc>
                <a:spcPct val="150000"/>
              </a:lnSpc>
              <a:spcAft>
                <a:spcPts val="1000"/>
              </a:spcAft>
              <a:buNone/>
            </a:pPr>
            <a:r>
              <a:rPr lang="en-IN"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where µ</a:t>
            </a:r>
            <a:r>
              <a:rPr lang="en-IN" sz="1800" dirty="0">
                <a:effectLst/>
                <a:latin typeface="Cambria Math" panose="02040503050406030204" pitchFamily="18" charset="0"/>
                <a:ea typeface="Times New Roman" panose="02020603050405020304" pitchFamily="18" charset="0"/>
                <a:cs typeface="Cambria Math" panose="02040503050406030204" pitchFamily="18" charset="0"/>
              </a:rPr>
              <a:t>𝑖</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is the mean and </a:t>
            </a:r>
            <a:r>
              <a:rPr lang="en-IN" sz="1800" dirty="0">
                <a:effectLst/>
                <a:latin typeface="Cambria Math" panose="02040503050406030204" pitchFamily="18" charset="0"/>
                <a:ea typeface="Times New Roman" panose="02020603050405020304" pitchFamily="18" charset="0"/>
                <a:cs typeface="Cambria Math" panose="02040503050406030204" pitchFamily="18" charset="0"/>
              </a:rPr>
              <a:t>𝛿𝑖</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is the standard deviation of </a:t>
            </a:r>
            <a:r>
              <a:rPr lang="en-IN" sz="1800" dirty="0">
                <a:effectLst/>
                <a:latin typeface="Cambria Math" panose="02040503050406030204" pitchFamily="18" charset="0"/>
                <a:ea typeface="Times New Roman" panose="02020603050405020304" pitchFamily="18" charset="0"/>
                <a:cs typeface="Cambria Math" panose="02040503050406030204" pitchFamily="18" charset="0"/>
              </a:rPr>
              <a:t>𝑌𝑖</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828452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19E2A0-D26D-4351-B775-733F11391B63}"/>
              </a:ext>
            </a:extLst>
          </p:cNvPr>
          <p:cNvPicPr>
            <a:picLocks noChangeAspect="1"/>
          </p:cNvPicPr>
          <p:nvPr/>
        </p:nvPicPr>
        <p:blipFill>
          <a:blip r:embed="rId2"/>
          <a:stretch>
            <a:fillRect/>
          </a:stretch>
        </p:blipFill>
        <p:spPr>
          <a:xfrm>
            <a:off x="934948" y="1600517"/>
            <a:ext cx="10058400" cy="4769461"/>
          </a:xfrm>
          <a:prstGeom prst="rect">
            <a:avLst/>
          </a:prstGeom>
        </p:spPr>
      </p:pic>
    </p:spTree>
    <p:extLst>
      <p:ext uri="{BB962C8B-B14F-4D97-AF65-F5344CB8AC3E}">
        <p14:creationId xmlns:p14="http://schemas.microsoft.com/office/powerpoint/2010/main" val="4048943835"/>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7163-11EE-4634-B92C-BB460AF86B1D}"/>
              </a:ext>
            </a:extLst>
          </p:cNvPr>
          <p:cNvSpPr>
            <a:spLocks noGrp="1"/>
          </p:cNvSpPr>
          <p:nvPr>
            <p:ph type="title"/>
          </p:nvPr>
        </p:nvSpPr>
        <p:spPr/>
        <p:txBody>
          <a:bodyPr/>
          <a:lstStyle/>
          <a:p>
            <a:r>
              <a:rPr lang="en-IN" b="1" dirty="0"/>
              <a:t>RESULTS</a:t>
            </a:r>
          </a:p>
        </p:txBody>
      </p:sp>
      <p:sp>
        <p:nvSpPr>
          <p:cNvPr id="3" name="Content Placeholder 2">
            <a:extLst>
              <a:ext uri="{FF2B5EF4-FFF2-40B4-BE49-F238E27FC236}">
                <a16:creationId xmlns:a16="http://schemas.microsoft.com/office/drawing/2014/main" id="{270617D0-8E61-497C-B33A-6F4E4B85D981}"/>
              </a:ext>
            </a:extLst>
          </p:cNvPr>
          <p:cNvSpPr>
            <a:spLocks noGrp="1"/>
          </p:cNvSpPr>
          <p:nvPr>
            <p:ph idx="1"/>
          </p:nvPr>
        </p:nvSpPr>
        <p:spPr>
          <a:xfrm>
            <a:off x="0" y="2603499"/>
            <a:ext cx="12122869" cy="3787873"/>
          </a:xfrm>
        </p:spPr>
        <p:txBody>
          <a:bodyPr/>
          <a:lstStyle/>
          <a:p>
            <a:pPr marL="0" indent="0">
              <a:buNone/>
            </a:pPr>
            <a:r>
              <a:rPr lang="en-US" sz="2800" b="1" dirty="0"/>
              <a:t>Face Tracking and ROI detection</a:t>
            </a:r>
          </a:p>
          <a:p>
            <a:r>
              <a:rPr lang="en-US" dirty="0"/>
              <a:t>When a Face appears in the camera feed, the program tracks the face with outline of Square, and an approx. portion of the square (Region of Interest) is pre-set in the program. </a:t>
            </a:r>
          </a:p>
          <a:p>
            <a:r>
              <a:rPr lang="en-US" dirty="0"/>
              <a:t>Hence face tracking and detection of the forehead is working fine. </a:t>
            </a:r>
          </a:p>
          <a:p>
            <a:r>
              <a:rPr lang="en-US" dirty="0"/>
              <a:t>When the start button is pressed, the users face is detected to lock the position and the user needs to stay still until the Beats per Minute(BPM) is calculated, if the face moves then there will be variations in the BPM.</a:t>
            </a:r>
            <a:endParaRPr lang="en-IN" dirty="0"/>
          </a:p>
        </p:txBody>
      </p:sp>
    </p:spTree>
    <p:extLst>
      <p:ext uri="{BB962C8B-B14F-4D97-AF65-F5344CB8AC3E}">
        <p14:creationId xmlns:p14="http://schemas.microsoft.com/office/powerpoint/2010/main" val="240356948"/>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B081-6876-4510-ACAA-BE329B32A5A2}"/>
              </a:ext>
            </a:extLst>
          </p:cNvPr>
          <p:cNvSpPr>
            <a:spLocks noGrp="1"/>
          </p:cNvSpPr>
          <p:nvPr>
            <p:ph type="title"/>
          </p:nvPr>
        </p:nvSpPr>
        <p:spPr/>
        <p:txBody>
          <a:bodyPr/>
          <a:lstStyle/>
          <a:p>
            <a:r>
              <a:rPr lang="en-IN" sz="4000" b="1" dirty="0"/>
              <a:t>Heart Rate Estimation</a:t>
            </a:r>
          </a:p>
        </p:txBody>
      </p:sp>
      <p:sp>
        <p:nvSpPr>
          <p:cNvPr id="3" name="Content Placeholder 2">
            <a:extLst>
              <a:ext uri="{FF2B5EF4-FFF2-40B4-BE49-F238E27FC236}">
                <a16:creationId xmlns:a16="http://schemas.microsoft.com/office/drawing/2014/main" id="{EA42DCC1-184D-4C38-A82C-1C273724A377}"/>
              </a:ext>
            </a:extLst>
          </p:cNvPr>
          <p:cNvSpPr>
            <a:spLocks noGrp="1"/>
          </p:cNvSpPr>
          <p:nvPr>
            <p:ph idx="1"/>
          </p:nvPr>
        </p:nvSpPr>
        <p:spPr>
          <a:xfrm>
            <a:off x="0" y="2603500"/>
            <a:ext cx="12191999" cy="3416300"/>
          </a:xfrm>
        </p:spPr>
        <p:txBody>
          <a:bodyPr/>
          <a:lstStyle/>
          <a:p>
            <a:r>
              <a:rPr lang="en-US" dirty="0"/>
              <a:t>When the start button is pressed, the program locks the Face and then starts reading the data from the Region of Interest (ROI) and extracts the value of the Green Signal. </a:t>
            </a:r>
          </a:p>
          <a:p>
            <a:pPr marL="0" indent="0">
              <a:buNone/>
            </a:pPr>
            <a:endParaRPr lang="en-US" dirty="0"/>
          </a:p>
          <a:p>
            <a:r>
              <a:rPr lang="en-US" dirty="0"/>
              <a:t>The average of the Green signal is calculated and then it is plotted into a graph.</a:t>
            </a:r>
          </a:p>
          <a:p>
            <a:pPr marL="0" indent="0">
              <a:buNone/>
            </a:pPr>
            <a:r>
              <a:rPr lang="en-US" dirty="0"/>
              <a:t> </a:t>
            </a:r>
          </a:p>
          <a:p>
            <a:r>
              <a:rPr lang="en-US" dirty="0"/>
              <a:t>The Fast Fourier Transform of the Plotted green signal is acquired. The high amplitude signal in FFT is taken as the Beats per Minute of the Person.</a:t>
            </a:r>
            <a:endParaRPr lang="en-IN" dirty="0"/>
          </a:p>
        </p:txBody>
      </p:sp>
    </p:spTree>
    <p:extLst>
      <p:ext uri="{BB962C8B-B14F-4D97-AF65-F5344CB8AC3E}">
        <p14:creationId xmlns:p14="http://schemas.microsoft.com/office/powerpoint/2010/main" val="1871541215"/>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4D95D-65BC-462D-B2BB-7253D4625A26}"/>
              </a:ext>
            </a:extLst>
          </p:cNvPr>
          <p:cNvSpPr>
            <a:spLocks noGrp="1"/>
          </p:cNvSpPr>
          <p:nvPr>
            <p:ph type="title"/>
          </p:nvPr>
        </p:nvSpPr>
        <p:spPr/>
        <p:txBody>
          <a:bodyPr/>
          <a:lstStyle/>
          <a:p>
            <a:r>
              <a:rPr lang="en-US" sz="2800" b="1" dirty="0"/>
              <a:t>Results: On figure 7.1 the person’s heart rate is estimated at 87 BPM</a:t>
            </a:r>
            <a:endParaRPr lang="en-IN" sz="2800" b="1" dirty="0"/>
          </a:p>
        </p:txBody>
      </p:sp>
      <p:pic>
        <p:nvPicPr>
          <p:cNvPr id="5" name="Content Placeholder 4">
            <a:extLst>
              <a:ext uri="{FF2B5EF4-FFF2-40B4-BE49-F238E27FC236}">
                <a16:creationId xmlns:a16="http://schemas.microsoft.com/office/drawing/2014/main" id="{04666473-3B91-41CB-A55A-DD0090268ECF}"/>
              </a:ext>
            </a:extLst>
          </p:cNvPr>
          <p:cNvPicPr>
            <a:picLocks noGrp="1" noChangeAspect="1"/>
          </p:cNvPicPr>
          <p:nvPr>
            <p:ph idx="1"/>
          </p:nvPr>
        </p:nvPicPr>
        <p:blipFill rotWithShape="1">
          <a:blip r:embed="rId2"/>
          <a:srcRect l="39621" t="9680" r="34583" b="70657"/>
          <a:stretch/>
        </p:blipFill>
        <p:spPr>
          <a:xfrm>
            <a:off x="3412503" y="2403835"/>
            <a:ext cx="5476973" cy="3393649"/>
          </a:xfrm>
        </p:spPr>
      </p:pic>
      <p:sp>
        <p:nvSpPr>
          <p:cNvPr id="7" name="TextBox 6">
            <a:extLst>
              <a:ext uri="{FF2B5EF4-FFF2-40B4-BE49-F238E27FC236}">
                <a16:creationId xmlns:a16="http://schemas.microsoft.com/office/drawing/2014/main" id="{C243F0A1-9B9C-436F-8B68-D111B6E8694A}"/>
              </a:ext>
            </a:extLst>
          </p:cNvPr>
          <p:cNvSpPr txBox="1"/>
          <p:nvPr/>
        </p:nvSpPr>
        <p:spPr>
          <a:xfrm>
            <a:off x="3412503" y="5884332"/>
            <a:ext cx="6094428" cy="369332"/>
          </a:xfrm>
          <a:prstGeom prst="rect">
            <a:avLst/>
          </a:prstGeom>
          <a:noFill/>
        </p:spPr>
        <p:txBody>
          <a:bodyPr wrap="square">
            <a:spAutoFit/>
          </a:bodyPr>
          <a:lstStyle/>
          <a:p>
            <a:r>
              <a:rPr lang="en-US" dirty="0"/>
              <a:t>Fig : Heart Rate estimated</a:t>
            </a:r>
            <a:endParaRPr lang="en-IN" dirty="0"/>
          </a:p>
        </p:txBody>
      </p:sp>
    </p:spTree>
    <p:extLst>
      <p:ext uri="{BB962C8B-B14F-4D97-AF65-F5344CB8AC3E}">
        <p14:creationId xmlns:p14="http://schemas.microsoft.com/office/powerpoint/2010/main" val="320284234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8441C-9C8E-40EF-BC1D-9E80977B2EDF}"/>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389571C2-34F6-4E8A-AD86-B0AEC7870B9B}"/>
              </a:ext>
            </a:extLst>
          </p:cNvPr>
          <p:cNvSpPr>
            <a:spLocks noGrp="1"/>
          </p:cNvSpPr>
          <p:nvPr>
            <p:ph idx="1"/>
          </p:nvPr>
        </p:nvSpPr>
        <p:spPr>
          <a:xfrm>
            <a:off x="0" y="2281287"/>
            <a:ext cx="12192000" cy="4576713"/>
          </a:xfrm>
        </p:spPr>
        <p:txBody>
          <a:bodyPr/>
          <a:lstStyle/>
          <a:p>
            <a:pPr defTabSz="914400" eaLnBrk="0" fontAlgn="base" hangingPunct="0">
              <a:spcBef>
                <a:spcPct val="0"/>
              </a:spcBef>
              <a:spcAft>
                <a:spcPct val="0"/>
              </a:spcAft>
              <a:buSzTx/>
            </a:pPr>
            <a:r>
              <a:rPr kumimoji="0" lang="en-GB" altLang="en-US"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this project I am proposing a non-invasive heart rate monitoring system, to monitor subjects of different age groups using Digital Image Processing. </a:t>
            </a:r>
          </a:p>
          <a:p>
            <a:pPr defTabSz="914400" eaLnBrk="0" fontAlgn="base" hangingPunct="0">
              <a:spcBef>
                <a:spcPct val="0"/>
              </a:spcBef>
              <a:spcAft>
                <a:spcPct val="0"/>
              </a:spcAft>
              <a:buSzTx/>
            </a:pPr>
            <a:endParaRPr kumimoji="0" lang="en-GB" altLang="en-US"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SzTx/>
            </a:pPr>
            <a:r>
              <a:rPr kumimoji="0" lang="en-GB" altLang="en-US"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 simple web cam can identify the colour changes of the skin during the flow of blood as it fills the face.</a:t>
            </a:r>
          </a:p>
          <a:p>
            <a:pPr defTabSz="914400" eaLnBrk="0" fontAlgn="base" hangingPunct="0">
              <a:spcBef>
                <a:spcPct val="0"/>
              </a:spcBef>
              <a:spcAft>
                <a:spcPct val="0"/>
              </a:spcAft>
              <a:buSzTx/>
            </a:pPr>
            <a:endParaRPr kumimoji="0" lang="en-GB" altLang="en-US"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SzTx/>
            </a:pPr>
            <a:r>
              <a:rPr kumimoji="0" lang="en-GB" altLang="en-US"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From this result, it is possible to extract the subject</a:t>
            </a:r>
            <a:r>
              <a:rPr kumimoji="0" lang="en-GB" altLang="en-US" sz="1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GB" altLang="en-US"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 heart rate. </a:t>
            </a:r>
          </a:p>
          <a:p>
            <a:pPr defTabSz="914400" eaLnBrk="0" fontAlgn="base" hangingPunct="0">
              <a:spcBef>
                <a:spcPct val="0"/>
              </a:spcBef>
              <a:spcAft>
                <a:spcPct val="0"/>
              </a:spcAft>
              <a:buSzTx/>
            </a:pPr>
            <a:endParaRPr kumimoji="0" lang="en-GB" altLang="en-US"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SzTx/>
            </a:pPr>
            <a:r>
              <a:rPr kumimoji="0" lang="en-GB" altLang="en-US"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main field of research is image processing and computer vision. </a:t>
            </a:r>
          </a:p>
          <a:p>
            <a:pPr defTabSz="914400" eaLnBrk="0" fontAlgn="base" hangingPunct="0">
              <a:spcBef>
                <a:spcPct val="0"/>
              </a:spcBef>
              <a:spcAft>
                <a:spcPct val="0"/>
              </a:spcAft>
              <a:buSzTx/>
            </a:pPr>
            <a:endParaRPr kumimoji="0" lang="en-GB" altLang="en-US"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SzTx/>
            </a:pPr>
            <a:r>
              <a:rPr kumimoji="0" lang="en-GB" altLang="en-US"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Variations in videos that are difficult or impossible to see with the naked eye are revealed by taking a standard video of the subject as input and then performing face tracking. </a:t>
            </a:r>
          </a:p>
          <a:p>
            <a:pPr defTabSz="914400" eaLnBrk="0" fontAlgn="base" hangingPunct="0">
              <a:spcBef>
                <a:spcPct val="0"/>
              </a:spcBef>
              <a:spcAft>
                <a:spcPct val="0"/>
              </a:spcAft>
              <a:buSzTx/>
            </a:pPr>
            <a:endParaRPr kumimoji="0" lang="en-GB" altLang="en-US"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SzTx/>
            </a:pPr>
            <a:r>
              <a:rPr kumimoji="0" lang="en-GB" altLang="en-US"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After that, pyramid decomposition is applied, followed by filtering of the frames. The hidden information can be revealed from the resulting signal. We are thus able to visualize the flow of blood as it fills the face.	</a:t>
            </a:r>
            <a:endParaRPr kumimoji="0" lang="en-GB" altLang="en-US" sz="105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GB" altLang="en-US"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GB" altLang="en-US" sz="1050" b="0" i="0" u="none" strike="noStrike" cap="none" normalizeH="0" baseline="0" dirty="0">
              <a:ln>
                <a:noFill/>
              </a:ln>
              <a:solidFill>
                <a:schemeClr val="tx1"/>
              </a:solidFill>
              <a:effectLst/>
            </a:endParaRPr>
          </a:p>
          <a:p>
            <a:endParaRPr lang="en-IN" dirty="0"/>
          </a:p>
        </p:txBody>
      </p:sp>
    </p:spTree>
    <p:extLst>
      <p:ext uri="{BB962C8B-B14F-4D97-AF65-F5344CB8AC3E}">
        <p14:creationId xmlns:p14="http://schemas.microsoft.com/office/powerpoint/2010/main" val="3586212878"/>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1E65-95E7-4F27-B3D8-36D29AE45F8D}"/>
              </a:ext>
            </a:extLst>
          </p:cNvPr>
          <p:cNvSpPr>
            <a:spLocks noGrp="1"/>
          </p:cNvSpPr>
          <p:nvPr>
            <p:ph type="title"/>
          </p:nvPr>
        </p:nvSpPr>
        <p:spPr/>
        <p:txBody>
          <a:bodyPr/>
          <a:lstStyle/>
          <a:p>
            <a:r>
              <a:rPr lang="en-IN" b="1" dirty="0"/>
              <a:t>Graphical Representation of Signals</a:t>
            </a:r>
          </a:p>
        </p:txBody>
      </p:sp>
      <p:sp>
        <p:nvSpPr>
          <p:cNvPr id="3" name="Content Placeholder 2">
            <a:extLst>
              <a:ext uri="{FF2B5EF4-FFF2-40B4-BE49-F238E27FC236}">
                <a16:creationId xmlns:a16="http://schemas.microsoft.com/office/drawing/2014/main" id="{55761620-5086-4A05-832F-B2A19CF5CCAD}"/>
              </a:ext>
            </a:extLst>
          </p:cNvPr>
          <p:cNvSpPr>
            <a:spLocks noGrp="1"/>
          </p:cNvSpPr>
          <p:nvPr>
            <p:ph idx="1"/>
          </p:nvPr>
        </p:nvSpPr>
        <p:spPr>
          <a:xfrm>
            <a:off x="160256" y="2603500"/>
            <a:ext cx="12031744" cy="3416300"/>
          </a:xfrm>
        </p:spPr>
        <p:txBody>
          <a:bodyPr/>
          <a:lstStyle/>
          <a:p>
            <a:r>
              <a:rPr lang="en-US" dirty="0"/>
              <a:t>The representation of the Data acquired from the Region of Interest. </a:t>
            </a:r>
          </a:p>
          <a:p>
            <a:r>
              <a:rPr lang="en-US" dirty="0"/>
              <a:t>The Face of the Person is shown on the top left side of the plot, there are two graphs:</a:t>
            </a:r>
          </a:p>
          <a:p>
            <a:pPr marL="0" indent="0">
              <a:buNone/>
            </a:pPr>
            <a:r>
              <a:rPr lang="en-US" dirty="0"/>
              <a:t>	 the First Graph(Fig A) represents the Average of the Green signal from the Region of interest with 	respect to time </a:t>
            </a:r>
          </a:p>
          <a:p>
            <a:pPr marL="0" indent="0">
              <a:buNone/>
            </a:pPr>
            <a:r>
              <a:rPr lang="en-US" dirty="0"/>
              <a:t>	the Second Graph(Fig B) represents the Fast Fourier Transform of the Above Signal. The Highest 	amplitude signal value of FFT is used as the Beats Per Minute of the Person</a:t>
            </a:r>
            <a:endParaRPr lang="en-IN" dirty="0"/>
          </a:p>
        </p:txBody>
      </p:sp>
    </p:spTree>
    <p:extLst>
      <p:ext uri="{BB962C8B-B14F-4D97-AF65-F5344CB8AC3E}">
        <p14:creationId xmlns:p14="http://schemas.microsoft.com/office/powerpoint/2010/main" val="3723489545"/>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10369-BE0F-4A0D-B1ED-FCAB231F7742}"/>
              </a:ext>
            </a:extLst>
          </p:cNvPr>
          <p:cNvSpPr>
            <a:spLocks noGrp="1"/>
          </p:cNvSpPr>
          <p:nvPr>
            <p:ph type="title"/>
          </p:nvPr>
        </p:nvSpPr>
        <p:spPr/>
        <p:txBody>
          <a:bodyPr/>
          <a:lstStyle/>
          <a:p>
            <a:r>
              <a:rPr lang="en-IN" b="1" dirty="0"/>
              <a:t>Fig A</a:t>
            </a:r>
          </a:p>
        </p:txBody>
      </p:sp>
      <p:pic>
        <p:nvPicPr>
          <p:cNvPr id="4" name="Content Placeholder 3">
            <a:extLst>
              <a:ext uri="{FF2B5EF4-FFF2-40B4-BE49-F238E27FC236}">
                <a16:creationId xmlns:a16="http://schemas.microsoft.com/office/drawing/2014/main" id="{FE5BEE99-4B3E-4EFF-87CF-7452D8438509}"/>
              </a:ext>
            </a:extLst>
          </p:cNvPr>
          <p:cNvPicPr>
            <a:picLocks noGrp="1" noChangeAspect="1"/>
          </p:cNvPicPr>
          <p:nvPr>
            <p:ph idx="1"/>
          </p:nvPr>
        </p:nvPicPr>
        <p:blipFill rotWithShape="1">
          <a:blip r:embed="rId2"/>
          <a:srcRect l="39201" t="28798" r="34665" b="51721"/>
          <a:stretch/>
        </p:blipFill>
        <p:spPr>
          <a:xfrm>
            <a:off x="1696825" y="2469824"/>
            <a:ext cx="7343479" cy="3949830"/>
          </a:xfrm>
          <a:prstGeom prst="rect">
            <a:avLst/>
          </a:prstGeom>
        </p:spPr>
      </p:pic>
    </p:spTree>
    <p:extLst>
      <p:ext uri="{BB962C8B-B14F-4D97-AF65-F5344CB8AC3E}">
        <p14:creationId xmlns:p14="http://schemas.microsoft.com/office/powerpoint/2010/main" val="591696807"/>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618EF-7DBA-49E7-B8BD-5B8CB8358D5C}"/>
              </a:ext>
            </a:extLst>
          </p:cNvPr>
          <p:cNvSpPr>
            <a:spLocks noGrp="1"/>
          </p:cNvSpPr>
          <p:nvPr>
            <p:ph type="title"/>
          </p:nvPr>
        </p:nvSpPr>
        <p:spPr/>
        <p:txBody>
          <a:bodyPr/>
          <a:lstStyle/>
          <a:p>
            <a:r>
              <a:rPr lang="en-IN" b="1" dirty="0"/>
              <a:t>Fig B</a:t>
            </a:r>
          </a:p>
        </p:txBody>
      </p:sp>
      <p:pic>
        <p:nvPicPr>
          <p:cNvPr id="4" name="Content Placeholder 3">
            <a:extLst>
              <a:ext uri="{FF2B5EF4-FFF2-40B4-BE49-F238E27FC236}">
                <a16:creationId xmlns:a16="http://schemas.microsoft.com/office/drawing/2014/main" id="{241F07A6-A470-4A9E-B689-0A84FB596C4D}"/>
              </a:ext>
            </a:extLst>
          </p:cNvPr>
          <p:cNvPicPr>
            <a:picLocks noGrp="1" noChangeAspect="1"/>
          </p:cNvPicPr>
          <p:nvPr>
            <p:ph idx="1"/>
          </p:nvPr>
        </p:nvPicPr>
        <p:blipFill rotWithShape="1">
          <a:blip r:embed="rId2"/>
          <a:srcRect l="39201" t="48441" r="34665" b="31822"/>
          <a:stretch/>
        </p:blipFill>
        <p:spPr>
          <a:xfrm>
            <a:off x="2055043" y="2799761"/>
            <a:ext cx="7673419" cy="3582185"/>
          </a:xfrm>
          <a:prstGeom prst="rect">
            <a:avLst/>
          </a:prstGeom>
        </p:spPr>
      </p:pic>
    </p:spTree>
    <p:extLst>
      <p:ext uri="{BB962C8B-B14F-4D97-AF65-F5344CB8AC3E}">
        <p14:creationId xmlns:p14="http://schemas.microsoft.com/office/powerpoint/2010/main" val="4236867122"/>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DA291-DC15-460C-BD6D-8F00C2A67673}"/>
              </a:ext>
            </a:extLst>
          </p:cNvPr>
          <p:cNvSpPr>
            <a:spLocks noGrp="1"/>
          </p:cNvSpPr>
          <p:nvPr>
            <p:ph type="title"/>
          </p:nvPr>
        </p:nvSpPr>
        <p:spPr/>
        <p:txBody>
          <a:bodyPr/>
          <a:lstStyle/>
          <a:p>
            <a:r>
              <a:rPr lang="en-IN" b="1" dirty="0"/>
              <a:t>SAMPLE OUTPUT</a:t>
            </a:r>
          </a:p>
        </p:txBody>
      </p:sp>
      <p:pic>
        <p:nvPicPr>
          <p:cNvPr id="5" name="Content Placeholder 4">
            <a:extLst>
              <a:ext uri="{FF2B5EF4-FFF2-40B4-BE49-F238E27FC236}">
                <a16:creationId xmlns:a16="http://schemas.microsoft.com/office/drawing/2014/main" id="{15762492-54D2-4D98-9F1B-C82585EA8312}"/>
              </a:ext>
            </a:extLst>
          </p:cNvPr>
          <p:cNvPicPr>
            <a:picLocks noGrp="1" noChangeAspect="1"/>
          </p:cNvPicPr>
          <p:nvPr>
            <p:ph idx="1"/>
          </p:nvPr>
        </p:nvPicPr>
        <p:blipFill rotWithShape="1">
          <a:blip r:embed="rId2"/>
          <a:srcRect l="5504" t="6297" r="34428" b="32169"/>
          <a:stretch/>
        </p:blipFill>
        <p:spPr>
          <a:xfrm>
            <a:off x="1985913" y="2347274"/>
            <a:ext cx="8220173" cy="3393055"/>
          </a:xfrm>
        </p:spPr>
      </p:pic>
      <p:sp>
        <p:nvSpPr>
          <p:cNvPr id="7" name="TextBox 6">
            <a:extLst>
              <a:ext uri="{FF2B5EF4-FFF2-40B4-BE49-F238E27FC236}">
                <a16:creationId xmlns:a16="http://schemas.microsoft.com/office/drawing/2014/main" id="{758C819C-7EBF-4C03-9A39-1F5FCE7601EE}"/>
              </a:ext>
            </a:extLst>
          </p:cNvPr>
          <p:cNvSpPr txBox="1"/>
          <p:nvPr/>
        </p:nvSpPr>
        <p:spPr>
          <a:xfrm>
            <a:off x="939537" y="5884332"/>
            <a:ext cx="10312923" cy="369332"/>
          </a:xfrm>
          <a:prstGeom prst="rect">
            <a:avLst/>
          </a:prstGeom>
          <a:noFill/>
        </p:spPr>
        <p:txBody>
          <a:bodyPr wrap="square">
            <a:spAutoFit/>
          </a:bodyPr>
          <a:lstStyle/>
          <a:p>
            <a:r>
              <a:rPr lang="en-US" dirty="0"/>
              <a:t>Real Time Heart Rate Monitor Simple User Interface (Start button and camera selection)</a:t>
            </a:r>
            <a:endParaRPr lang="en-IN" dirty="0"/>
          </a:p>
        </p:txBody>
      </p:sp>
    </p:spTree>
    <p:extLst>
      <p:ext uri="{BB962C8B-B14F-4D97-AF65-F5344CB8AC3E}">
        <p14:creationId xmlns:p14="http://schemas.microsoft.com/office/powerpoint/2010/main" val="3950362906"/>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EDC56-EA26-49DC-A90E-FDA98E94FDC5}"/>
              </a:ext>
            </a:extLst>
          </p:cNvPr>
          <p:cNvSpPr>
            <a:spLocks noGrp="1"/>
          </p:cNvSpPr>
          <p:nvPr>
            <p:ph type="title"/>
          </p:nvPr>
        </p:nvSpPr>
        <p:spPr/>
        <p:txBody>
          <a:bodyPr/>
          <a:lstStyle/>
          <a:p>
            <a:r>
              <a:rPr lang="en-IN" b="1" dirty="0"/>
              <a:t>USER INTERFACE</a:t>
            </a:r>
          </a:p>
        </p:txBody>
      </p:sp>
      <p:pic>
        <p:nvPicPr>
          <p:cNvPr id="5" name="Content Placeholder 4">
            <a:extLst>
              <a:ext uri="{FF2B5EF4-FFF2-40B4-BE49-F238E27FC236}">
                <a16:creationId xmlns:a16="http://schemas.microsoft.com/office/drawing/2014/main" id="{CDF29E26-6A1C-4063-B0B6-A8C670C47AE2}"/>
              </a:ext>
            </a:extLst>
          </p:cNvPr>
          <p:cNvPicPr>
            <a:picLocks noGrp="1" noChangeAspect="1"/>
          </p:cNvPicPr>
          <p:nvPr>
            <p:ph idx="1"/>
          </p:nvPr>
        </p:nvPicPr>
        <p:blipFill rotWithShape="1">
          <a:blip r:embed="rId2"/>
          <a:srcRect l="5648" t="7124" r="33962" b="32722"/>
          <a:stretch/>
        </p:blipFill>
        <p:spPr>
          <a:xfrm>
            <a:off x="1621411" y="2205871"/>
            <a:ext cx="8408709" cy="4011106"/>
          </a:xfrm>
        </p:spPr>
      </p:pic>
      <p:sp>
        <p:nvSpPr>
          <p:cNvPr id="7" name="TextBox 6">
            <a:extLst>
              <a:ext uri="{FF2B5EF4-FFF2-40B4-BE49-F238E27FC236}">
                <a16:creationId xmlns:a16="http://schemas.microsoft.com/office/drawing/2014/main" id="{8B7EDC5A-5FC2-456E-AB2E-5F5496530F3D}"/>
              </a:ext>
            </a:extLst>
          </p:cNvPr>
          <p:cNvSpPr txBox="1"/>
          <p:nvPr/>
        </p:nvSpPr>
        <p:spPr>
          <a:xfrm>
            <a:off x="904973" y="6095885"/>
            <a:ext cx="9665616" cy="369332"/>
          </a:xfrm>
          <a:prstGeom prst="rect">
            <a:avLst/>
          </a:prstGeom>
          <a:noFill/>
        </p:spPr>
        <p:txBody>
          <a:bodyPr wrap="square">
            <a:spAutoFit/>
          </a:bodyPr>
          <a:lstStyle/>
          <a:p>
            <a:r>
              <a:rPr lang="en-US" dirty="0"/>
              <a:t>User Interface of Heart Rate Monitor (Stop button and displaying heart rate in bpm)</a:t>
            </a:r>
            <a:endParaRPr lang="en-IN" dirty="0"/>
          </a:p>
        </p:txBody>
      </p:sp>
    </p:spTree>
    <p:extLst>
      <p:ext uri="{BB962C8B-B14F-4D97-AF65-F5344CB8AC3E}">
        <p14:creationId xmlns:p14="http://schemas.microsoft.com/office/powerpoint/2010/main" val="213460984"/>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18239-B4E1-4EE7-BA29-6AF1BD114B81}"/>
              </a:ext>
            </a:extLst>
          </p:cNvPr>
          <p:cNvSpPr>
            <a:spLocks noGrp="1"/>
          </p:cNvSpPr>
          <p:nvPr>
            <p:ph type="title"/>
          </p:nvPr>
        </p:nvSpPr>
        <p:spPr/>
        <p:txBody>
          <a:bodyPr/>
          <a:lstStyle/>
          <a:p>
            <a:r>
              <a:rPr lang="en-IN" b="1" dirty="0"/>
              <a:t>ADVANTAGES</a:t>
            </a:r>
          </a:p>
        </p:txBody>
      </p:sp>
      <p:sp>
        <p:nvSpPr>
          <p:cNvPr id="3" name="Content Placeholder 2">
            <a:extLst>
              <a:ext uri="{FF2B5EF4-FFF2-40B4-BE49-F238E27FC236}">
                <a16:creationId xmlns:a16="http://schemas.microsoft.com/office/drawing/2014/main" id="{FA8D6343-C173-410E-81AA-B80A72AD8C3E}"/>
              </a:ext>
            </a:extLst>
          </p:cNvPr>
          <p:cNvSpPr>
            <a:spLocks noGrp="1"/>
          </p:cNvSpPr>
          <p:nvPr>
            <p:ph idx="1"/>
          </p:nvPr>
        </p:nvSpPr>
        <p:spPr/>
        <p:txBody>
          <a:bodyPr/>
          <a:lstStyle/>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Measure Heart Rate at Any Time without any difficulties.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Low Cost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Contact Less Monitoring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91232927"/>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69BE2-750D-4D13-8E60-FB1A87864C41}"/>
              </a:ext>
            </a:extLst>
          </p:cNvPr>
          <p:cNvSpPr>
            <a:spLocks noGrp="1"/>
          </p:cNvSpPr>
          <p:nvPr>
            <p:ph type="title"/>
          </p:nvPr>
        </p:nvSpPr>
        <p:spPr/>
        <p:txBody>
          <a:bodyPr/>
          <a:lstStyle/>
          <a:p>
            <a:r>
              <a:rPr lang="en-IN" b="1" dirty="0"/>
              <a:t>DISADVANTAGES</a:t>
            </a:r>
          </a:p>
        </p:txBody>
      </p:sp>
      <p:sp>
        <p:nvSpPr>
          <p:cNvPr id="3" name="Content Placeholder 2">
            <a:extLst>
              <a:ext uri="{FF2B5EF4-FFF2-40B4-BE49-F238E27FC236}">
                <a16:creationId xmlns:a16="http://schemas.microsoft.com/office/drawing/2014/main" id="{17BDB45F-D0F5-41FC-A893-D7D70DF65645}"/>
              </a:ext>
            </a:extLst>
          </p:cNvPr>
          <p:cNvSpPr>
            <a:spLocks noGrp="1"/>
          </p:cNvSpPr>
          <p:nvPr>
            <p:ph idx="1"/>
          </p:nvPr>
        </p:nvSpPr>
        <p:spPr/>
        <p:txBody>
          <a:bodyPr/>
          <a:lstStyle/>
          <a:p>
            <a:r>
              <a:rPr lang="en-IN" dirty="0"/>
              <a:t>Proper lightning is required</a:t>
            </a:r>
          </a:p>
          <a:p>
            <a:r>
              <a:rPr lang="en-IN" dirty="0"/>
              <a:t>Motion of the user affects the accuracy</a:t>
            </a:r>
          </a:p>
        </p:txBody>
      </p:sp>
    </p:spTree>
    <p:extLst>
      <p:ext uri="{BB962C8B-B14F-4D97-AF65-F5344CB8AC3E}">
        <p14:creationId xmlns:p14="http://schemas.microsoft.com/office/powerpoint/2010/main" val="2779898049"/>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35C34-7771-4970-9391-733E5B37ADD0}"/>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4214DFB8-72A1-4623-BDC9-6BEE5037B7EF}"/>
              </a:ext>
            </a:extLst>
          </p:cNvPr>
          <p:cNvSpPr>
            <a:spLocks noGrp="1"/>
          </p:cNvSpPr>
          <p:nvPr>
            <p:ph idx="1"/>
          </p:nvPr>
        </p:nvSpPr>
        <p:spPr>
          <a:xfrm>
            <a:off x="235670" y="2603499"/>
            <a:ext cx="11764652" cy="3835007"/>
          </a:xfrm>
        </p:spPr>
        <p:txBody>
          <a:bodyPr/>
          <a:lstStyle/>
          <a:p>
            <a:r>
              <a:rPr lang="en-US" dirty="0"/>
              <a:t>A real time non-contact based HR extraction method is described in this paper using facial video which is :</a:t>
            </a:r>
          </a:p>
          <a:p>
            <a:pPr marL="0" indent="0">
              <a:buNone/>
            </a:pPr>
            <a:endParaRPr lang="en-US" dirty="0"/>
          </a:p>
          <a:p>
            <a:pPr lvl="2"/>
            <a:r>
              <a:rPr lang="en-US" b="1" dirty="0"/>
              <a:t>easy to implement,</a:t>
            </a:r>
          </a:p>
          <a:p>
            <a:pPr lvl="2"/>
            <a:r>
              <a:rPr lang="en-US" b="1" dirty="0"/>
              <a:t>low cost and comfortable for real time applications. </a:t>
            </a:r>
            <a:endParaRPr lang="en-IN" b="1" dirty="0"/>
          </a:p>
          <a:p>
            <a:pPr marL="914400" lvl="2" indent="0">
              <a:buNone/>
            </a:pPr>
            <a:r>
              <a:rPr lang="en-US" b="1" dirty="0"/>
              <a:t>						</a:t>
            </a:r>
          </a:p>
          <a:p>
            <a:r>
              <a:rPr lang="en-US" sz="1800" dirty="0"/>
              <a:t>Here, the main idea is to extract HR from the </a:t>
            </a:r>
            <a:r>
              <a:rPr lang="en-US" sz="1800" dirty="0" err="1"/>
              <a:t>colour</a:t>
            </a:r>
            <a:r>
              <a:rPr lang="en-US" sz="1800" dirty="0"/>
              <a:t> variation in the facial skin due to cardiac pulse and the implementation has been done using a simple webcam in indoor environment with constant ambient light</a:t>
            </a:r>
          </a:p>
        </p:txBody>
      </p:sp>
    </p:spTree>
    <p:extLst>
      <p:ext uri="{BB962C8B-B14F-4D97-AF65-F5344CB8AC3E}">
        <p14:creationId xmlns:p14="http://schemas.microsoft.com/office/powerpoint/2010/main" val="4019189722"/>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8432F-AF17-46AC-9219-4B2166B4540B}"/>
              </a:ext>
            </a:extLst>
          </p:cNvPr>
          <p:cNvSpPr>
            <a:spLocks noGrp="1"/>
          </p:cNvSpPr>
          <p:nvPr>
            <p:ph type="title"/>
          </p:nvPr>
        </p:nvSpPr>
        <p:spPr/>
        <p:txBody>
          <a:bodyPr/>
          <a:lstStyle/>
          <a:p>
            <a:r>
              <a:rPr lang="en-IN" b="1" dirty="0"/>
              <a:t>FUTURE SCOPE</a:t>
            </a:r>
          </a:p>
        </p:txBody>
      </p:sp>
      <p:sp>
        <p:nvSpPr>
          <p:cNvPr id="3" name="Content Placeholder 2">
            <a:extLst>
              <a:ext uri="{FF2B5EF4-FFF2-40B4-BE49-F238E27FC236}">
                <a16:creationId xmlns:a16="http://schemas.microsoft.com/office/drawing/2014/main" id="{91D5332A-599A-4D78-A5EF-8699245128C7}"/>
              </a:ext>
            </a:extLst>
          </p:cNvPr>
          <p:cNvSpPr>
            <a:spLocks noGrp="1"/>
          </p:cNvSpPr>
          <p:nvPr>
            <p:ph idx="1"/>
          </p:nvPr>
        </p:nvSpPr>
        <p:spPr>
          <a:xfrm>
            <a:off x="565608" y="2366128"/>
            <a:ext cx="11453567" cy="4223208"/>
          </a:xfrm>
        </p:spPr>
        <p:txBody>
          <a:bodyPr>
            <a:normAutofit fontScale="92500" lnSpcReduction="20000"/>
          </a:bodyPr>
          <a:lstStyle/>
          <a:p>
            <a:r>
              <a:rPr lang="en-US" dirty="0"/>
              <a:t>Improving the face detection location accuracy. </a:t>
            </a:r>
          </a:p>
          <a:p>
            <a:r>
              <a:rPr lang="en-US" dirty="0"/>
              <a:t>Eye detection method could possibly increase the position accuracy and compensate for small rotations in the face.</a:t>
            </a:r>
          </a:p>
          <a:p>
            <a:r>
              <a:rPr lang="en-US" dirty="0"/>
              <a:t> An alternative is using the feature tracker, which can easily correct for rotations as well as increasing the position accuracy. </a:t>
            </a:r>
          </a:p>
          <a:p>
            <a:r>
              <a:rPr lang="en-US" dirty="0"/>
              <a:t>The application need to test in different lighting condition to reveal the relationship between the illuminations and the performance of our technique. </a:t>
            </a:r>
          </a:p>
          <a:p>
            <a:r>
              <a:rPr lang="en-US" dirty="0"/>
              <a:t>Then the following research can focus on improving the robustness of our technique in different illuminations. </a:t>
            </a:r>
          </a:p>
          <a:p>
            <a:r>
              <a:rPr lang="en-US" dirty="0"/>
              <a:t>For more usability for the users an application for portable devices can be created, because todays portable camera devices have more color accuracy than the webcam which is useful for much accurate reading.</a:t>
            </a:r>
          </a:p>
          <a:p>
            <a:r>
              <a:rPr lang="en-US"/>
              <a:t>In </a:t>
            </a:r>
            <a:r>
              <a:rPr lang="en-US" dirty="0"/>
              <a:t>the future, we can overcome the limitations, such as Less accuracy of heart beat due to movement, Skin tone of the person affect the reading and need of direct Lighting due to noise from artificial light, to make the application useful in real time scenarios.</a:t>
            </a:r>
            <a:endParaRPr lang="en-IN" dirty="0"/>
          </a:p>
        </p:txBody>
      </p:sp>
    </p:spTree>
    <p:extLst>
      <p:ext uri="{BB962C8B-B14F-4D97-AF65-F5344CB8AC3E}">
        <p14:creationId xmlns:p14="http://schemas.microsoft.com/office/powerpoint/2010/main" val="2070789546"/>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55A26-DC0D-4433-AC31-CD0DDB698BE1}"/>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A333855E-684F-40AE-9868-7D51B5721C73}"/>
              </a:ext>
            </a:extLst>
          </p:cNvPr>
          <p:cNvSpPr>
            <a:spLocks noGrp="1"/>
          </p:cNvSpPr>
          <p:nvPr>
            <p:ph idx="1"/>
          </p:nvPr>
        </p:nvSpPr>
        <p:spPr>
          <a:xfrm>
            <a:off x="169682" y="2414964"/>
            <a:ext cx="10963373" cy="4254500"/>
          </a:xfrm>
        </p:spPr>
        <p:txBody>
          <a:bodyPr>
            <a:normAutofit/>
          </a:bodyPr>
          <a:lstStyle/>
          <a:p>
            <a:r>
              <a:rPr lang="en-IN" dirty="0" err="1">
                <a:effectLst/>
                <a:latin typeface="Times New Roman" panose="02020603050405020304" pitchFamily="18" charset="0"/>
                <a:ea typeface="Times New Roman" panose="02020603050405020304" pitchFamily="18" charset="0"/>
              </a:rPr>
              <a:t>M.Garbey</a:t>
            </a:r>
            <a:r>
              <a:rPr lang="en-IN" dirty="0">
                <a:effectLst/>
                <a:latin typeface="Times New Roman" panose="02020603050405020304" pitchFamily="18" charset="0"/>
                <a:ea typeface="Times New Roman" panose="02020603050405020304" pitchFamily="18" charset="0"/>
              </a:rPr>
              <a:t>, N. Sun, A. </a:t>
            </a:r>
            <a:r>
              <a:rPr lang="en-IN" dirty="0" err="1">
                <a:effectLst/>
                <a:latin typeface="Times New Roman" panose="02020603050405020304" pitchFamily="18" charset="0"/>
                <a:ea typeface="Times New Roman" panose="02020603050405020304" pitchFamily="18" charset="0"/>
              </a:rPr>
              <a:t>Merla</a:t>
            </a:r>
            <a:r>
              <a:rPr lang="en-IN" dirty="0">
                <a:effectLst/>
                <a:latin typeface="Times New Roman" panose="02020603050405020304" pitchFamily="18" charset="0"/>
                <a:ea typeface="Times New Roman" panose="02020603050405020304" pitchFamily="18" charset="0"/>
              </a:rPr>
              <a:t>, I. </a:t>
            </a:r>
            <a:r>
              <a:rPr lang="en-IN" dirty="0" err="1">
                <a:effectLst/>
                <a:latin typeface="Times New Roman" panose="02020603050405020304" pitchFamily="18" charset="0"/>
                <a:ea typeface="Times New Roman" panose="02020603050405020304" pitchFamily="18" charset="0"/>
              </a:rPr>
              <a:t>Pavilidis</a:t>
            </a:r>
            <a:r>
              <a:rPr lang="en-IN" dirty="0">
                <a:effectLst/>
                <a:latin typeface="Times New Roman" panose="02020603050405020304" pitchFamily="18" charset="0"/>
                <a:ea typeface="Times New Roman" panose="02020603050405020304" pitchFamily="18" charset="0"/>
              </a:rPr>
              <a:t>, “Contact-free measurement of cardiac pulse based on the analysis of thermal imagery”, IEEE Trans. Biomed. Eng., vol. 54, no. 8, pp. 1418-1426,Aug. 2007.</a:t>
            </a:r>
          </a:p>
          <a:p>
            <a:endParaRPr lang="en-IN" dirty="0">
              <a:effectLst/>
              <a:latin typeface="Times New Roman" panose="02020603050405020304" pitchFamily="18" charset="0"/>
              <a:ea typeface="Times New Roman" panose="02020603050405020304" pitchFamily="18" charset="0"/>
            </a:endParaRPr>
          </a:p>
          <a:p>
            <a:r>
              <a:rPr lang="en-IN" dirty="0">
                <a:effectLst/>
                <a:latin typeface="Times New Roman" panose="02020603050405020304" pitchFamily="18" charset="0"/>
                <a:ea typeface="Times New Roman" panose="02020603050405020304" pitchFamily="18" charset="0"/>
              </a:rPr>
              <a:t>Liao, </a:t>
            </a:r>
            <a:r>
              <a:rPr lang="en-IN" dirty="0" err="1">
                <a:effectLst/>
                <a:latin typeface="Times New Roman" panose="02020603050405020304" pitchFamily="18" charset="0"/>
                <a:ea typeface="Times New Roman" panose="02020603050405020304" pitchFamily="18" charset="0"/>
              </a:rPr>
              <a:t>Shengcai</a:t>
            </a:r>
            <a:r>
              <a:rPr lang="en-IN" dirty="0">
                <a:effectLst/>
                <a:latin typeface="Times New Roman" panose="02020603050405020304" pitchFamily="18" charset="0"/>
                <a:ea typeface="Times New Roman" panose="02020603050405020304" pitchFamily="18" charset="0"/>
              </a:rPr>
              <a:t>, </a:t>
            </a:r>
            <a:r>
              <a:rPr lang="en-IN" dirty="0" err="1">
                <a:effectLst/>
                <a:latin typeface="Times New Roman" panose="02020603050405020304" pitchFamily="18" charset="0"/>
                <a:ea typeface="Times New Roman" panose="02020603050405020304" pitchFamily="18" charset="0"/>
              </a:rPr>
              <a:t>Xiangxin</a:t>
            </a:r>
            <a:r>
              <a:rPr lang="en-IN" dirty="0">
                <a:effectLst/>
                <a:latin typeface="Times New Roman" panose="02020603050405020304" pitchFamily="18" charset="0"/>
                <a:ea typeface="Times New Roman" panose="02020603050405020304" pitchFamily="18" charset="0"/>
              </a:rPr>
              <a:t> Zhu, Zhen Lei, </a:t>
            </a:r>
            <a:r>
              <a:rPr lang="en-IN" dirty="0" err="1">
                <a:effectLst/>
                <a:latin typeface="Times New Roman" panose="02020603050405020304" pitchFamily="18" charset="0"/>
                <a:ea typeface="Times New Roman" panose="02020603050405020304" pitchFamily="18" charset="0"/>
              </a:rPr>
              <a:t>Lun</a:t>
            </a:r>
            <a:r>
              <a:rPr lang="en-IN" dirty="0">
                <a:effectLst/>
                <a:latin typeface="Times New Roman" panose="02020603050405020304" pitchFamily="18" charset="0"/>
                <a:ea typeface="Times New Roman" panose="02020603050405020304" pitchFamily="18" charset="0"/>
              </a:rPr>
              <a:t> Zhang, and Stan Z. Li (2007). “Learning Multi-scale Block Local Binary Patterns for Face Recognition”. In:  Proceedings of the 2007 International Conference on Advances in Biometrics. ICB’07. Seoul, Korea: Springer-Verlag, pp. 828–837.</a:t>
            </a:r>
          </a:p>
          <a:p>
            <a:endParaRPr lang="en-IN" dirty="0">
              <a:effectLst/>
              <a:latin typeface="Times New Roman" panose="02020603050405020304" pitchFamily="18" charset="0"/>
              <a:ea typeface="Times New Roman" panose="02020603050405020304" pitchFamily="18" charset="0"/>
            </a:endParaRPr>
          </a:p>
          <a:p>
            <a:r>
              <a:rPr lang="en-IN" dirty="0" err="1">
                <a:effectLst/>
                <a:latin typeface="Times New Roman" panose="02020603050405020304" pitchFamily="18" charset="0"/>
                <a:ea typeface="Times New Roman" panose="02020603050405020304" pitchFamily="18" charset="0"/>
                <a:cs typeface="Times New Roman" panose="02020603050405020304" pitchFamily="18" charset="0"/>
              </a:rPr>
              <a:t>Verkruysse</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Wim, Lars O. </a:t>
            </a:r>
            <a:r>
              <a:rPr lang="en-IN" dirty="0" err="1">
                <a:effectLst/>
                <a:latin typeface="Times New Roman" panose="02020603050405020304" pitchFamily="18" charset="0"/>
                <a:ea typeface="Times New Roman" panose="02020603050405020304" pitchFamily="18" charset="0"/>
                <a:cs typeface="Times New Roman" panose="02020603050405020304" pitchFamily="18" charset="0"/>
              </a:rPr>
              <a:t>Svaasand</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and J. S. Nelson (2008). “Remote </a:t>
            </a:r>
            <a:r>
              <a:rPr lang="en-IN" dirty="0" err="1">
                <a:effectLst/>
                <a:latin typeface="Times New Roman" panose="02020603050405020304" pitchFamily="18" charset="0"/>
                <a:ea typeface="Times New Roman" panose="02020603050405020304" pitchFamily="18" charset="0"/>
                <a:cs typeface="Times New Roman" panose="02020603050405020304" pitchFamily="18" charset="0"/>
              </a:rPr>
              <a:t>plethysmographic</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imaging using ambient light”. In: Optics Express 16.26, pp. 21434– 21445. </a:t>
            </a:r>
          </a:p>
          <a:p>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Viola, Paul and Michael J. Jones (2004). “Robust Real-Time Face Detection”. In: Int. J. </a:t>
            </a:r>
            <a:r>
              <a:rPr lang="en-IN" dirty="0" err="1">
                <a:effectLst/>
                <a:latin typeface="Times New Roman" panose="02020603050405020304" pitchFamily="18" charset="0"/>
                <a:ea typeface="Times New Roman" panose="02020603050405020304" pitchFamily="18" charset="0"/>
                <a:cs typeface="Times New Roman" panose="02020603050405020304" pitchFamily="18" charset="0"/>
              </a:rPr>
              <a:t>Comput</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Vision 57.2, pp. 137–154. </a:t>
            </a:r>
          </a:p>
          <a:p>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3258678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6508-892E-43F6-88A1-576B20C64591}"/>
              </a:ext>
            </a:extLst>
          </p:cNvPr>
          <p:cNvSpPr>
            <a:spLocks noGrp="1"/>
          </p:cNvSpPr>
          <p:nvPr>
            <p:ph type="title"/>
          </p:nvPr>
        </p:nvSpPr>
        <p:spPr/>
        <p:txBody>
          <a:bodyPr/>
          <a:lstStyle/>
          <a:p>
            <a:r>
              <a:rPr lang="en-IN" b="1" dirty="0"/>
              <a:t>REQUIREMENTS</a:t>
            </a:r>
          </a:p>
        </p:txBody>
      </p:sp>
      <p:sp>
        <p:nvSpPr>
          <p:cNvPr id="7" name="Content Placeholder 6">
            <a:extLst>
              <a:ext uri="{FF2B5EF4-FFF2-40B4-BE49-F238E27FC236}">
                <a16:creationId xmlns:a16="http://schemas.microsoft.com/office/drawing/2014/main" id="{0A13BC9F-77E6-47BC-B838-6BF2697D03E3}"/>
              </a:ext>
            </a:extLst>
          </p:cNvPr>
          <p:cNvSpPr>
            <a:spLocks noGrp="1"/>
          </p:cNvSpPr>
          <p:nvPr>
            <p:ph sz="half" idx="1"/>
          </p:nvPr>
        </p:nvSpPr>
        <p:spPr/>
        <p:txBody>
          <a:bodyPr/>
          <a:lstStyle/>
          <a:p>
            <a:endParaRPr lang="en-IN"/>
          </a:p>
        </p:txBody>
      </p:sp>
      <p:sp>
        <p:nvSpPr>
          <p:cNvPr id="8" name="Rectangle 7">
            <a:extLst>
              <a:ext uri="{FF2B5EF4-FFF2-40B4-BE49-F238E27FC236}">
                <a16:creationId xmlns:a16="http://schemas.microsoft.com/office/drawing/2014/main" id="{4CCD7BE8-3C96-4566-84D8-FCE089D4A7BB}"/>
              </a:ext>
            </a:extLst>
          </p:cNvPr>
          <p:cNvSpPr/>
          <p:nvPr/>
        </p:nvSpPr>
        <p:spPr>
          <a:xfrm>
            <a:off x="1027416" y="2493550"/>
            <a:ext cx="5068584" cy="4109663"/>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ontent Placeholder 2">
            <a:extLst>
              <a:ext uri="{FF2B5EF4-FFF2-40B4-BE49-F238E27FC236}">
                <a16:creationId xmlns:a16="http://schemas.microsoft.com/office/drawing/2014/main" id="{B23BE0A9-40DE-4EA5-BB51-2FA7133A6A48}"/>
              </a:ext>
            </a:extLst>
          </p:cNvPr>
          <p:cNvSpPr txBox="1">
            <a:spLocks/>
          </p:cNvSpPr>
          <p:nvPr/>
        </p:nvSpPr>
        <p:spPr>
          <a:xfrm>
            <a:off x="1154954" y="2603500"/>
            <a:ext cx="4825158" cy="38897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IN" b="1" dirty="0"/>
              <a:t>HARDWARE REQUIREMENTS</a:t>
            </a:r>
          </a:p>
          <a:p>
            <a:pPr marL="0" indent="0">
              <a:buFont typeface="Wingdings 3" charset="2"/>
              <a:buNone/>
            </a:pPr>
            <a:endParaRPr lang="en-IN" b="1" dirty="0"/>
          </a:p>
          <a:p>
            <a:pPr algn="just">
              <a:lnSpc>
                <a:spcPct val="150000"/>
              </a:lnSpc>
              <a:buFont typeface="Symbol" panose="05050102010706020507" pitchFamily="18" charset="2"/>
              <a:buChar char=""/>
            </a:pPr>
            <a:r>
              <a:rPr lang="en-IN" dirty="0">
                <a:latin typeface="Times New Roman" panose="02020603050405020304" pitchFamily="18" charset="0"/>
                <a:ea typeface="Times New Roman" panose="02020603050405020304" pitchFamily="18" charset="0"/>
                <a:cs typeface="Times New Roman" panose="02020603050405020304" pitchFamily="18" charset="0"/>
              </a:rPr>
              <a:t>PROCESSOR  :  Intel Core 2 Duo (2.50 GHz)</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buFont typeface="Symbol" panose="05050102010706020507" pitchFamily="18" charset="2"/>
              <a:buChar char=""/>
            </a:pPr>
            <a:r>
              <a:rPr lang="en-IN" dirty="0">
                <a:latin typeface="Times New Roman" panose="02020603050405020304" pitchFamily="18" charset="0"/>
                <a:ea typeface="Times New Roman" panose="02020603050405020304" pitchFamily="18" charset="0"/>
                <a:cs typeface="Times New Roman" panose="02020603050405020304" pitchFamily="18" charset="0"/>
              </a:rPr>
              <a:t>MEMORY       :  2048 MB</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buFont typeface="Symbol" panose="05050102010706020507" pitchFamily="18" charset="2"/>
              <a:buChar char=""/>
            </a:pPr>
            <a:r>
              <a:rPr lang="en-IN" dirty="0">
                <a:latin typeface="Times New Roman" panose="02020603050405020304" pitchFamily="18" charset="0"/>
                <a:ea typeface="Times New Roman" panose="02020603050405020304" pitchFamily="18" charset="0"/>
                <a:cs typeface="Times New Roman" panose="02020603050405020304" pitchFamily="18" charset="0"/>
              </a:rPr>
              <a:t>HARD DISK   :  40 GB</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buFont typeface="Symbol" panose="05050102010706020507" pitchFamily="18" charset="2"/>
              <a:buChar char=""/>
            </a:pPr>
            <a:r>
              <a:rPr lang="en-IN" dirty="0">
                <a:latin typeface="Times New Roman" panose="02020603050405020304" pitchFamily="18" charset="0"/>
                <a:ea typeface="Times New Roman" panose="02020603050405020304" pitchFamily="18" charset="0"/>
                <a:cs typeface="Times New Roman" panose="02020603050405020304" pitchFamily="18" charset="0"/>
              </a:rPr>
              <a:t>MONITOR      :  EGA/VGA</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buFont typeface="Symbol" panose="05050102010706020507" pitchFamily="18" charset="2"/>
              <a:buChar char=""/>
            </a:pPr>
            <a:r>
              <a:rPr lang="en-IN" dirty="0">
                <a:latin typeface="Times New Roman" panose="02020603050405020304" pitchFamily="18" charset="0"/>
                <a:ea typeface="Times New Roman" panose="02020603050405020304" pitchFamily="18" charset="0"/>
                <a:cs typeface="Times New Roman" panose="02020603050405020304" pitchFamily="18" charset="0"/>
              </a:rPr>
              <a:t>CAMERA       :  HD Webcam</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b="1" dirty="0"/>
          </a:p>
        </p:txBody>
      </p:sp>
      <p:sp>
        <p:nvSpPr>
          <p:cNvPr id="11" name="Rectangle 10">
            <a:extLst>
              <a:ext uri="{FF2B5EF4-FFF2-40B4-BE49-F238E27FC236}">
                <a16:creationId xmlns:a16="http://schemas.microsoft.com/office/drawing/2014/main" id="{E8F188ED-6B27-45D7-87AB-38C3FAA0F87A}"/>
              </a:ext>
            </a:extLst>
          </p:cNvPr>
          <p:cNvSpPr/>
          <p:nvPr/>
        </p:nvSpPr>
        <p:spPr>
          <a:xfrm>
            <a:off x="6208712" y="2493551"/>
            <a:ext cx="5068584" cy="4109663"/>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Content Placeholder 3">
            <a:extLst>
              <a:ext uri="{FF2B5EF4-FFF2-40B4-BE49-F238E27FC236}">
                <a16:creationId xmlns:a16="http://schemas.microsoft.com/office/drawing/2014/main" id="{35780ABD-332C-44B8-A23A-0BEB11FF84CE}"/>
              </a:ext>
            </a:extLst>
          </p:cNvPr>
          <p:cNvSpPr>
            <a:spLocks noGrp="1"/>
          </p:cNvSpPr>
          <p:nvPr>
            <p:ph sz="half" idx="2"/>
          </p:nvPr>
        </p:nvSpPr>
        <p:spPr>
          <a:xfrm>
            <a:off x="6208713" y="2603500"/>
            <a:ext cx="4824412" cy="3416300"/>
          </a:xfrm>
        </p:spPr>
        <p:txBody>
          <a:bodyPr>
            <a:normAutofit/>
          </a:bodyPr>
          <a:lstStyle/>
          <a:p>
            <a:r>
              <a:rPr lang="en-IN" b="1" dirty="0"/>
              <a:t>SOFTWARE REQUIREMENTS</a:t>
            </a:r>
          </a:p>
          <a:p>
            <a:endParaRPr lang="en-IN" b="1" dirty="0"/>
          </a:p>
          <a:p>
            <a:pPr marL="342900" lvl="0" indent="-342900">
              <a:lnSpc>
                <a:spcPct val="150000"/>
              </a:lnSpc>
              <a:spcAft>
                <a:spcPts val="10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 10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LANGUAGE                         :    Python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260873701"/>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4FA8-1208-48A8-AA5E-825FC9C8F271}"/>
              </a:ext>
            </a:extLst>
          </p:cNvPr>
          <p:cNvSpPr>
            <a:spLocks noGrp="1"/>
          </p:cNvSpPr>
          <p:nvPr>
            <p:ph type="ctrTitle"/>
          </p:nvPr>
        </p:nvSpPr>
        <p:spPr>
          <a:xfrm>
            <a:off x="2135343" y="996796"/>
            <a:ext cx="8825658" cy="2677648"/>
          </a:xfrm>
        </p:spPr>
        <p:txBody>
          <a:bodyPr/>
          <a:lstStyle/>
          <a:p>
            <a:r>
              <a:rPr lang="en-IN" dirty="0"/>
              <a:t>        </a:t>
            </a:r>
            <a:r>
              <a:rPr lang="en-IN" sz="6000" b="1" dirty="0"/>
              <a:t>THANK YOU!</a:t>
            </a:r>
          </a:p>
        </p:txBody>
      </p:sp>
    </p:spTree>
    <p:extLst>
      <p:ext uri="{BB962C8B-B14F-4D97-AF65-F5344CB8AC3E}">
        <p14:creationId xmlns:p14="http://schemas.microsoft.com/office/powerpoint/2010/main" val="123169950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2676-5D09-4AA3-A5F7-66F1BCD775ED}"/>
              </a:ext>
            </a:extLst>
          </p:cNvPr>
          <p:cNvSpPr>
            <a:spLocks noGrp="1"/>
          </p:cNvSpPr>
          <p:nvPr>
            <p:ph type="title"/>
          </p:nvPr>
        </p:nvSpPr>
        <p:spPr/>
        <p:txBody>
          <a:bodyPr/>
          <a:lstStyle/>
          <a:p>
            <a:r>
              <a:rPr lang="en-IN" b="1" dirty="0"/>
              <a:t>EXISTING SYSTEM</a:t>
            </a:r>
          </a:p>
        </p:txBody>
      </p:sp>
      <p:sp>
        <p:nvSpPr>
          <p:cNvPr id="3" name="Content Placeholder 2">
            <a:extLst>
              <a:ext uri="{FF2B5EF4-FFF2-40B4-BE49-F238E27FC236}">
                <a16:creationId xmlns:a16="http://schemas.microsoft.com/office/drawing/2014/main" id="{B96C4843-1C8A-49E7-9200-618A18A997F3}"/>
              </a:ext>
            </a:extLst>
          </p:cNvPr>
          <p:cNvSpPr>
            <a:spLocks noGrp="1"/>
          </p:cNvSpPr>
          <p:nvPr>
            <p:ph idx="1"/>
          </p:nvPr>
        </p:nvSpPr>
        <p:spPr>
          <a:xfrm>
            <a:off x="0" y="2422689"/>
            <a:ext cx="12264272" cy="4138367"/>
          </a:xfrm>
        </p:spPr>
        <p:txBody>
          <a:bodyPr>
            <a:normAutofit/>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existing system uses Finger Monitors, ECG and some other devices based on Bluetooth and PPG.</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These require contact with person’s skin in order to get the heart rate measurement. This can cause discomfort for patients who are really weak and it will be very difficult to get the accurate heart rate measurement.</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In hospitals, ECG or EKG is used which records a graph of voltage against time representing the electrical activity of the heart using electrodes placed on the skin. This may cause irritation as well as stress to the patients. </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finger monitors require the patient to place a clamp-like device on the finger and these may not be accurate always since it measure the amount of oxygen in the blood by passing small beams of light.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6194702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82056-3F21-414C-8C65-9C7E4C6B59D4}"/>
              </a:ext>
            </a:extLst>
          </p:cNvPr>
          <p:cNvSpPr>
            <a:spLocks noGrp="1"/>
          </p:cNvSpPr>
          <p:nvPr>
            <p:ph type="title"/>
          </p:nvPr>
        </p:nvSpPr>
        <p:spPr/>
        <p:txBody>
          <a:bodyPr/>
          <a:lstStyle/>
          <a:p>
            <a:r>
              <a:rPr lang="en-IN" b="1" dirty="0"/>
              <a:t>PROPOSED SYSTEM</a:t>
            </a:r>
          </a:p>
        </p:txBody>
      </p:sp>
      <p:sp>
        <p:nvSpPr>
          <p:cNvPr id="3" name="Content Placeholder 2">
            <a:extLst>
              <a:ext uri="{FF2B5EF4-FFF2-40B4-BE49-F238E27FC236}">
                <a16:creationId xmlns:a16="http://schemas.microsoft.com/office/drawing/2014/main" id="{5297053D-246A-474A-84FB-64008B273525}"/>
              </a:ext>
            </a:extLst>
          </p:cNvPr>
          <p:cNvSpPr>
            <a:spLocks noGrp="1"/>
          </p:cNvSpPr>
          <p:nvPr>
            <p:ph idx="1"/>
          </p:nvPr>
        </p:nvSpPr>
        <p:spPr>
          <a:xfrm>
            <a:off x="205483" y="2603500"/>
            <a:ext cx="11548153" cy="4254500"/>
          </a:xfrm>
        </p:spPr>
        <p:txBody>
          <a:bodyPr>
            <a:normAutofit/>
          </a:bodyPr>
          <a:lstStyle/>
          <a:p>
            <a:pPr algn="just">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This project proposes a method which is capable of estimating a person’s heart rate using a standard camera based on colour variations on the skin caused by blood flow, which in most cases, is invisible to the naked eye. This is a simple and low cost procedure with large applicability in many areas such as lie detection, medicine and surveillance.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proposed method is based on an established framework of face detection, filtering and peak detection from the acquired signal and by adding a novel decision algorithm to make the heart rate estimation based on the past history of the signal. If there is good lighting and minimal noise due to motion, a stable heartbeat can be isolated in about 30 seconds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7406275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2698-5DB7-42D7-8561-AA8930E3A608}"/>
              </a:ext>
            </a:extLst>
          </p:cNvPr>
          <p:cNvSpPr>
            <a:spLocks noGrp="1"/>
          </p:cNvSpPr>
          <p:nvPr>
            <p:ph type="title"/>
          </p:nvPr>
        </p:nvSpPr>
        <p:spPr>
          <a:xfrm>
            <a:off x="1583704" y="1414021"/>
            <a:ext cx="8396910" cy="1517715"/>
          </a:xfrm>
        </p:spPr>
        <p:txBody>
          <a:bodyPr/>
          <a:lstStyle/>
          <a:p>
            <a:r>
              <a:rPr lang="en-IN" sz="6000" b="1" dirty="0"/>
              <a:t>LITERATURE SURVEY</a:t>
            </a:r>
            <a:endParaRPr lang="en-IN" sz="6000" dirty="0"/>
          </a:p>
        </p:txBody>
      </p:sp>
    </p:spTree>
    <p:extLst>
      <p:ext uri="{BB962C8B-B14F-4D97-AF65-F5344CB8AC3E}">
        <p14:creationId xmlns:p14="http://schemas.microsoft.com/office/powerpoint/2010/main" val="152014203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65C1E-779F-42EF-A8C3-884A35CD1221}"/>
              </a:ext>
            </a:extLst>
          </p:cNvPr>
          <p:cNvSpPr>
            <a:spLocks noGrp="1"/>
          </p:cNvSpPr>
          <p:nvPr>
            <p:ph type="title"/>
          </p:nvPr>
        </p:nvSpPr>
        <p:spPr>
          <a:xfrm>
            <a:off x="1466039" y="838200"/>
            <a:ext cx="8761413" cy="706964"/>
          </a:xfrm>
        </p:spPr>
        <p:txBody>
          <a:bodyPr/>
          <a:lstStyle/>
          <a:p>
            <a:r>
              <a:rPr lang="en-US" sz="3200" b="1" dirty="0"/>
              <a:t>A NON-INVASIVE TELEMETRIC HEART RATE MONITORING SYSTEM BASED ON PHONOCARDIOGRAPHY</a:t>
            </a:r>
            <a:endParaRPr lang="en-IN" sz="3200" b="1" dirty="0"/>
          </a:p>
        </p:txBody>
      </p:sp>
      <p:sp>
        <p:nvSpPr>
          <p:cNvPr id="3" name="Content Placeholder 2">
            <a:extLst>
              <a:ext uri="{FF2B5EF4-FFF2-40B4-BE49-F238E27FC236}">
                <a16:creationId xmlns:a16="http://schemas.microsoft.com/office/drawing/2014/main" id="{D72A56E0-5C7A-4E06-B131-720967E39207}"/>
              </a:ext>
            </a:extLst>
          </p:cNvPr>
          <p:cNvSpPr>
            <a:spLocks noGrp="1"/>
          </p:cNvSpPr>
          <p:nvPr>
            <p:ph idx="1"/>
          </p:nvPr>
        </p:nvSpPr>
        <p:spPr>
          <a:xfrm>
            <a:off x="0" y="2262433"/>
            <a:ext cx="12122871" cy="4666267"/>
          </a:xfrm>
        </p:spPr>
        <p:txBody>
          <a:bodyPr>
            <a:normAutofit/>
          </a:bodyPr>
          <a:lstStyle/>
          <a:p>
            <a:r>
              <a:rPr lang="en-US" sz="2400" baseline="-25000" dirty="0"/>
              <a:t>In this paper a reliable method of measuring the pulse rate is presented. L. </a:t>
            </a:r>
            <a:r>
              <a:rPr lang="en-US" sz="2400" baseline="-25000" dirty="0" err="1"/>
              <a:t>TorresPereira</a:t>
            </a:r>
            <a:r>
              <a:rPr lang="en-US" sz="2400" baseline="-25000" dirty="0"/>
              <a:t> from University of </a:t>
            </a:r>
            <a:r>
              <a:rPr lang="en-US" sz="2400" baseline="-25000" dirty="0" err="1"/>
              <a:t>Tras</a:t>
            </a:r>
            <a:r>
              <a:rPr lang="en-US" sz="2400" baseline="-25000" dirty="0"/>
              <a:t>-</a:t>
            </a:r>
            <a:r>
              <a:rPr lang="en-US" sz="2400" baseline="-25000" dirty="0" err="1"/>
              <a:t>os</a:t>
            </a:r>
            <a:r>
              <a:rPr lang="en-US" sz="2400" baseline="-25000" dirty="0"/>
              <a:t>-Montes &amp; Alto </a:t>
            </a:r>
            <a:r>
              <a:rPr lang="en-US" sz="2400" baseline="-25000" dirty="0" err="1"/>
              <a:t>Douto</a:t>
            </a:r>
            <a:r>
              <a:rPr lang="en-US" sz="2400" baseline="-25000" dirty="0"/>
              <a:t>, Portugal and her team described a non-invasive and reliable bio telemetric heart rate monitoring system which causes minimal constraints to patients.</a:t>
            </a:r>
          </a:p>
          <a:p>
            <a:r>
              <a:rPr lang="en-US" sz="2400" baseline="-25000" dirty="0"/>
              <a:t> From the activity of muscles, valves or blood flux in the heart, heart sounds arise. The acoustic vibration caused by the mechanical action of the heart is detected using piezoelectric transducers. A small size intelligent probe is glued to the chest of the patient or subject. </a:t>
            </a:r>
          </a:p>
          <a:p>
            <a:r>
              <a:rPr lang="en-US" sz="2400" baseline="-25000" dirty="0"/>
              <a:t>The probe uses a sensor and have signal processing and telemetric capabilities. The advantage of telemetric phonography over the ECG is that it only requires a single probe and there are no wire connections, so that the patient need not carry a Holter. </a:t>
            </a:r>
          </a:p>
          <a:p>
            <a:r>
              <a:rPr lang="en-US" sz="2400" baseline="-25000" dirty="0"/>
              <a:t>The heart sound detection has two factors to be considered.</a:t>
            </a:r>
          </a:p>
          <a:p>
            <a:pPr marL="0" indent="0">
              <a:buNone/>
            </a:pPr>
            <a:r>
              <a:rPr lang="en-US" sz="2400" baseline="-25000" dirty="0"/>
              <a:t>	 </a:t>
            </a:r>
            <a:r>
              <a:rPr lang="en-US" sz="2400" baseline="-25000" dirty="0" err="1"/>
              <a:t>i</a:t>
            </a:r>
            <a:r>
              <a:rPr lang="en-US" sz="2400" baseline="-25000" dirty="0"/>
              <a:t>) Wide variation in heart sounds morphologies and </a:t>
            </a:r>
            <a:r>
              <a:rPr lang="en-US" sz="2400" baseline="-25000" dirty="0" err="1"/>
              <a:t>rythms</a:t>
            </a:r>
            <a:r>
              <a:rPr lang="en-US" sz="2400" baseline="-25000" dirty="0"/>
              <a:t>.</a:t>
            </a:r>
          </a:p>
          <a:p>
            <a:pPr marL="0" indent="0">
              <a:buNone/>
            </a:pPr>
            <a:r>
              <a:rPr lang="en-US" sz="2400" baseline="-25000" dirty="0"/>
              <a:t>	 ii) Noise from various sources may corrupt the phonocardiogram recordings </a:t>
            </a:r>
          </a:p>
          <a:p>
            <a:pPr marL="0" indent="0">
              <a:buNone/>
            </a:pPr>
            <a:r>
              <a:rPr lang="en-US" sz="2400" baseline="-25000" dirty="0"/>
              <a:t>These are the conditions which imply the use of a heart sound probe self-adjustable to sound signal levels and selecting only heart sounds. </a:t>
            </a:r>
            <a:endParaRPr lang="en-IN" sz="2400" baseline="-25000" dirty="0"/>
          </a:p>
        </p:txBody>
      </p:sp>
    </p:spTree>
    <p:extLst>
      <p:ext uri="{BB962C8B-B14F-4D97-AF65-F5344CB8AC3E}">
        <p14:creationId xmlns:p14="http://schemas.microsoft.com/office/powerpoint/2010/main" val="3369938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97E12-E8D3-41BD-AB7F-0DD2B9991DAD}"/>
              </a:ext>
            </a:extLst>
          </p:cNvPr>
          <p:cNvSpPr>
            <a:spLocks noGrp="1"/>
          </p:cNvSpPr>
          <p:nvPr>
            <p:ph type="title"/>
          </p:nvPr>
        </p:nvSpPr>
        <p:spPr/>
        <p:txBody>
          <a:bodyPr/>
          <a:lstStyle/>
          <a:p>
            <a:r>
              <a:rPr lang="en-US" sz="3200" b="1" dirty="0"/>
              <a:t>BLUETOOTH LOW ENERGY (BLE) BASED MOBILE ELECTROCARDIOGRAM MONITORING SYSTEM </a:t>
            </a:r>
            <a:endParaRPr lang="en-IN" sz="3200" b="1" dirty="0"/>
          </a:p>
        </p:txBody>
      </p:sp>
      <p:sp>
        <p:nvSpPr>
          <p:cNvPr id="3" name="Content Placeholder 2">
            <a:extLst>
              <a:ext uri="{FF2B5EF4-FFF2-40B4-BE49-F238E27FC236}">
                <a16:creationId xmlns:a16="http://schemas.microsoft.com/office/drawing/2014/main" id="{02B323F4-9D8B-4547-B45A-5BD4FA374BE8}"/>
              </a:ext>
            </a:extLst>
          </p:cNvPr>
          <p:cNvSpPr>
            <a:spLocks noGrp="1"/>
          </p:cNvSpPr>
          <p:nvPr>
            <p:ph idx="1"/>
          </p:nvPr>
        </p:nvSpPr>
        <p:spPr>
          <a:xfrm>
            <a:off x="0" y="2603500"/>
            <a:ext cx="12192000" cy="4174372"/>
          </a:xfrm>
        </p:spPr>
        <p:txBody>
          <a:bodyPr/>
          <a:lstStyle/>
          <a:p>
            <a:r>
              <a:rPr lang="en-US" dirty="0"/>
              <a:t>Bin Yu, </a:t>
            </a:r>
            <a:r>
              <a:rPr lang="en-US" dirty="0" err="1"/>
              <a:t>Lisheng</a:t>
            </a:r>
            <a:r>
              <a:rPr lang="en-US" dirty="0"/>
              <a:t> Xu and </a:t>
            </a:r>
            <a:r>
              <a:rPr lang="en-US" dirty="0" err="1"/>
              <a:t>Yongxu</a:t>
            </a:r>
            <a:r>
              <a:rPr lang="en-US" dirty="0"/>
              <a:t> Li developed a wireless Electrocardiogram (ECG) monitoring system based on Bluetooth low energy methodology.</a:t>
            </a:r>
          </a:p>
          <a:p>
            <a:r>
              <a:rPr lang="en-US" dirty="0"/>
              <a:t>This system consists of a single-chip, Bluetooth module and a smart phone. According to this paper, the monitoring system acquires the ECG signals through a 2-lead ECG sensor and transmits the ECG data through the Bluetooth wireless link. </a:t>
            </a:r>
          </a:p>
          <a:p>
            <a:r>
              <a:rPr lang="en-US" dirty="0"/>
              <a:t>The data is then processed and the ECG wave form is displayed in the smart phone. This system eliminates the hard wiring imposed on patients.</a:t>
            </a:r>
          </a:p>
          <a:p>
            <a:r>
              <a:rPr lang="en-US" dirty="0"/>
              <a:t> It also reduces the power consumption of the long term monitoring system.</a:t>
            </a:r>
            <a:endParaRPr lang="en-IN" dirty="0"/>
          </a:p>
        </p:txBody>
      </p:sp>
    </p:spTree>
    <p:extLst>
      <p:ext uri="{BB962C8B-B14F-4D97-AF65-F5344CB8AC3E}">
        <p14:creationId xmlns:p14="http://schemas.microsoft.com/office/powerpoint/2010/main" val="3704244323"/>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REAL TIME HEART RATE MONITORING  SYSTEM USING WEBCAM</Template>
  <TotalTime>714</TotalTime>
  <Words>3167</Words>
  <Application>Microsoft Office PowerPoint</Application>
  <PresentationFormat>Widescreen</PresentationFormat>
  <Paragraphs>189</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Cambria Math</vt:lpstr>
      <vt:lpstr>Century Gothic</vt:lpstr>
      <vt:lpstr>Symbol</vt:lpstr>
      <vt:lpstr>Times New Roman</vt:lpstr>
      <vt:lpstr>Wingdings</vt:lpstr>
      <vt:lpstr>Wingdings 3</vt:lpstr>
      <vt:lpstr>Ion Boardroom</vt:lpstr>
      <vt:lpstr>REAL TIME HEART RATE MONITORING  SYSTEM USING WEBCAM</vt:lpstr>
      <vt:lpstr>AIM</vt:lpstr>
      <vt:lpstr>INTRODUCTION</vt:lpstr>
      <vt:lpstr>REQUIREMENTS</vt:lpstr>
      <vt:lpstr>EXISTING SYSTEM</vt:lpstr>
      <vt:lpstr>PROPOSED SYSTEM</vt:lpstr>
      <vt:lpstr>LITERATURE SURVEY</vt:lpstr>
      <vt:lpstr>A NON-INVASIVE TELEMETRIC HEART RATE MONITORING SYSTEM BASED ON PHONOCARDIOGRAPHY</vt:lpstr>
      <vt:lpstr>BLUETOOTH LOW ENERGY (BLE) BASED MOBILE ELECTROCARDIOGRAM MONITORING SYSTEM </vt:lpstr>
      <vt:lpstr>CONTACT-FREE MEASUREMENT OF CARDIAC PULSE BASED ON THE ANALYSIS OF THERMAL IMAGERY</vt:lpstr>
      <vt:lpstr>REMOTE PLETHYSMOGRAPHIC IMAGING USING AMBIENT LIGHT</vt:lpstr>
      <vt:lpstr>PowerPoint Presentation</vt:lpstr>
      <vt:lpstr>The steps performed during heart rate measurement, </vt:lpstr>
      <vt:lpstr>DATA FLOW DIAGRAM</vt:lpstr>
      <vt:lpstr>LEVEL 0</vt:lpstr>
      <vt:lpstr>LEVEL 1</vt:lpstr>
      <vt:lpstr>LEVEL 2</vt:lpstr>
      <vt:lpstr>METHODOLOGY </vt:lpstr>
      <vt:lpstr>Reading Image Frames</vt:lpstr>
      <vt:lpstr>Face Tracking</vt:lpstr>
      <vt:lpstr>Region of Interest Selection</vt:lpstr>
      <vt:lpstr>RGB Signals Extraction</vt:lpstr>
      <vt:lpstr>Signal Detrending</vt:lpstr>
      <vt:lpstr> Filtering </vt:lpstr>
      <vt:lpstr>Normalization</vt:lpstr>
      <vt:lpstr>PowerPoint Presentation</vt:lpstr>
      <vt:lpstr>RESULTS</vt:lpstr>
      <vt:lpstr>Heart Rate Estimation</vt:lpstr>
      <vt:lpstr>Results: On figure 7.1 the person’s heart rate is estimated at 87 BPM</vt:lpstr>
      <vt:lpstr>Graphical Representation of Signals</vt:lpstr>
      <vt:lpstr>Fig A</vt:lpstr>
      <vt:lpstr>Fig B</vt:lpstr>
      <vt:lpstr>SAMPLE OUTPUT</vt:lpstr>
      <vt:lpstr>USER INTERFACE</vt:lpstr>
      <vt:lpstr>ADVANTAGES</vt:lpstr>
      <vt:lpstr>DISADVANTAGES</vt:lpstr>
      <vt:lpstr>CONCLUSION</vt:lpstr>
      <vt:lpstr>FUTURE SCOPE</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HEART RATE MONITORING  SYSTEM USING WEBCAM</dc:title>
  <dc:creator>Arya Jayan</dc:creator>
  <cp:lastModifiedBy>Arya Jayan</cp:lastModifiedBy>
  <cp:revision>8</cp:revision>
  <dcterms:created xsi:type="dcterms:W3CDTF">2022-01-20T05:36:48Z</dcterms:created>
  <dcterms:modified xsi:type="dcterms:W3CDTF">2022-02-27T14:28:09Z</dcterms:modified>
</cp:coreProperties>
</file>