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6" r:id="rId11"/>
    <p:sldId id="265" r:id="rId12"/>
    <p:sldId id="272" r:id="rId13"/>
    <p:sldId id="277" r:id="rId14"/>
    <p:sldId id="259" r:id="rId15"/>
    <p:sldId id="27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B6200-36CB-496B-A007-5DAAA3F8C926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C46430F-50A9-4207-A596-CFD56A7964A8}">
      <dgm:prSet phldrT="[Text]"/>
      <dgm:spPr/>
      <dgm:t>
        <a:bodyPr/>
        <a:lstStyle/>
        <a:p>
          <a:r>
            <a:rPr lang="en-US" dirty="0" smtClean="0"/>
            <a:t>What does Computer Vision means</a:t>
          </a:r>
          <a:endParaRPr lang="en-US" dirty="0"/>
        </a:p>
      </dgm:t>
    </dgm:pt>
    <dgm:pt modelId="{6401AA60-E921-408B-BF16-EE62C4EA14E6}" type="parTrans" cxnId="{3432E45D-1782-40C6-B687-F584E4BE9999}">
      <dgm:prSet/>
      <dgm:spPr/>
      <dgm:t>
        <a:bodyPr/>
        <a:lstStyle/>
        <a:p>
          <a:endParaRPr lang="en-US"/>
        </a:p>
      </dgm:t>
    </dgm:pt>
    <dgm:pt modelId="{981712A5-4D1F-4057-ADDF-F51F5F31B68F}" type="sibTrans" cxnId="{3432E45D-1782-40C6-B687-F584E4BE9999}">
      <dgm:prSet/>
      <dgm:spPr/>
      <dgm:t>
        <a:bodyPr/>
        <a:lstStyle/>
        <a:p>
          <a:endParaRPr lang="en-US"/>
        </a:p>
      </dgm:t>
    </dgm:pt>
    <dgm:pt modelId="{7D2C1D18-851C-48E4-8BBC-DEAA6E7E8A63}">
      <dgm:prSet phldrT="[Text]"/>
      <dgm:spPr/>
      <dgm:t>
        <a:bodyPr/>
        <a:lstStyle/>
        <a:p>
          <a:r>
            <a:rPr lang="en-US" dirty="0" smtClean="0"/>
            <a:t>How Machines See an Image</a:t>
          </a:r>
          <a:endParaRPr lang="en-US" dirty="0"/>
        </a:p>
      </dgm:t>
    </dgm:pt>
    <dgm:pt modelId="{E717E16D-8201-4B7D-B910-9A0CEC0D432B}" type="parTrans" cxnId="{399C53FF-B35B-42F6-8A1E-9109375E86C1}">
      <dgm:prSet/>
      <dgm:spPr/>
      <dgm:t>
        <a:bodyPr/>
        <a:lstStyle/>
        <a:p>
          <a:endParaRPr lang="en-US"/>
        </a:p>
      </dgm:t>
    </dgm:pt>
    <dgm:pt modelId="{D76DCCAE-BE7E-4E5B-8D8D-96DB602B1744}" type="sibTrans" cxnId="{399C53FF-B35B-42F6-8A1E-9109375E86C1}">
      <dgm:prSet/>
      <dgm:spPr/>
      <dgm:t>
        <a:bodyPr/>
        <a:lstStyle/>
        <a:p>
          <a:endParaRPr lang="en-US"/>
        </a:p>
      </dgm:t>
    </dgm:pt>
    <dgm:pt modelId="{148D630E-3757-4BF6-B265-BC86D0FD2B6F}">
      <dgm:prSet phldrT="[Text]"/>
      <dgm:spPr/>
      <dgm:t>
        <a:bodyPr/>
        <a:lstStyle/>
        <a:p>
          <a:r>
            <a:rPr lang="en-US" dirty="0" smtClean="0"/>
            <a:t>How it Works</a:t>
          </a:r>
          <a:endParaRPr lang="en-US" dirty="0"/>
        </a:p>
      </dgm:t>
    </dgm:pt>
    <dgm:pt modelId="{09BB42E4-BD8D-4F82-AF7C-9E280BBE90CA}" type="parTrans" cxnId="{4B5AF97A-1C4D-43DF-B54D-2E88D1CF595A}">
      <dgm:prSet/>
      <dgm:spPr/>
      <dgm:t>
        <a:bodyPr/>
        <a:lstStyle/>
        <a:p>
          <a:endParaRPr lang="en-US"/>
        </a:p>
      </dgm:t>
    </dgm:pt>
    <dgm:pt modelId="{EA4C80C4-3059-4758-8497-7462C2521651}" type="sibTrans" cxnId="{4B5AF97A-1C4D-43DF-B54D-2E88D1CF595A}">
      <dgm:prSet/>
      <dgm:spPr/>
      <dgm:t>
        <a:bodyPr/>
        <a:lstStyle/>
        <a:p>
          <a:endParaRPr lang="en-US"/>
        </a:p>
      </dgm:t>
    </dgm:pt>
    <dgm:pt modelId="{72849F99-3770-4015-922D-3B4BE6975D2B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358A1A72-D5E4-4DD0-B01B-38CDBAEADB5B}" type="parTrans" cxnId="{6EC377C2-30AA-41A4-B29B-B0810B82B0DA}">
      <dgm:prSet/>
      <dgm:spPr/>
      <dgm:t>
        <a:bodyPr/>
        <a:lstStyle/>
        <a:p>
          <a:endParaRPr lang="en-US"/>
        </a:p>
      </dgm:t>
    </dgm:pt>
    <dgm:pt modelId="{F97998E5-24C7-49B5-97BD-B30682308B95}" type="sibTrans" cxnId="{6EC377C2-30AA-41A4-B29B-B0810B82B0DA}">
      <dgm:prSet/>
      <dgm:spPr/>
      <dgm:t>
        <a:bodyPr/>
        <a:lstStyle/>
        <a:p>
          <a:endParaRPr lang="en-US"/>
        </a:p>
      </dgm:t>
    </dgm:pt>
    <dgm:pt modelId="{83E2B95D-66A7-4327-9961-2061916E3E46}">
      <dgm:prSet phldrT="[Text]"/>
      <dgm:spPr/>
      <dgm:t>
        <a:bodyPr/>
        <a:lstStyle/>
        <a:p>
          <a:r>
            <a:rPr lang="en-US" dirty="0" smtClean="0"/>
            <a:t>Tools and Technology Used</a:t>
          </a:r>
          <a:endParaRPr lang="en-US" dirty="0"/>
        </a:p>
      </dgm:t>
    </dgm:pt>
    <dgm:pt modelId="{B123ABDF-E441-420B-B19A-54F40BEFB9E6}" type="parTrans" cxnId="{C25BA4EC-B277-4CAD-B90D-ECDF78F7A438}">
      <dgm:prSet/>
      <dgm:spPr/>
      <dgm:t>
        <a:bodyPr/>
        <a:lstStyle/>
        <a:p>
          <a:endParaRPr lang="en-US"/>
        </a:p>
      </dgm:t>
    </dgm:pt>
    <dgm:pt modelId="{E3624C02-4F65-48C6-95C4-53E6A0933F60}" type="sibTrans" cxnId="{C25BA4EC-B277-4CAD-B90D-ECDF78F7A438}">
      <dgm:prSet/>
      <dgm:spPr/>
      <dgm:t>
        <a:bodyPr/>
        <a:lstStyle/>
        <a:p>
          <a:endParaRPr lang="en-US"/>
        </a:p>
      </dgm:t>
    </dgm:pt>
    <dgm:pt modelId="{E197CE62-D2D9-4474-B8DD-D6A83AFE5E13}">
      <dgm:prSet phldrT="[Text]"/>
      <dgm:spPr/>
      <dgm:t>
        <a:bodyPr/>
        <a:lstStyle/>
        <a:p>
          <a:r>
            <a:rPr lang="en-US" dirty="0" smtClean="0"/>
            <a:t>Challenges</a:t>
          </a:r>
          <a:endParaRPr lang="en-US" dirty="0"/>
        </a:p>
      </dgm:t>
    </dgm:pt>
    <dgm:pt modelId="{9C538898-33CF-4FD3-8EC9-BCB78387CC87}" type="parTrans" cxnId="{8F9FE852-55B8-41EF-95B9-194576ED6D23}">
      <dgm:prSet/>
      <dgm:spPr/>
      <dgm:t>
        <a:bodyPr/>
        <a:lstStyle/>
        <a:p>
          <a:endParaRPr lang="en-US"/>
        </a:p>
      </dgm:t>
    </dgm:pt>
    <dgm:pt modelId="{BEB174B4-BC92-4F78-B621-FDD68AFC82E0}" type="sibTrans" cxnId="{8F9FE852-55B8-41EF-95B9-194576ED6D23}">
      <dgm:prSet/>
      <dgm:spPr/>
      <dgm:t>
        <a:bodyPr/>
        <a:lstStyle/>
        <a:p>
          <a:endParaRPr lang="en-US"/>
        </a:p>
      </dgm:t>
    </dgm:pt>
    <dgm:pt modelId="{D2B65C22-24C4-40EF-B91D-7C3B1F1801E5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2D5A9D9E-A5A0-4ADB-AC9D-F4F62AFDFAF7}" type="parTrans" cxnId="{1A112639-CEAA-42E2-807C-5C4A998F557D}">
      <dgm:prSet/>
      <dgm:spPr/>
      <dgm:t>
        <a:bodyPr/>
        <a:lstStyle/>
        <a:p>
          <a:endParaRPr lang="en-US"/>
        </a:p>
      </dgm:t>
    </dgm:pt>
    <dgm:pt modelId="{56502258-EC50-484D-A5BE-25D25443D442}" type="sibTrans" cxnId="{1A112639-CEAA-42E2-807C-5C4A998F557D}">
      <dgm:prSet/>
      <dgm:spPr/>
      <dgm:t>
        <a:bodyPr/>
        <a:lstStyle/>
        <a:p>
          <a:endParaRPr lang="en-US"/>
        </a:p>
      </dgm:t>
    </dgm:pt>
    <dgm:pt modelId="{4518BE26-FBAB-4EC9-99D6-BE7A85193408}" type="pres">
      <dgm:prSet presAssocID="{0D8B6200-36CB-496B-A007-5DAAA3F8C9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43E378-D2F9-4F7B-9B84-99E80207056A}" type="pres">
      <dgm:prSet presAssocID="{0D8B6200-36CB-496B-A007-5DAAA3F8C926}" presName="Name1" presStyleCnt="0"/>
      <dgm:spPr/>
    </dgm:pt>
    <dgm:pt modelId="{5DA60F15-34FB-4A06-9360-14431F0B5D5B}" type="pres">
      <dgm:prSet presAssocID="{0D8B6200-36CB-496B-A007-5DAAA3F8C926}" presName="cycle" presStyleCnt="0"/>
      <dgm:spPr/>
    </dgm:pt>
    <dgm:pt modelId="{8FE4046D-2646-47C4-847D-5308E63E2E9D}" type="pres">
      <dgm:prSet presAssocID="{0D8B6200-36CB-496B-A007-5DAAA3F8C926}" presName="srcNode" presStyleLbl="node1" presStyleIdx="0" presStyleCnt="7"/>
      <dgm:spPr/>
    </dgm:pt>
    <dgm:pt modelId="{37778989-5798-4D95-B81A-80D77CF6FC02}" type="pres">
      <dgm:prSet presAssocID="{0D8B6200-36CB-496B-A007-5DAAA3F8C926}" presName="conn" presStyleLbl="parChTrans1D2" presStyleIdx="0" presStyleCnt="1"/>
      <dgm:spPr/>
      <dgm:t>
        <a:bodyPr/>
        <a:lstStyle/>
        <a:p>
          <a:endParaRPr lang="en-US"/>
        </a:p>
      </dgm:t>
    </dgm:pt>
    <dgm:pt modelId="{290A9715-E87A-4315-8BBA-D5AA23D017BA}" type="pres">
      <dgm:prSet presAssocID="{0D8B6200-36CB-496B-A007-5DAAA3F8C926}" presName="extraNode" presStyleLbl="node1" presStyleIdx="0" presStyleCnt="7"/>
      <dgm:spPr/>
    </dgm:pt>
    <dgm:pt modelId="{F961F02D-72A1-4243-9D7C-575A9E765176}" type="pres">
      <dgm:prSet presAssocID="{0D8B6200-36CB-496B-A007-5DAAA3F8C926}" presName="dstNode" presStyleLbl="node1" presStyleIdx="0" presStyleCnt="7"/>
      <dgm:spPr/>
    </dgm:pt>
    <dgm:pt modelId="{83DD4071-084D-40DA-837B-DC7C5BA59E04}" type="pres">
      <dgm:prSet presAssocID="{9C46430F-50A9-4207-A596-CFD56A7964A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DD1CC-63AA-49A8-ABE3-3C91CE6AE960}" type="pres">
      <dgm:prSet presAssocID="{9C46430F-50A9-4207-A596-CFD56A7964A8}" presName="accent_1" presStyleCnt="0"/>
      <dgm:spPr/>
    </dgm:pt>
    <dgm:pt modelId="{BF688883-4860-474B-B877-22ED24DF2652}" type="pres">
      <dgm:prSet presAssocID="{9C46430F-50A9-4207-A596-CFD56A7964A8}" presName="accentRepeatNode" presStyleLbl="solidFgAcc1" presStyleIdx="0" presStyleCnt="7"/>
      <dgm:spPr/>
    </dgm:pt>
    <dgm:pt modelId="{3D121B7A-4475-4525-B7A2-7EC5375930D9}" type="pres">
      <dgm:prSet presAssocID="{7D2C1D18-851C-48E4-8BBC-DEAA6E7E8A6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7C40C-BE03-48D2-A094-6812E8D37908}" type="pres">
      <dgm:prSet presAssocID="{7D2C1D18-851C-48E4-8BBC-DEAA6E7E8A63}" presName="accent_2" presStyleCnt="0"/>
      <dgm:spPr/>
    </dgm:pt>
    <dgm:pt modelId="{B4777A91-1BA2-4E83-9878-D73BD11C19A2}" type="pres">
      <dgm:prSet presAssocID="{7D2C1D18-851C-48E4-8BBC-DEAA6E7E8A63}" presName="accentRepeatNode" presStyleLbl="solidFgAcc1" presStyleIdx="1" presStyleCnt="7"/>
      <dgm:spPr/>
    </dgm:pt>
    <dgm:pt modelId="{14AB2552-7751-4877-934C-7EED7EADC334}" type="pres">
      <dgm:prSet presAssocID="{148D630E-3757-4BF6-B265-BC86D0FD2B6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B803-9FC1-4D34-A50B-95CE10B95336}" type="pres">
      <dgm:prSet presAssocID="{148D630E-3757-4BF6-B265-BC86D0FD2B6F}" presName="accent_3" presStyleCnt="0"/>
      <dgm:spPr/>
    </dgm:pt>
    <dgm:pt modelId="{D1E5330D-0050-49F7-83E0-A7D39F8A2155}" type="pres">
      <dgm:prSet presAssocID="{148D630E-3757-4BF6-B265-BC86D0FD2B6F}" presName="accentRepeatNode" presStyleLbl="solidFgAcc1" presStyleIdx="2" presStyleCnt="7"/>
      <dgm:spPr/>
    </dgm:pt>
    <dgm:pt modelId="{88300636-204D-4FD9-9486-55F8262BDC0E}" type="pres">
      <dgm:prSet presAssocID="{72849F99-3770-4015-922D-3B4BE6975D2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05127-35BF-4925-A364-927E6B74F246}" type="pres">
      <dgm:prSet presAssocID="{72849F99-3770-4015-922D-3B4BE6975D2B}" presName="accent_4" presStyleCnt="0"/>
      <dgm:spPr/>
    </dgm:pt>
    <dgm:pt modelId="{8387E979-7A1B-487D-A541-430DA223FA3A}" type="pres">
      <dgm:prSet presAssocID="{72849F99-3770-4015-922D-3B4BE6975D2B}" presName="accentRepeatNode" presStyleLbl="solidFgAcc1" presStyleIdx="3" presStyleCnt="7"/>
      <dgm:spPr/>
    </dgm:pt>
    <dgm:pt modelId="{2B77186D-785D-46AA-9937-2EE65C6F063B}" type="pres">
      <dgm:prSet presAssocID="{83E2B95D-66A7-4327-9961-2061916E3E4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C0869-9238-4A5D-9AC9-BF5190345CF4}" type="pres">
      <dgm:prSet presAssocID="{83E2B95D-66A7-4327-9961-2061916E3E46}" presName="accent_5" presStyleCnt="0"/>
      <dgm:spPr/>
    </dgm:pt>
    <dgm:pt modelId="{89C86576-8779-47AA-9D1F-4693468EA41D}" type="pres">
      <dgm:prSet presAssocID="{83E2B95D-66A7-4327-9961-2061916E3E46}" presName="accentRepeatNode" presStyleLbl="solidFgAcc1" presStyleIdx="4" presStyleCnt="7"/>
      <dgm:spPr/>
    </dgm:pt>
    <dgm:pt modelId="{A48CB934-370D-46C4-9E18-8387D2B3C2EB}" type="pres">
      <dgm:prSet presAssocID="{E197CE62-D2D9-4474-B8DD-D6A83AFE5E1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80B07-5B96-4950-BB4B-B79F5C3628ED}" type="pres">
      <dgm:prSet presAssocID="{E197CE62-D2D9-4474-B8DD-D6A83AFE5E13}" presName="accent_6" presStyleCnt="0"/>
      <dgm:spPr/>
    </dgm:pt>
    <dgm:pt modelId="{8B8AD307-C1FF-4551-ACC3-CA91D608C3CD}" type="pres">
      <dgm:prSet presAssocID="{E197CE62-D2D9-4474-B8DD-D6A83AFE5E13}" presName="accentRepeatNode" presStyleLbl="solidFgAcc1" presStyleIdx="5" presStyleCnt="7"/>
      <dgm:spPr/>
    </dgm:pt>
    <dgm:pt modelId="{0334CE2A-2A6B-43E9-9368-1323632FE16B}" type="pres">
      <dgm:prSet presAssocID="{D2B65C22-24C4-40EF-B91D-7C3B1F1801E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8DE98-1A2D-4FE8-BEE1-2318FAB5AE5D}" type="pres">
      <dgm:prSet presAssocID="{D2B65C22-24C4-40EF-B91D-7C3B1F1801E5}" presName="accent_7" presStyleCnt="0"/>
      <dgm:spPr/>
    </dgm:pt>
    <dgm:pt modelId="{AD0955EC-A162-44CE-B2DC-C714F9DB4418}" type="pres">
      <dgm:prSet presAssocID="{D2B65C22-24C4-40EF-B91D-7C3B1F1801E5}" presName="accentRepeatNode" presStyleLbl="solidFgAcc1" presStyleIdx="6" presStyleCnt="7"/>
      <dgm:spPr/>
    </dgm:pt>
  </dgm:ptLst>
  <dgm:cxnLst>
    <dgm:cxn modelId="{8F9FE852-55B8-41EF-95B9-194576ED6D23}" srcId="{0D8B6200-36CB-496B-A007-5DAAA3F8C926}" destId="{E197CE62-D2D9-4474-B8DD-D6A83AFE5E13}" srcOrd="5" destOrd="0" parTransId="{9C538898-33CF-4FD3-8EC9-BCB78387CC87}" sibTransId="{BEB174B4-BC92-4F78-B621-FDD68AFC82E0}"/>
    <dgm:cxn modelId="{C1DBC5AD-3D8D-4671-BE55-253995E4DC0A}" type="presOf" srcId="{E197CE62-D2D9-4474-B8DD-D6A83AFE5E13}" destId="{A48CB934-370D-46C4-9E18-8387D2B3C2EB}" srcOrd="0" destOrd="0" presId="urn:microsoft.com/office/officeart/2008/layout/VerticalCurvedList"/>
    <dgm:cxn modelId="{E0CA08E1-9DA5-4913-929E-1F58C0166DFA}" type="presOf" srcId="{981712A5-4D1F-4057-ADDF-F51F5F31B68F}" destId="{37778989-5798-4D95-B81A-80D77CF6FC02}" srcOrd="0" destOrd="0" presId="urn:microsoft.com/office/officeart/2008/layout/VerticalCurvedList"/>
    <dgm:cxn modelId="{3432E45D-1782-40C6-B687-F584E4BE9999}" srcId="{0D8B6200-36CB-496B-A007-5DAAA3F8C926}" destId="{9C46430F-50A9-4207-A596-CFD56A7964A8}" srcOrd="0" destOrd="0" parTransId="{6401AA60-E921-408B-BF16-EE62C4EA14E6}" sibTransId="{981712A5-4D1F-4057-ADDF-F51F5F31B68F}"/>
    <dgm:cxn modelId="{4B5AF97A-1C4D-43DF-B54D-2E88D1CF595A}" srcId="{0D8B6200-36CB-496B-A007-5DAAA3F8C926}" destId="{148D630E-3757-4BF6-B265-BC86D0FD2B6F}" srcOrd="2" destOrd="0" parTransId="{09BB42E4-BD8D-4F82-AF7C-9E280BBE90CA}" sibTransId="{EA4C80C4-3059-4758-8497-7462C2521651}"/>
    <dgm:cxn modelId="{B8A8BFC2-7F5F-4884-8C38-49D4A69EC718}" type="presOf" srcId="{9C46430F-50A9-4207-A596-CFD56A7964A8}" destId="{83DD4071-084D-40DA-837B-DC7C5BA59E04}" srcOrd="0" destOrd="0" presId="urn:microsoft.com/office/officeart/2008/layout/VerticalCurvedList"/>
    <dgm:cxn modelId="{08704E1D-F19E-451C-A4A7-41157453A695}" type="presOf" srcId="{83E2B95D-66A7-4327-9961-2061916E3E46}" destId="{2B77186D-785D-46AA-9937-2EE65C6F063B}" srcOrd="0" destOrd="0" presId="urn:microsoft.com/office/officeart/2008/layout/VerticalCurvedList"/>
    <dgm:cxn modelId="{8FA0CAF8-C600-4BD7-B2FE-45283D9FB57D}" type="presOf" srcId="{D2B65C22-24C4-40EF-B91D-7C3B1F1801E5}" destId="{0334CE2A-2A6B-43E9-9368-1323632FE16B}" srcOrd="0" destOrd="0" presId="urn:microsoft.com/office/officeart/2008/layout/VerticalCurvedList"/>
    <dgm:cxn modelId="{EE05BDC6-802D-4B18-BB61-22C246282187}" type="presOf" srcId="{0D8B6200-36CB-496B-A007-5DAAA3F8C926}" destId="{4518BE26-FBAB-4EC9-99D6-BE7A85193408}" srcOrd="0" destOrd="0" presId="urn:microsoft.com/office/officeart/2008/layout/VerticalCurvedList"/>
    <dgm:cxn modelId="{BAE68B0C-9E7C-4861-9CE2-2AC5DC103225}" type="presOf" srcId="{7D2C1D18-851C-48E4-8BBC-DEAA6E7E8A63}" destId="{3D121B7A-4475-4525-B7A2-7EC5375930D9}" srcOrd="0" destOrd="0" presId="urn:microsoft.com/office/officeart/2008/layout/VerticalCurvedList"/>
    <dgm:cxn modelId="{6EC377C2-30AA-41A4-B29B-B0810B82B0DA}" srcId="{0D8B6200-36CB-496B-A007-5DAAA3F8C926}" destId="{72849F99-3770-4015-922D-3B4BE6975D2B}" srcOrd="3" destOrd="0" parTransId="{358A1A72-D5E4-4DD0-B01B-38CDBAEADB5B}" sibTransId="{F97998E5-24C7-49B5-97BD-B30682308B95}"/>
    <dgm:cxn modelId="{1D7E246D-463A-45A0-B01C-E6C65D3BEF4D}" type="presOf" srcId="{72849F99-3770-4015-922D-3B4BE6975D2B}" destId="{88300636-204D-4FD9-9486-55F8262BDC0E}" srcOrd="0" destOrd="0" presId="urn:microsoft.com/office/officeart/2008/layout/VerticalCurvedList"/>
    <dgm:cxn modelId="{EEE8F807-5201-494D-905A-775DEA33CA61}" type="presOf" srcId="{148D630E-3757-4BF6-B265-BC86D0FD2B6F}" destId="{14AB2552-7751-4877-934C-7EED7EADC334}" srcOrd="0" destOrd="0" presId="urn:microsoft.com/office/officeart/2008/layout/VerticalCurvedList"/>
    <dgm:cxn modelId="{C25BA4EC-B277-4CAD-B90D-ECDF78F7A438}" srcId="{0D8B6200-36CB-496B-A007-5DAAA3F8C926}" destId="{83E2B95D-66A7-4327-9961-2061916E3E46}" srcOrd="4" destOrd="0" parTransId="{B123ABDF-E441-420B-B19A-54F40BEFB9E6}" sibTransId="{E3624C02-4F65-48C6-95C4-53E6A0933F60}"/>
    <dgm:cxn modelId="{1A112639-CEAA-42E2-807C-5C4A998F557D}" srcId="{0D8B6200-36CB-496B-A007-5DAAA3F8C926}" destId="{D2B65C22-24C4-40EF-B91D-7C3B1F1801E5}" srcOrd="6" destOrd="0" parTransId="{2D5A9D9E-A5A0-4ADB-AC9D-F4F62AFDFAF7}" sibTransId="{56502258-EC50-484D-A5BE-25D25443D442}"/>
    <dgm:cxn modelId="{399C53FF-B35B-42F6-8A1E-9109375E86C1}" srcId="{0D8B6200-36CB-496B-A007-5DAAA3F8C926}" destId="{7D2C1D18-851C-48E4-8BBC-DEAA6E7E8A63}" srcOrd="1" destOrd="0" parTransId="{E717E16D-8201-4B7D-B910-9A0CEC0D432B}" sibTransId="{D76DCCAE-BE7E-4E5B-8D8D-96DB602B1744}"/>
    <dgm:cxn modelId="{F2502E17-BE88-4145-A957-FBC3F8A1F0B3}" type="presParOf" srcId="{4518BE26-FBAB-4EC9-99D6-BE7A85193408}" destId="{9343E378-D2F9-4F7B-9B84-99E80207056A}" srcOrd="0" destOrd="0" presId="urn:microsoft.com/office/officeart/2008/layout/VerticalCurvedList"/>
    <dgm:cxn modelId="{00C4F62B-96C6-4707-B2EC-94BB21842413}" type="presParOf" srcId="{9343E378-D2F9-4F7B-9B84-99E80207056A}" destId="{5DA60F15-34FB-4A06-9360-14431F0B5D5B}" srcOrd="0" destOrd="0" presId="urn:microsoft.com/office/officeart/2008/layout/VerticalCurvedList"/>
    <dgm:cxn modelId="{63041955-5452-4E48-A251-44BF6E9B799F}" type="presParOf" srcId="{5DA60F15-34FB-4A06-9360-14431F0B5D5B}" destId="{8FE4046D-2646-47C4-847D-5308E63E2E9D}" srcOrd="0" destOrd="0" presId="urn:microsoft.com/office/officeart/2008/layout/VerticalCurvedList"/>
    <dgm:cxn modelId="{B02DF67A-849B-4F67-A8C8-9BDEF40C751B}" type="presParOf" srcId="{5DA60F15-34FB-4A06-9360-14431F0B5D5B}" destId="{37778989-5798-4D95-B81A-80D77CF6FC02}" srcOrd="1" destOrd="0" presId="urn:microsoft.com/office/officeart/2008/layout/VerticalCurvedList"/>
    <dgm:cxn modelId="{AAE6DB2B-A520-4C26-BF03-30115C84822A}" type="presParOf" srcId="{5DA60F15-34FB-4A06-9360-14431F0B5D5B}" destId="{290A9715-E87A-4315-8BBA-D5AA23D017BA}" srcOrd="2" destOrd="0" presId="urn:microsoft.com/office/officeart/2008/layout/VerticalCurvedList"/>
    <dgm:cxn modelId="{55D016A9-9900-400D-BE03-C125AC705077}" type="presParOf" srcId="{5DA60F15-34FB-4A06-9360-14431F0B5D5B}" destId="{F961F02D-72A1-4243-9D7C-575A9E765176}" srcOrd="3" destOrd="0" presId="urn:microsoft.com/office/officeart/2008/layout/VerticalCurvedList"/>
    <dgm:cxn modelId="{639ED8B5-C1AE-41B6-87BE-0B217B42007F}" type="presParOf" srcId="{9343E378-D2F9-4F7B-9B84-99E80207056A}" destId="{83DD4071-084D-40DA-837B-DC7C5BA59E04}" srcOrd="1" destOrd="0" presId="urn:microsoft.com/office/officeart/2008/layout/VerticalCurvedList"/>
    <dgm:cxn modelId="{8A75CF02-0F2A-445D-B43A-0ECCCA18AB47}" type="presParOf" srcId="{9343E378-D2F9-4F7B-9B84-99E80207056A}" destId="{62FDD1CC-63AA-49A8-ABE3-3C91CE6AE960}" srcOrd="2" destOrd="0" presId="urn:microsoft.com/office/officeart/2008/layout/VerticalCurvedList"/>
    <dgm:cxn modelId="{F09DC5F0-CDC8-40C5-BB61-D773706D34FB}" type="presParOf" srcId="{62FDD1CC-63AA-49A8-ABE3-3C91CE6AE960}" destId="{BF688883-4860-474B-B877-22ED24DF2652}" srcOrd="0" destOrd="0" presId="urn:microsoft.com/office/officeart/2008/layout/VerticalCurvedList"/>
    <dgm:cxn modelId="{D220F2D4-D997-48C3-B9C2-E48C0BD0C012}" type="presParOf" srcId="{9343E378-D2F9-4F7B-9B84-99E80207056A}" destId="{3D121B7A-4475-4525-B7A2-7EC5375930D9}" srcOrd="3" destOrd="0" presId="urn:microsoft.com/office/officeart/2008/layout/VerticalCurvedList"/>
    <dgm:cxn modelId="{AE755114-F1E2-4D52-B2C9-649B0FDC89CF}" type="presParOf" srcId="{9343E378-D2F9-4F7B-9B84-99E80207056A}" destId="{9A17C40C-BE03-48D2-A094-6812E8D37908}" srcOrd="4" destOrd="0" presId="urn:microsoft.com/office/officeart/2008/layout/VerticalCurvedList"/>
    <dgm:cxn modelId="{EBCFBD0E-3834-4E0A-AA91-C5F5BB1B658E}" type="presParOf" srcId="{9A17C40C-BE03-48D2-A094-6812E8D37908}" destId="{B4777A91-1BA2-4E83-9878-D73BD11C19A2}" srcOrd="0" destOrd="0" presId="urn:microsoft.com/office/officeart/2008/layout/VerticalCurvedList"/>
    <dgm:cxn modelId="{DD08A9E1-AC89-43AE-BA9C-69A82A761D0F}" type="presParOf" srcId="{9343E378-D2F9-4F7B-9B84-99E80207056A}" destId="{14AB2552-7751-4877-934C-7EED7EADC334}" srcOrd="5" destOrd="0" presId="urn:microsoft.com/office/officeart/2008/layout/VerticalCurvedList"/>
    <dgm:cxn modelId="{78CC493B-248D-4FF3-96E6-D4E3523B3741}" type="presParOf" srcId="{9343E378-D2F9-4F7B-9B84-99E80207056A}" destId="{8460B803-9FC1-4D34-A50B-95CE10B95336}" srcOrd="6" destOrd="0" presId="urn:microsoft.com/office/officeart/2008/layout/VerticalCurvedList"/>
    <dgm:cxn modelId="{89E009D5-ADC2-4D9D-BBCB-02609D8560A5}" type="presParOf" srcId="{8460B803-9FC1-4D34-A50B-95CE10B95336}" destId="{D1E5330D-0050-49F7-83E0-A7D39F8A2155}" srcOrd="0" destOrd="0" presId="urn:microsoft.com/office/officeart/2008/layout/VerticalCurvedList"/>
    <dgm:cxn modelId="{2ED1D49E-E798-4972-BD67-381B2CBEFD38}" type="presParOf" srcId="{9343E378-D2F9-4F7B-9B84-99E80207056A}" destId="{88300636-204D-4FD9-9486-55F8262BDC0E}" srcOrd="7" destOrd="0" presId="urn:microsoft.com/office/officeart/2008/layout/VerticalCurvedList"/>
    <dgm:cxn modelId="{7CB3D239-0E65-40D0-9613-F2D4E63DB6CB}" type="presParOf" srcId="{9343E378-D2F9-4F7B-9B84-99E80207056A}" destId="{9C905127-35BF-4925-A364-927E6B74F246}" srcOrd="8" destOrd="0" presId="urn:microsoft.com/office/officeart/2008/layout/VerticalCurvedList"/>
    <dgm:cxn modelId="{BF55E3D2-ADF9-4613-A34F-9C2374412E6F}" type="presParOf" srcId="{9C905127-35BF-4925-A364-927E6B74F246}" destId="{8387E979-7A1B-487D-A541-430DA223FA3A}" srcOrd="0" destOrd="0" presId="urn:microsoft.com/office/officeart/2008/layout/VerticalCurvedList"/>
    <dgm:cxn modelId="{3CC6FE32-0540-490F-B197-FBEAAF3C4411}" type="presParOf" srcId="{9343E378-D2F9-4F7B-9B84-99E80207056A}" destId="{2B77186D-785D-46AA-9937-2EE65C6F063B}" srcOrd="9" destOrd="0" presId="urn:microsoft.com/office/officeart/2008/layout/VerticalCurvedList"/>
    <dgm:cxn modelId="{6AB97459-2293-40AB-BCD0-05067D0D6119}" type="presParOf" srcId="{9343E378-D2F9-4F7B-9B84-99E80207056A}" destId="{EBDC0869-9238-4A5D-9AC9-BF5190345CF4}" srcOrd="10" destOrd="0" presId="urn:microsoft.com/office/officeart/2008/layout/VerticalCurvedList"/>
    <dgm:cxn modelId="{30C0DD51-15FC-4B16-A25A-5CAD6D5707C0}" type="presParOf" srcId="{EBDC0869-9238-4A5D-9AC9-BF5190345CF4}" destId="{89C86576-8779-47AA-9D1F-4693468EA41D}" srcOrd="0" destOrd="0" presId="urn:microsoft.com/office/officeart/2008/layout/VerticalCurvedList"/>
    <dgm:cxn modelId="{DEEFF6D8-1C59-4E27-B742-4F73AD057F65}" type="presParOf" srcId="{9343E378-D2F9-4F7B-9B84-99E80207056A}" destId="{A48CB934-370D-46C4-9E18-8387D2B3C2EB}" srcOrd="11" destOrd="0" presId="urn:microsoft.com/office/officeart/2008/layout/VerticalCurvedList"/>
    <dgm:cxn modelId="{88FC75FD-F567-4A8E-9B2C-3C3873BDFED0}" type="presParOf" srcId="{9343E378-D2F9-4F7B-9B84-99E80207056A}" destId="{F4380B07-5B96-4950-BB4B-B79F5C3628ED}" srcOrd="12" destOrd="0" presId="urn:microsoft.com/office/officeart/2008/layout/VerticalCurvedList"/>
    <dgm:cxn modelId="{5EC04752-CAF3-4A2A-B804-74CD9C96B831}" type="presParOf" srcId="{F4380B07-5B96-4950-BB4B-B79F5C3628ED}" destId="{8B8AD307-C1FF-4551-ACC3-CA91D608C3CD}" srcOrd="0" destOrd="0" presId="urn:microsoft.com/office/officeart/2008/layout/VerticalCurvedList"/>
    <dgm:cxn modelId="{2D473353-7AEB-4B4B-99B7-DA5077BD9CA1}" type="presParOf" srcId="{9343E378-D2F9-4F7B-9B84-99E80207056A}" destId="{0334CE2A-2A6B-43E9-9368-1323632FE16B}" srcOrd="13" destOrd="0" presId="urn:microsoft.com/office/officeart/2008/layout/VerticalCurvedList"/>
    <dgm:cxn modelId="{E6B9D364-98FA-4FF6-A51F-D08F28272781}" type="presParOf" srcId="{9343E378-D2F9-4F7B-9B84-99E80207056A}" destId="{C6D8DE98-1A2D-4FE8-BEE1-2318FAB5AE5D}" srcOrd="14" destOrd="0" presId="urn:microsoft.com/office/officeart/2008/layout/VerticalCurvedList"/>
    <dgm:cxn modelId="{0A2A0AC5-E7B0-43F5-9E41-98F87FF679B9}" type="presParOf" srcId="{C6D8DE98-1A2D-4FE8-BEE1-2318FAB5AE5D}" destId="{AD0955EC-A162-44CE-B2DC-C714F9DB44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8989-5798-4D95-B81A-80D77CF6FC02}">
      <dsp:nvSpPr>
        <dsp:cNvPr id="0" name=""/>
        <dsp:cNvSpPr/>
      </dsp:nvSpPr>
      <dsp:spPr>
        <a:xfrm>
          <a:off x="-5411676" y="-829076"/>
          <a:ext cx="6446970" cy="6446970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4071-084D-40DA-837B-DC7C5BA59E04}">
      <dsp:nvSpPr>
        <dsp:cNvPr id="0" name=""/>
        <dsp:cNvSpPr/>
      </dsp:nvSpPr>
      <dsp:spPr>
        <a:xfrm>
          <a:off x="335935" y="217699"/>
          <a:ext cx="9506133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does Computer Vision means</a:t>
          </a:r>
          <a:endParaRPr lang="en-US" sz="2400" kern="1200" dirty="0"/>
        </a:p>
      </dsp:txBody>
      <dsp:txXfrm>
        <a:off x="335935" y="217699"/>
        <a:ext cx="9506133" cy="435207"/>
      </dsp:txXfrm>
    </dsp:sp>
    <dsp:sp modelId="{BF688883-4860-474B-B877-22ED24DF2652}">
      <dsp:nvSpPr>
        <dsp:cNvPr id="0" name=""/>
        <dsp:cNvSpPr/>
      </dsp:nvSpPr>
      <dsp:spPr>
        <a:xfrm>
          <a:off x="63930" y="16329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21B7A-4475-4525-B7A2-7EC5375930D9}">
      <dsp:nvSpPr>
        <dsp:cNvPr id="0" name=""/>
        <dsp:cNvSpPr/>
      </dsp:nvSpPr>
      <dsp:spPr>
        <a:xfrm>
          <a:off x="730055" y="870894"/>
          <a:ext cx="9112014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Machines See an Image</a:t>
          </a:r>
          <a:endParaRPr lang="en-US" sz="2400" kern="1200" dirty="0"/>
        </a:p>
      </dsp:txBody>
      <dsp:txXfrm>
        <a:off x="730055" y="870894"/>
        <a:ext cx="9112014" cy="435207"/>
      </dsp:txXfrm>
    </dsp:sp>
    <dsp:sp modelId="{B4777A91-1BA2-4E83-9878-D73BD11C19A2}">
      <dsp:nvSpPr>
        <dsp:cNvPr id="0" name=""/>
        <dsp:cNvSpPr/>
      </dsp:nvSpPr>
      <dsp:spPr>
        <a:xfrm>
          <a:off x="458050" y="816493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2552-7751-4877-934C-7EED7EADC334}">
      <dsp:nvSpPr>
        <dsp:cNvPr id="0" name=""/>
        <dsp:cNvSpPr/>
      </dsp:nvSpPr>
      <dsp:spPr>
        <a:xfrm>
          <a:off x="946030" y="1523610"/>
          <a:ext cx="8896038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it Works</a:t>
          </a:r>
          <a:endParaRPr lang="en-US" sz="2400" kern="1200" dirty="0"/>
        </a:p>
      </dsp:txBody>
      <dsp:txXfrm>
        <a:off x="946030" y="1523610"/>
        <a:ext cx="8896038" cy="435207"/>
      </dsp:txXfrm>
    </dsp:sp>
    <dsp:sp modelId="{D1E5330D-0050-49F7-83E0-A7D39F8A2155}">
      <dsp:nvSpPr>
        <dsp:cNvPr id="0" name=""/>
        <dsp:cNvSpPr/>
      </dsp:nvSpPr>
      <dsp:spPr>
        <a:xfrm>
          <a:off x="674025" y="1469209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00636-204D-4FD9-9486-55F8262BDC0E}">
      <dsp:nvSpPr>
        <dsp:cNvPr id="0" name=""/>
        <dsp:cNvSpPr/>
      </dsp:nvSpPr>
      <dsp:spPr>
        <a:xfrm>
          <a:off x="1014989" y="2176804"/>
          <a:ext cx="8827079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Applications</a:t>
          </a:r>
          <a:endParaRPr lang="en-US" sz="2400" kern="1200" dirty="0"/>
        </a:p>
      </dsp:txBody>
      <dsp:txXfrm>
        <a:off x="1014989" y="2176804"/>
        <a:ext cx="8827079" cy="435207"/>
      </dsp:txXfrm>
    </dsp:sp>
    <dsp:sp modelId="{8387E979-7A1B-487D-A541-430DA223FA3A}">
      <dsp:nvSpPr>
        <dsp:cNvPr id="0" name=""/>
        <dsp:cNvSpPr/>
      </dsp:nvSpPr>
      <dsp:spPr>
        <a:xfrm>
          <a:off x="742984" y="2122403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7186D-785D-46AA-9937-2EE65C6F063B}">
      <dsp:nvSpPr>
        <dsp:cNvPr id="0" name=""/>
        <dsp:cNvSpPr/>
      </dsp:nvSpPr>
      <dsp:spPr>
        <a:xfrm>
          <a:off x="946030" y="2829999"/>
          <a:ext cx="8896038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Tools and Technology Used</a:t>
          </a:r>
          <a:endParaRPr lang="en-US" sz="2400" kern="1200" dirty="0"/>
        </a:p>
      </dsp:txBody>
      <dsp:txXfrm>
        <a:off x="946030" y="2829999"/>
        <a:ext cx="8896038" cy="435207"/>
      </dsp:txXfrm>
    </dsp:sp>
    <dsp:sp modelId="{89C86576-8779-47AA-9D1F-4693468EA41D}">
      <dsp:nvSpPr>
        <dsp:cNvPr id="0" name=""/>
        <dsp:cNvSpPr/>
      </dsp:nvSpPr>
      <dsp:spPr>
        <a:xfrm>
          <a:off x="674025" y="277559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CB934-370D-46C4-9E18-8387D2B3C2EB}">
      <dsp:nvSpPr>
        <dsp:cNvPr id="0" name=""/>
        <dsp:cNvSpPr/>
      </dsp:nvSpPr>
      <dsp:spPr>
        <a:xfrm>
          <a:off x="730055" y="3482715"/>
          <a:ext cx="9112014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Challenges</a:t>
          </a:r>
          <a:endParaRPr lang="en-US" sz="2400" kern="1200" dirty="0"/>
        </a:p>
      </dsp:txBody>
      <dsp:txXfrm>
        <a:off x="730055" y="3482715"/>
        <a:ext cx="9112014" cy="435207"/>
      </dsp:txXfrm>
    </dsp:sp>
    <dsp:sp modelId="{8B8AD307-C1FF-4551-ACC3-CA91D608C3CD}">
      <dsp:nvSpPr>
        <dsp:cNvPr id="0" name=""/>
        <dsp:cNvSpPr/>
      </dsp:nvSpPr>
      <dsp:spPr>
        <a:xfrm>
          <a:off x="458050" y="3428314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4CE2A-2A6B-43E9-9368-1323632FE16B}">
      <dsp:nvSpPr>
        <dsp:cNvPr id="0" name=""/>
        <dsp:cNvSpPr/>
      </dsp:nvSpPr>
      <dsp:spPr>
        <a:xfrm>
          <a:off x="335935" y="4135909"/>
          <a:ext cx="9506133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Conclusions</a:t>
          </a:r>
          <a:endParaRPr lang="en-US" sz="2400" kern="1200" dirty="0"/>
        </a:p>
      </dsp:txBody>
      <dsp:txXfrm>
        <a:off x="335935" y="4135909"/>
        <a:ext cx="9506133" cy="435207"/>
      </dsp:txXfrm>
    </dsp:sp>
    <dsp:sp modelId="{AD0955EC-A162-44CE-B2DC-C714F9DB4418}">
      <dsp:nvSpPr>
        <dsp:cNvPr id="0" name=""/>
        <dsp:cNvSpPr/>
      </dsp:nvSpPr>
      <dsp:spPr>
        <a:xfrm>
          <a:off x="63930" y="408150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C5EC-9E33-49A7-9216-DEE32BFA872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1775-110D-4F54-88D5-C97E68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2A910B-62A7-4E1E-B3C0-ADEE33A92941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729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BE6-4C6E-4407-966D-63568283CF98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10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C904-E2DD-4142-982B-F6DD47119002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1413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8B57-0A93-4B85-A16B-FBC3E100F2BC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2997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A6D-2E8C-4D9A-A6A9-BE966EE6CF5A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707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A0AC-39D6-4A25-9A5E-51C62B544299}" type="datetime1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2793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F31-AFCF-445E-850E-43B6AA89D957}" type="datetime1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8531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078A-B9C1-4794-984A-4747680CD064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556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BB25-042A-40C5-88E0-EEF356BF3F4C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356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2470-D56A-4076-8F51-8478B15A0D73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36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7E66-EC2A-416B-B9FE-FAE715ED5641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72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3DA8-612F-4F9C-BE0D-205AD2D114B0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118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9C18-71EC-42F0-B82C-DCB74A79C8EE}" type="datetime1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02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1395-1742-4394-8CB2-120F27E3D1DB}" type="datetime1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52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915-5F51-45F2-95F1-63B9B88E8B70}" type="datetime1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5028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B531-F652-4E7F-8AAF-BB3DD532AE35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4935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000F-8204-4D65-BB89-382291F3BC36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805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B477-5DB7-41ED-AFC5-9BEA61AD1BC6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ensic_facial_reconstru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en.wikipedia.org/wiki/Forensic_facial_reconstr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9241" y="414780"/>
            <a:ext cx="1017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How Machines See : The Science and Application of Computer Vision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501" y="1800520"/>
            <a:ext cx="379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Seminar (CS-329)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475" y="5514729"/>
            <a:ext cx="81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 of Computer Science and Engineering</a:t>
            </a:r>
            <a:endParaRPr lang="en-IN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487967" y="6037949"/>
            <a:ext cx="72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National Institute of Technology Hamirpur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9828" y="2756802"/>
            <a:ext cx="427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 Aryan Puri </a:t>
            </a:r>
          </a:p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No. : 22BEC032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40" y="4111019"/>
            <a:ext cx="1607172" cy="1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46671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Tools and Technologies Used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0532" y="5106380"/>
            <a:ext cx="771089" cy="491745"/>
          </a:xfrm>
        </p:spPr>
        <p:txBody>
          <a:bodyPr/>
          <a:lstStyle/>
          <a:p>
            <a:fld id="{E9D42EC4-55FD-406C-82BB-203E3BBE455C}" type="slidenum">
              <a:rPr lang="en-IN" smtClean="0"/>
              <a:t>10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56813" y="1136702"/>
            <a:ext cx="4278198" cy="9101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Libraries and Frameworks: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1241" y="1111205"/>
            <a:ext cx="5951846" cy="950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OpenCV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1284674"/>
            <a:ext cx="869329" cy="6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logo refresh · Issue #37 · numpy/numpy.org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78" y="1284674"/>
            <a:ext cx="1003152" cy="7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reated with Matplotlib-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054" y="1221246"/>
            <a:ext cx="785182" cy="7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yTorch logo blac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23" y="1421806"/>
            <a:ext cx="1344235" cy="3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TensorFlow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63" y="1136702"/>
            <a:ext cx="982048" cy="8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851024" y="2248570"/>
            <a:ext cx="4278198" cy="9594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Programming Languages: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5452" y="2220365"/>
            <a:ext cx="5951846" cy="1002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1024" y="3436484"/>
            <a:ext cx="4278198" cy="10508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Hardware: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5452" y="3408279"/>
            <a:ext cx="5951846" cy="1097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1024" y="4715783"/>
            <a:ext cx="4278198" cy="1710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Core Algorithms: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5452" y="4687578"/>
            <a:ext cx="5951846" cy="17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42" name="Picture 18" descr="File:ISO C++ Logo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04" y="2373543"/>
            <a:ext cx="845370" cy="7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thon-logo-notext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04" y="2417365"/>
            <a:ext cx="920130" cy="76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77" y="2244036"/>
            <a:ext cx="2200105" cy="935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6104666" y="3576633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High Performance GPUs and TPUs are Required.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5962289" y="3945965"/>
            <a:ext cx="525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Edge AI devices that helps to run our AI Model Locally.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956500" y="4788915"/>
            <a:ext cx="51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YOLO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(You Only Look Once)-used for object detection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5565452" y="5156739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(Convolutional Neural Networks)-used for classification and recognition of objects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565452" y="5799601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Canny Edge Detector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-used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for detecting the edges of objects in the image.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1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6" y="979714"/>
            <a:ext cx="11201243" cy="578684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High Computational Cost :</a:t>
            </a:r>
          </a:p>
          <a:p>
            <a:pPr lvl="1"/>
            <a:r>
              <a:rPr lang="en-IN" sz="2400" dirty="0">
                <a:solidFill>
                  <a:srgbClr val="451717"/>
                </a:solidFill>
              </a:rPr>
              <a:t>1920 x 1080 </a:t>
            </a:r>
            <a:r>
              <a:rPr lang="en-IN" sz="2400" dirty="0" smtClean="0">
                <a:solidFill>
                  <a:srgbClr val="451717"/>
                </a:solidFill>
              </a:rPr>
              <a:t>pixels are there in HD Image, require large computational power.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 smtClean="0">
              <a:solidFill>
                <a:srgbClr val="451717"/>
              </a:solidFill>
            </a:endParaRP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Loss of Information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Analog Intensities are digitized into digital form result in loss of data. </a:t>
            </a:r>
            <a:r>
              <a:rPr lang="en-IN" sz="2400" dirty="0" smtClean="0">
                <a:hlinkClick r:id="" action="ppaction://hlinkshowjump?jump=lastslide"/>
              </a:rPr>
              <a:t>[10]</a:t>
            </a:r>
            <a:endParaRPr lang="en-IN" sz="2400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Data Quality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Quantity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To train a model a large data set of good quality is required, require a lot of time</a:t>
            </a:r>
            <a:r>
              <a:rPr lang="en-IN" sz="2400" b="1" dirty="0" smtClean="0">
                <a:solidFill>
                  <a:srgbClr val="451717"/>
                </a:solidFill>
              </a:rPr>
              <a:t>.</a:t>
            </a:r>
            <a:r>
              <a:rPr lang="en-IN" sz="2400" dirty="0">
                <a:solidFill>
                  <a:srgbClr val="451717"/>
                </a:solidFill>
              </a:rPr>
              <a:t>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77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02" y="1038996"/>
            <a:ext cx="11011218" cy="546630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Variability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Complexity :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Changes in lighting condition may affect object recognition.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Viewpoint variation, object may appear different from different angles.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Occlusion of objects making it hard to detect correctly.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If the object do not have a fixed shape then it is hard to recognize, ex-smoke, fire etc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>
              <a:solidFill>
                <a:srgbClr val="451717"/>
              </a:solidFill>
            </a:endParaRPr>
          </a:p>
          <a:p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Ethical 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&amp; Privacy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Concerns :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CV-based surveillance raises privacy concerns.</a:t>
            </a:r>
            <a:endParaRPr lang="en-IN" sz="2200" dirty="0" smtClean="0">
              <a:solidFill>
                <a:srgbClr val="451717"/>
              </a:solidFill>
            </a:endParaRPr>
          </a:p>
          <a:p>
            <a:pPr lvl="1"/>
            <a:r>
              <a:rPr lang="en-US" sz="2200" dirty="0">
                <a:solidFill>
                  <a:srgbClr val="451717"/>
                </a:solidFill>
              </a:rPr>
              <a:t>CV can be used to create fake videos and manipulate </a:t>
            </a:r>
            <a:r>
              <a:rPr lang="en-US" sz="2200" dirty="0" smtClean="0">
                <a:solidFill>
                  <a:srgbClr val="451717"/>
                </a:solidFill>
              </a:rPr>
              <a:t>media(Deep fake)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 smtClean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07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05" y="1269999"/>
            <a:ext cx="10437811" cy="49784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451717"/>
                </a:solidFill>
              </a:rPr>
              <a:t>Computer Vision Enables Intelligent Decision making</a:t>
            </a:r>
          </a:p>
          <a:p>
            <a:pPr lvl="1"/>
            <a:r>
              <a:rPr lang="en-I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 analysing visual data and take actions based on it with speed and accuracy.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rgbClr val="451717"/>
                </a:solidFill>
              </a:rPr>
              <a:t>Multi-Step Process for Object </a:t>
            </a:r>
            <a:r>
              <a:rPr lang="en-US" sz="2800" b="1" dirty="0" smtClean="0">
                <a:solidFill>
                  <a:srgbClr val="451717"/>
                </a:solidFill>
              </a:rPr>
              <a:t>Recognition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Involve acquisition, preprocessing, feature-extraction, classification &amp; recognition, output.</a:t>
            </a:r>
          </a:p>
          <a:p>
            <a:r>
              <a:rPr lang="en-IN" sz="2800" b="1" dirty="0">
                <a:solidFill>
                  <a:srgbClr val="451717"/>
                </a:solidFill>
              </a:rPr>
              <a:t>Wide Range of </a:t>
            </a:r>
            <a:r>
              <a:rPr lang="en-IN" sz="2800" b="1" dirty="0" smtClean="0">
                <a:solidFill>
                  <a:srgbClr val="451717"/>
                </a:solidFill>
              </a:rPr>
              <a:t>Applications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face recognition and self-driving cars to healthcare and industrial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monitoring.</a:t>
            </a:r>
            <a:endParaRPr lang="en-I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43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68" y="1329179"/>
            <a:ext cx="11792932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[1] </a:t>
            </a:r>
            <a:r>
              <a:rPr lang="en-IN" sz="11200" b="1" dirty="0" smtClean="0">
                <a:solidFill>
                  <a:srgbClr val="451717"/>
                </a:solidFill>
              </a:rPr>
              <a:t>What </a:t>
            </a:r>
            <a:r>
              <a:rPr lang="en-IN" sz="11200" b="1" dirty="0">
                <a:solidFill>
                  <a:srgbClr val="451717"/>
                </a:solidFill>
              </a:rPr>
              <a:t>is computer </a:t>
            </a:r>
            <a:r>
              <a:rPr lang="en-IN" sz="11200" b="1" dirty="0" smtClean="0">
                <a:solidFill>
                  <a:srgbClr val="451717"/>
                </a:solidFill>
              </a:rPr>
              <a:t>vision</a:t>
            </a:r>
            <a:r>
              <a:rPr lang="en-IN" sz="11200" dirty="0" smtClean="0">
                <a:solidFill>
                  <a:srgbClr val="451717"/>
                </a:solidFill>
              </a:rPr>
              <a:t>, IBM, [Available </a:t>
            </a:r>
            <a:r>
              <a:rPr lang="en-IN" sz="11200" dirty="0">
                <a:solidFill>
                  <a:srgbClr val="451717"/>
                </a:solidFill>
              </a:rPr>
              <a:t>at: </a:t>
            </a:r>
            <a:r>
              <a:rPr lang="en-IN" sz="11200" dirty="0">
                <a:solidFill>
                  <a:srgbClr val="0000FF"/>
                </a:solidFill>
              </a:rPr>
              <a:t>https://www.ibm.com/think/topics/computer-vision</a:t>
            </a:r>
            <a:r>
              <a:rPr lang="en-IN" sz="11200" dirty="0" smtClean="0">
                <a:solidFill>
                  <a:srgbClr val="451717"/>
                </a:solidFill>
              </a:rPr>
              <a:t>], [</a:t>
            </a:r>
            <a:r>
              <a:rPr lang="en-IN" sz="11200" dirty="0">
                <a:solidFill>
                  <a:srgbClr val="451717"/>
                </a:solidFill>
              </a:rPr>
              <a:t>Accessed: </a:t>
            </a:r>
            <a:r>
              <a:rPr lang="en-IN" sz="11200" dirty="0" smtClean="0">
                <a:solidFill>
                  <a:srgbClr val="451717"/>
                </a:solidFill>
              </a:rPr>
              <a:t>Mar.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>
                <a:solidFill>
                  <a:srgbClr val="451717"/>
                </a:solidFill>
              </a:rPr>
              <a:t>1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2025].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[2] </a:t>
            </a:r>
            <a:r>
              <a:rPr lang="en-IN" sz="11200" dirty="0" err="1">
                <a:solidFill>
                  <a:srgbClr val="451717"/>
                </a:solidFill>
              </a:rPr>
              <a:t>Hmrishav</a:t>
            </a:r>
            <a:r>
              <a:rPr lang="en-IN" sz="11200" dirty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Bandyopadhyay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smtClean="0">
                <a:solidFill>
                  <a:srgbClr val="451717"/>
                </a:solidFill>
              </a:rPr>
              <a:t>Human Vision Vs Computer Vision Image</a:t>
            </a:r>
            <a:r>
              <a:rPr lang="en-IN" sz="11200" dirty="0" smtClean="0">
                <a:solidFill>
                  <a:srgbClr val="451717"/>
                </a:solidFill>
              </a:rPr>
              <a:t>, V7labs</a:t>
            </a:r>
            <a:r>
              <a:rPr lang="en-IN" sz="11200" dirty="0">
                <a:solidFill>
                  <a:srgbClr val="451717"/>
                </a:solidFill>
              </a:rPr>
              <a:t>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www.v7labs.com/blog/what-is-computer-vision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</a:t>
            </a:r>
            <a:r>
              <a:rPr lang="en-IN" sz="11200" dirty="0" smtClean="0">
                <a:solidFill>
                  <a:srgbClr val="451717"/>
                </a:solidFill>
              </a:rPr>
              <a:t>Accessed: </a:t>
            </a:r>
            <a:r>
              <a:rPr lang="en-IN" sz="11200" dirty="0">
                <a:solidFill>
                  <a:srgbClr val="451717"/>
                </a:solidFill>
              </a:rPr>
              <a:t>Mar. 1,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[3] ARYAN-PURI, </a:t>
            </a:r>
            <a:r>
              <a:rPr lang="en-IN" sz="11200" b="1" dirty="0" smtClean="0">
                <a:solidFill>
                  <a:srgbClr val="451717"/>
                </a:solidFill>
              </a:rPr>
              <a:t>OpenCV-Learning</a:t>
            </a:r>
            <a:r>
              <a:rPr lang="en-IN" sz="11200" dirty="0" smtClean="0">
                <a:solidFill>
                  <a:srgbClr val="451717"/>
                </a:solidFill>
              </a:rPr>
              <a:t>, GitHub, </a:t>
            </a:r>
            <a:r>
              <a:rPr lang="en-IN" sz="11200" dirty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github.com/ARYAN-PURI/OpenCV-Learning/blob/main/8.py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1,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[4] </a:t>
            </a:r>
            <a:r>
              <a:rPr lang="en-IN" sz="11200" b="1" dirty="0" smtClean="0">
                <a:solidFill>
                  <a:srgbClr val="451717"/>
                </a:solidFill>
              </a:rPr>
              <a:t>top-11-computer-vision-applications-in-healthcare Image</a:t>
            </a:r>
            <a:r>
              <a:rPr lang="en-IN" sz="11200" dirty="0" smtClean="0">
                <a:solidFill>
                  <a:srgbClr val="451717"/>
                </a:solidFill>
              </a:rPr>
              <a:t>, Plugger.AI</a:t>
            </a:r>
            <a:r>
              <a:rPr lang="en-IN" sz="11200" dirty="0">
                <a:solidFill>
                  <a:srgbClr val="451717"/>
                </a:solidFill>
              </a:rPr>
              <a:t>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www.plugger.ai/blog/top-11-computer-vision-applications-in-healthcare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1,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9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68" y="1207022"/>
            <a:ext cx="11792932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[5]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computer-vision-applications-in-self-driving-cars </a:t>
            </a:r>
            <a:r>
              <a:rPr lang="en-IN" sz="11200" b="1" dirty="0">
                <a:solidFill>
                  <a:srgbClr val="451717"/>
                </a:solidFill>
              </a:rPr>
              <a:t>Image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becominghuman.AI,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becominghuman.ai/computer-vision-applications-in-self-driving-cars-610561e14118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1, 2025</a:t>
            </a:r>
            <a:r>
              <a:rPr lang="en-IN" sz="11200" dirty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[6] </a:t>
            </a:r>
            <a:r>
              <a:rPr lang="en-IN" sz="11200" b="1" dirty="0">
                <a:solidFill>
                  <a:srgbClr val="451717"/>
                </a:solidFill>
              </a:rPr>
              <a:t>Harry </a:t>
            </a:r>
            <a:r>
              <a:rPr lang="en-IN" sz="11200" b="1" dirty="0" err="1" smtClean="0">
                <a:solidFill>
                  <a:srgbClr val="451717"/>
                </a:solidFill>
              </a:rPr>
              <a:t>Thapa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err="1" smtClean="0">
                <a:solidFill>
                  <a:srgbClr val="451717"/>
                </a:solidFill>
              </a:rPr>
              <a:t>ai</a:t>
            </a:r>
            <a:r>
              <a:rPr lang="en-IN" sz="11200" b="1" dirty="0" smtClean="0">
                <a:solidFill>
                  <a:srgbClr val="451717"/>
                </a:solidFill>
              </a:rPr>
              <a:t>-machine-learning-facial-recognition </a:t>
            </a:r>
            <a:r>
              <a:rPr lang="en-IN" sz="11200" b="1" dirty="0">
                <a:solidFill>
                  <a:srgbClr val="451717"/>
                </a:solidFill>
              </a:rPr>
              <a:t>Image,</a:t>
            </a:r>
            <a:r>
              <a:rPr lang="en-IN" sz="11200" dirty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Linkedin</a:t>
            </a:r>
            <a:r>
              <a:rPr lang="en-IN" sz="11200" b="1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www.linkedin.com/pulse/ai-machine-learning-facial-recognition-opencv-hemant-thapa</a:t>
            </a:r>
            <a:r>
              <a:rPr lang="en-IN" sz="11200" dirty="0" smtClean="0">
                <a:solidFill>
                  <a:srgbClr val="451717"/>
                </a:solidFill>
              </a:rPr>
              <a:t>]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</a:t>
            </a:r>
            <a:r>
              <a:rPr lang="en-IN" sz="11200" dirty="0" smtClean="0">
                <a:solidFill>
                  <a:srgbClr val="451717"/>
                </a:solidFill>
              </a:rPr>
              <a:t>2,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  <a:endParaRPr lang="en-IN" sz="11200" b="1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7] </a:t>
            </a:r>
            <a:r>
              <a:rPr lang="en-IN" sz="11200" b="1" dirty="0" smtClean="0">
                <a:solidFill>
                  <a:srgbClr val="451717"/>
                </a:solidFill>
              </a:rPr>
              <a:t>Object </a:t>
            </a:r>
            <a:r>
              <a:rPr lang="en-IN" sz="11200" b="1" dirty="0">
                <a:solidFill>
                  <a:srgbClr val="451717"/>
                </a:solidFill>
              </a:rPr>
              <a:t>Detection Image</a:t>
            </a:r>
            <a:r>
              <a:rPr lang="en-IN" sz="11200" dirty="0">
                <a:solidFill>
                  <a:srgbClr val="451717"/>
                </a:solidFill>
              </a:rPr>
              <a:t>, YoloV8,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visionplatform.ai/yolov8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</a:t>
            </a:r>
            <a:r>
              <a:rPr lang="en-IN" sz="11200" dirty="0" smtClean="0">
                <a:solidFill>
                  <a:srgbClr val="451717"/>
                </a:solidFill>
              </a:rPr>
              <a:t>2,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  <a:endParaRPr lang="en-IN" sz="11200" b="1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8]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computer-vision-in-manufacturing </a:t>
            </a:r>
            <a:r>
              <a:rPr lang="en-IN" sz="11200" b="1" dirty="0">
                <a:solidFill>
                  <a:srgbClr val="451717"/>
                </a:solidFill>
              </a:rPr>
              <a:t>Image, viso.ai, </a:t>
            </a:r>
            <a:r>
              <a:rPr lang="en-IN" sz="11200" dirty="0">
                <a:solidFill>
                  <a:srgbClr val="451717"/>
                </a:solidFill>
              </a:rPr>
              <a:t>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viso.ai/applications/computer-vision-in-manufacturing</a:t>
            </a:r>
            <a:r>
              <a:rPr lang="en-IN" sz="11200" dirty="0" smtClean="0">
                <a:solidFill>
                  <a:srgbClr val="451717"/>
                </a:solidFill>
              </a:rPr>
              <a:t>]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2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9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56" y="1310325"/>
            <a:ext cx="11726944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9] </a:t>
            </a:r>
            <a:r>
              <a:rPr lang="en-IN" sz="11200" b="1" dirty="0" smtClean="0">
                <a:solidFill>
                  <a:srgbClr val="451717"/>
                </a:solidFill>
              </a:rPr>
              <a:t>Google </a:t>
            </a:r>
            <a:r>
              <a:rPr lang="en-IN" sz="11200" b="1" dirty="0">
                <a:solidFill>
                  <a:srgbClr val="451717"/>
                </a:solidFill>
              </a:rPr>
              <a:t>Lens Image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beebom</a:t>
            </a:r>
            <a:r>
              <a:rPr lang="en-IN" sz="11200" dirty="0" smtClean="0">
                <a:solidFill>
                  <a:srgbClr val="451717"/>
                </a:solidFill>
              </a:rPr>
              <a:t>, [Available at: 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beebom.com/how-use-google-lens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2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[10]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computer-vision-problems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OpenCv.Org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opencv.org/blog/computer-vision-problems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</a:t>
            </a:r>
            <a:r>
              <a:rPr lang="en-IN" sz="11200" dirty="0">
                <a:solidFill>
                  <a:srgbClr val="451717"/>
                </a:solidFill>
              </a:rPr>
              <a:t>Mar. </a:t>
            </a:r>
            <a:r>
              <a:rPr lang="en-IN" sz="11200" dirty="0" smtClean="0">
                <a:solidFill>
                  <a:srgbClr val="451717"/>
                </a:solidFill>
              </a:rPr>
              <a:t>2,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[11] Neha </a:t>
            </a:r>
            <a:r>
              <a:rPr lang="en-IN" sz="11200" dirty="0" err="1" smtClean="0">
                <a:solidFill>
                  <a:srgbClr val="451717"/>
                </a:solidFill>
              </a:rPr>
              <a:t>Bagawari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Tarushi</a:t>
            </a:r>
            <a:r>
              <a:rPr lang="en-IN" sz="11200" dirty="0">
                <a:solidFill>
                  <a:srgbClr val="451717"/>
                </a:solidFill>
              </a:rPr>
              <a:t> Khanna,</a:t>
            </a:r>
            <a:r>
              <a:rPr lang="en-US" sz="11200" dirty="0">
                <a:solidFill>
                  <a:srgbClr val="451717"/>
                </a:solidFill>
              </a:rPr>
              <a:t> </a:t>
            </a:r>
            <a:r>
              <a:rPr lang="en-US" sz="11200" b="1" dirty="0">
                <a:solidFill>
                  <a:srgbClr val="451717"/>
                </a:solidFill>
              </a:rPr>
              <a:t>Computer Vision And Its Application </a:t>
            </a:r>
            <a:r>
              <a:rPr lang="en-US" sz="11200" b="1" dirty="0" smtClean="0">
                <a:solidFill>
                  <a:srgbClr val="451717"/>
                </a:solidFill>
              </a:rPr>
              <a:t>Areas</a:t>
            </a:r>
            <a:r>
              <a:rPr lang="en-IN" sz="11200" dirty="0" smtClean="0">
                <a:solidFill>
                  <a:srgbClr val="451717"/>
                </a:solidFill>
              </a:rPr>
              <a:t>,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451717"/>
                </a:solidFill>
              </a:rPr>
              <a:t>GLIMPSE -Journal of Computer Science •Vol. 1(1) , JANUARY-JUNE 2022, pp. </a:t>
            </a:r>
            <a:r>
              <a:rPr lang="en-US" sz="9600" dirty="0" smtClean="0">
                <a:solidFill>
                  <a:srgbClr val="451717"/>
                </a:solidFill>
              </a:rPr>
              <a:t>7-10,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akgec</a:t>
            </a:r>
            <a:r>
              <a:rPr lang="en-IN" sz="11200" dirty="0" smtClean="0">
                <a:solidFill>
                  <a:srgbClr val="451717"/>
                </a:solidFill>
              </a:rPr>
              <a:t>, 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smtClean="0">
                <a:solidFill>
                  <a:srgbClr val="0000FF"/>
                </a:solidFill>
              </a:rPr>
              <a:t>www.akgec.ac.in/wp-content/uploads/2024/01/Jan-Jun2022_2.pdf</a:t>
            </a:r>
            <a:r>
              <a:rPr lang="en-IN" sz="11200" smtClean="0">
                <a:solidFill>
                  <a:srgbClr val="451717"/>
                </a:solidFill>
              </a:rPr>
              <a:t>].</a:t>
            </a:r>
            <a:endParaRPr lang="en-IN" sz="11200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93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5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0556"/>
            <a:ext cx="9905998" cy="1478570"/>
          </a:xfrm>
        </p:spPr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Table of contents</a:t>
            </a:r>
            <a:endParaRPr lang="en-IN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77489"/>
              </p:ext>
            </p:extLst>
          </p:nvPr>
        </p:nvGraphicFramePr>
        <p:xfrm>
          <a:off x="1141413" y="1564849"/>
          <a:ext cx="9906000" cy="478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1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0417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What does Computer Vision means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97" y="2168165"/>
            <a:ext cx="10491230" cy="35936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 vision is a field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of AI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that uses machine learning 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computers to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derive meaningful information from digital images, videos and other visual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inputs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make recommendations or take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actions </a:t>
            </a:r>
            <a:r>
              <a:rPr lang="en-US" dirty="0" smtClean="0">
                <a:solidFill>
                  <a:schemeClr val="tx2"/>
                </a:solidFill>
                <a:hlinkClick r:id="" action="ppaction://hlinkshowjump?jump=lastslide"/>
              </a:rPr>
              <a:t>[1]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Everyday examples: Face unlock, self-driving cars, Google Lens.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3</a:t>
            </a:fld>
            <a:endParaRPr lang="en-IN"/>
          </a:p>
        </p:txBody>
      </p:sp>
      <p:sp>
        <p:nvSpPr>
          <p:cNvPr id="5" name="AutoShape 2" descr="Human Vision System vs. Computer Vision Syste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9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Human Vision System vs. Computer Vision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154" r="9083" b="307"/>
          <a:stretch/>
        </p:blipFill>
        <p:spPr bwMode="auto">
          <a:xfrm>
            <a:off x="1574274" y="139829"/>
            <a:ext cx="9181707" cy="5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104" y="624839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Figure1 : Human Vision vs Computer Vision </a:t>
            </a:r>
            <a:r>
              <a:rPr lang="en-IN" dirty="0" smtClean="0">
                <a:hlinkClick r:id="" action="ppaction://hlinkshowjump?jump=lastslide"/>
              </a:rPr>
              <a:t>[2]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8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567"/>
            <a:ext cx="9905998" cy="96518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machines see an image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8" y="1357066"/>
            <a:ext cx="4958499" cy="480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" y="1319752"/>
            <a:ext cx="508474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294" y="6248399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2 : Original Image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673419" y="6248399"/>
            <a:ext cx="296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3 : Pixelated Image</a:t>
            </a:r>
            <a:r>
              <a:rPr lang="en-IN" dirty="0" smtClean="0">
                <a:solidFill>
                  <a:srgbClr val="451717"/>
                </a:solidFill>
                <a:hlinkClick r:id="" action="ppaction://hlinkshowjump?jump=lastslide"/>
              </a:rPr>
              <a:t>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3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80106"/>
            <a:ext cx="9905998" cy="9934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computer Vision works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16445" y="5864421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6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6182" y="1074656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Image Acquisition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28421" y="1707823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56182" y="22341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Pre-processing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328421" y="2867320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56182" y="3373225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Feature</a:t>
            </a:r>
            <a:r>
              <a:rPr lang="en-IN" dirty="0" smtClean="0"/>
              <a:t>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Extraction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328421" y="4006392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56182" y="4515439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Recognition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328421" y="5148606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56182" y="56576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Output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Action</a:t>
            </a:r>
          </a:p>
        </p:txBody>
      </p:sp>
      <p:sp>
        <p:nvSpPr>
          <p:cNvPr id="34" name="Curved Down Arrow 33"/>
          <p:cNvSpPr/>
          <p:nvPr/>
        </p:nvSpPr>
        <p:spPr>
          <a:xfrm>
            <a:off x="4506012" y="869231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4529561" y="2009874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4529561" y="3150518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4506011" y="4399175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>
            <a:off x="4529561" y="5521440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462448" y="701726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Acquiring the image from a Source (Camera , Sensors)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Cloud 40"/>
          <p:cNvSpPr/>
          <p:nvPr/>
        </p:nvSpPr>
        <p:spPr>
          <a:xfrm>
            <a:off x="6462448" y="1892842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Digitization, Enhancing the quality of Image by basic operations (filtering , restorations etc.)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loud 41"/>
          <p:cNvSpPr/>
          <p:nvPr/>
        </p:nvSpPr>
        <p:spPr>
          <a:xfrm>
            <a:off x="6462447" y="308374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Extract the corners, edges, contours of the objects in the image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6462447" y="427278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Raw pixelated data is used as input to ML or CNN Models to identify the type of object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Cloud 43"/>
          <p:cNvSpPr/>
          <p:nvPr/>
        </p:nvSpPr>
        <p:spPr>
          <a:xfrm>
            <a:off x="6462447" y="5461608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Once the objects are identified, we can use them to take a particular action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7</a:t>
            </a:fld>
            <a:endParaRPr lang="en-IN"/>
          </a:p>
        </p:txBody>
      </p:sp>
      <p:pic>
        <p:nvPicPr>
          <p:cNvPr id="3076" name="Picture 4" descr="Facial recognition with Computer Vision | Harry Th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6" y="1652824"/>
            <a:ext cx="4514670" cy="30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4916" y="4836899"/>
            <a:ext cx="295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4 : Face Recognition </a:t>
            </a:r>
            <a:r>
              <a:rPr lang="en-IN" dirty="0" smtClean="0">
                <a:hlinkClick r:id="" action="ppaction://hlinkshowjump?jump=lastslide"/>
              </a:rPr>
              <a:t>[6]</a:t>
            </a:r>
            <a:endParaRPr lang="en-IN" dirty="0"/>
          </a:p>
        </p:txBody>
      </p:sp>
      <p:pic>
        <p:nvPicPr>
          <p:cNvPr id="8" name="Picture 6" descr="YOLOv8: State-of-the-Art Object Detection in Computer Vision —  vision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9" y="1652824"/>
            <a:ext cx="506218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Object Detection </a:t>
            </a:r>
            <a:r>
              <a:rPr lang="en-IN" dirty="0" smtClean="0">
                <a:hlinkClick r:id="" action="ppaction://hlinkshowjump?jump=lastslide"/>
              </a:rPr>
              <a:t>[7]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3447" y="5599520"/>
            <a:ext cx="347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Face Attendance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Face Locks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Forensic facial reconstruction</a:t>
            </a:r>
            <a:endParaRPr lang="en-IN" dirty="0" smtClean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17770" y="5599519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Retail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E-commerce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3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6 : Self Driving Cars </a:t>
            </a:r>
            <a:r>
              <a:rPr lang="en-IN" dirty="0" smtClean="0">
                <a:hlinkClick r:id="" action="ppaction://hlinkshowjump?jump=lastslide"/>
              </a:rPr>
              <a:t>[5]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HealthCare </a:t>
            </a:r>
            <a:r>
              <a:rPr lang="en-IN" dirty="0" smtClean="0">
                <a:hlinkClick r:id="" action="ppaction://hlinkshowjump?jump=lastslide"/>
              </a:rPr>
              <a:t>[4]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Uses maps to set source and destination.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 Computer Vision Object Detection to Identify the obstacles in the road and traffic lights.</a:t>
            </a:r>
            <a:endParaRPr lang="en-IN" dirty="0" smtClean="0">
              <a:solidFill>
                <a:schemeClr val="bg2">
                  <a:lumMod val="50000"/>
                </a:schemeClr>
              </a:solidFill>
              <a:hlinkClick r:id="rId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Used to analyse medical reports like X-Rays, MRI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Helps in the diagnosis of disease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https://miro.medium.com/v2/resize:fit:1050/1*URl8Xawv6biXul2XoIUwy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" y="1652824"/>
            <a:ext cx="4883085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op 11 Computer Vision Applications in Healthc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7"/>
            <a:ext cx="489151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5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6 : Monitoring Task </a:t>
            </a:r>
            <a:r>
              <a:rPr lang="en-IN" dirty="0" smtClean="0">
                <a:hlinkClick r:id="" action="ppaction://hlinkshowjump?jump=lastslide"/>
              </a:rPr>
              <a:t>[8]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Google Lens </a:t>
            </a:r>
            <a:r>
              <a:rPr lang="en-IN" dirty="0" smtClean="0">
                <a:hlinkClick r:id="" action="ppaction://hlinkshowjump?jump=lastslide"/>
              </a:rPr>
              <a:t>[9]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Used for monitor the tasks in a manufacturing Industries.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Google Lens also uses object detection to show the similar results of objects on web.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Google Lens also identify text in an image and convert in into digital text.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AutoShape 8" descr="Computer Vision in Manufactur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52" y="1636326"/>
            <a:ext cx="4683747" cy="3003929"/>
          </a:xfrm>
          <a:prstGeom prst="rect">
            <a:avLst/>
          </a:prstGeom>
        </p:spPr>
      </p:pic>
      <p:pic>
        <p:nvPicPr>
          <p:cNvPr id="6154" name="Picture 10" descr="How to Use Google Lens on Android and iPhone | Beeb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6"/>
            <a:ext cx="5095492" cy="30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41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791</TotalTime>
  <Words>1002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PowerPoint Presentation</vt:lpstr>
      <vt:lpstr>Table of contents</vt:lpstr>
      <vt:lpstr>What does Computer Vision means</vt:lpstr>
      <vt:lpstr>PowerPoint Presentation</vt:lpstr>
      <vt:lpstr>How machines see an image</vt:lpstr>
      <vt:lpstr>How computer Vision works</vt:lpstr>
      <vt:lpstr>Applications of Computer Vision</vt:lpstr>
      <vt:lpstr>Applications of Computer Vision</vt:lpstr>
      <vt:lpstr>Applications of Computer Vision</vt:lpstr>
      <vt:lpstr>Tools and Technologies Used</vt:lpstr>
      <vt:lpstr>Challenges</vt:lpstr>
      <vt:lpstr>Challenges</vt:lpstr>
      <vt:lpstr>Conclusions</vt:lpstr>
      <vt:lpstr>References Used</vt:lpstr>
      <vt:lpstr>References Used</vt:lpstr>
      <vt:lpstr>References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Aryan600 Puri</dc:creator>
  <cp:lastModifiedBy>Aryan600 Puri</cp:lastModifiedBy>
  <cp:revision>65</cp:revision>
  <dcterms:created xsi:type="dcterms:W3CDTF">2025-02-02T14:14:12Z</dcterms:created>
  <dcterms:modified xsi:type="dcterms:W3CDTF">2025-03-02T06:25:47Z</dcterms:modified>
</cp:coreProperties>
</file>