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94650" autoAdjust="0"/>
  </p:normalViewPr>
  <p:slideViewPr>
    <p:cSldViewPr snapToGrid="0">
      <p:cViewPr varScale="1">
        <p:scale>
          <a:sx n="120" d="100"/>
          <a:sy n="120" d="100"/>
        </p:scale>
        <p:origin x="1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19A2F-E63A-1841-A0B0-69FD63B8539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6034-73B5-034C-B7E6-A54AB128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6034-73B5-034C-B7E6-A54AB1285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6034-73B5-034C-B7E6-A54AB1285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9228B-30A4-D246-BB5D-71354E7AA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381000"/>
            <a:ext cx="2949766" cy="7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" userDrawn="1">
          <p15:clr>
            <a:srgbClr val="FBAE40"/>
          </p15:clr>
        </p15:guide>
        <p15:guide id="2" pos="2064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8690-6BC6-EC45-B57F-0037B5EDD5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057" y="110767"/>
            <a:ext cx="1398182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98158-8CCF-3E4D-83DF-9DE9A323355A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Darshan Deepak </a:t>
            </a:r>
            <a:r>
              <a:rPr lang="en-US" dirty="0" err="1"/>
              <a:t>Arugollu</a:t>
            </a:r>
            <a:endParaRPr lang="en-US" dirty="0"/>
          </a:p>
          <a:p>
            <a:pPr algn="r"/>
            <a:r>
              <a:rPr lang="en-US" dirty="0"/>
              <a:t>Aryan </a:t>
            </a:r>
            <a:r>
              <a:rPr lang="en-US" dirty="0" err="1"/>
              <a:t>Siddhabathula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Causal Ads Optimization: An Integrated Web-Based Data Collection and Automated Analysis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F514-A1EB-DE1D-C094-6B0AF19C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Heterogeneous Treatment Effects (HTE)</a:t>
            </a:r>
            <a:br>
              <a:rPr lang="en-US" sz="2600" b="1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C58D-3EE0-198C-3EF9-B5B22C5FE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Mean HTE</a:t>
            </a:r>
            <a:r>
              <a:rPr lang="en-US" sz="1800" dirty="0"/>
              <a:t>: Ads increase conversion by </a:t>
            </a:r>
            <a:r>
              <a:rPr lang="en-US" sz="1800" b="1" dirty="0"/>
              <a:t>~3%</a:t>
            </a:r>
            <a:r>
              <a:rPr lang="en-US" sz="1800" dirty="0"/>
              <a:t> on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High variability</a:t>
            </a:r>
            <a:r>
              <a:rPr lang="en-US" sz="1800" dirty="0"/>
              <a:t>: Some users benefit a lot, some are negatively affected.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Extremes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Max HTE = </a:t>
            </a:r>
            <a:r>
              <a:rPr lang="en-US" sz="1800" b="1" dirty="0"/>
              <a:t>+58.7%</a:t>
            </a:r>
            <a:r>
              <a:rPr lang="en-US" sz="1800" dirty="0"/>
              <a:t> (biggest gainers)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Min HTE = </a:t>
            </a:r>
            <a:r>
              <a:rPr lang="en-US" sz="1800" b="1" dirty="0"/>
              <a:t>-79.8%</a:t>
            </a:r>
            <a:r>
              <a:rPr lang="en-US" sz="1800" dirty="0"/>
              <a:t> (biggest losers)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Insight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Ads work overall, but </a:t>
            </a:r>
            <a:r>
              <a:rPr lang="en-US" sz="1800" b="1" dirty="0"/>
              <a:t>personalized targeting</a:t>
            </a:r>
            <a:r>
              <a:rPr lang="en-US" sz="1800" dirty="0"/>
              <a:t> could improve performance.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B9601-2355-4B0D-2383-35917FD8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5317"/>
            <a:ext cx="4038600" cy="3271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5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ABA2-5C11-32FB-9483-ABA36B92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HTE Visualizations</a:t>
            </a:r>
            <a:br>
              <a:rPr lang="en-US" sz="2600" b="1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9C6C-7F15-2E1C-F63E-5CB59C50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Gender: No major HTE difference.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Video Ads: Similar HTE to others.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Social Media Ads: Slightly better HTE distribution.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Age and Income: No clear relationship with HTE.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F9A7B-CAFC-B875-A792-139B8B75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9600"/>
            <a:ext cx="4038600" cy="2614994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4DA38-E6B3-8747-CC11-31B44615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29000"/>
            <a:ext cx="4042567" cy="26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C94E-5220-FA47-9CA1-9D895C24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AE42-F294-394C-86C0-E46C2CA5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 true impact of ads on user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which users benefit most from seeing 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4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E391-A79C-9987-1B10-E99AA9A2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Dataset Overview</a:t>
            </a:r>
            <a:br>
              <a:rPr lang="en-US" sz="2600" b="1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E04D-F44C-C794-6734-462CAFEC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10,000 user records.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Features: Age, Gender, Income, Location.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Ad Types: Video, Native, Text, Banner.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Ad Placements: Social Media, Website, Search.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Target Variables: Clicks, CTR (Click-Through Rate), Conversion Rate.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E42D6-D3B5-0F02-7C98-32AB5C46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52941"/>
            <a:ext cx="4038600" cy="1676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58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60C372-3642-2BBA-069F-F55707D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z="3200" b="1" dirty="0"/>
              <a:t>Libraries and Setup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CE062D-7940-FEE1-383B-D25E4CF7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3900"/>
          </a:xfrm>
        </p:spPr>
        <p:txBody>
          <a:bodyPr/>
          <a:lstStyle/>
          <a:p>
            <a:r>
              <a:rPr lang="en-US" sz="1800" b="1" dirty="0"/>
              <a:t>Pandas:</a:t>
            </a:r>
            <a:r>
              <a:rPr lang="en-US" sz="1800" dirty="0"/>
              <a:t> For structured data handling and transformations.</a:t>
            </a:r>
          </a:p>
          <a:p>
            <a:r>
              <a:rPr lang="en-US" sz="1800" b="1" dirty="0"/>
              <a:t>Matplotlib:</a:t>
            </a:r>
            <a:r>
              <a:rPr lang="en-US" sz="1800" dirty="0"/>
              <a:t> For creating static and customized plots.</a:t>
            </a:r>
          </a:p>
          <a:p>
            <a:r>
              <a:rPr lang="en-US" sz="1800" b="1" dirty="0"/>
              <a:t>NumPy:</a:t>
            </a:r>
            <a:r>
              <a:rPr lang="en-US" sz="1800" dirty="0"/>
              <a:t> For numerical operations and efficient array handling.</a:t>
            </a:r>
          </a:p>
          <a:p>
            <a:r>
              <a:rPr lang="en-US" sz="1800" b="1" dirty="0"/>
              <a:t>Seaborn:</a:t>
            </a:r>
            <a:r>
              <a:rPr lang="en-US" sz="1800" dirty="0"/>
              <a:t> For advanced statistical data visualizations.</a:t>
            </a:r>
          </a:p>
          <a:p>
            <a:r>
              <a:rPr lang="en-US" sz="1800" b="1" dirty="0"/>
              <a:t>Scikit-learn: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LabelEncoder</a:t>
            </a:r>
            <a:r>
              <a:rPr lang="en-US" sz="1800" b="1" dirty="0"/>
              <a:t> &amp; </a:t>
            </a:r>
            <a:r>
              <a:rPr lang="en-US" sz="1800" b="1" dirty="0" err="1"/>
              <a:t>StandardScaler</a:t>
            </a:r>
            <a:r>
              <a:rPr lang="en-US" sz="1800" b="1" dirty="0"/>
              <a:t>:</a:t>
            </a:r>
            <a:r>
              <a:rPr lang="en-US" sz="1800" dirty="0"/>
              <a:t> Encoding categorical data and standardizing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Logistic Regression &amp; Nearest Neighbors:</a:t>
            </a:r>
            <a:r>
              <a:rPr lang="en-US" sz="1800" dirty="0"/>
              <a:t> Used for Propensity Score Matching (PSM).</a:t>
            </a:r>
          </a:p>
          <a:p>
            <a:r>
              <a:rPr lang="en-US" sz="1800" b="1" dirty="0" err="1"/>
              <a:t>EconML</a:t>
            </a:r>
            <a:r>
              <a:rPr lang="en-US" sz="1800" b="1" dirty="0"/>
              <a:t> Library: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CausalForestDML</a:t>
            </a:r>
            <a:r>
              <a:rPr lang="en-US" sz="1800" b="1" dirty="0"/>
              <a:t>:</a:t>
            </a:r>
            <a:r>
              <a:rPr lang="en-US" sz="1800" dirty="0"/>
              <a:t> For estimating Heterogeneous Treatment Effects (HTE).</a:t>
            </a:r>
          </a:p>
          <a:p>
            <a:r>
              <a:rPr lang="en-US" sz="1800" b="1" dirty="0"/>
              <a:t>Random Forest Regressor: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within Causal Forest for flexible non-linear relationship modeling.</a:t>
            </a:r>
          </a:p>
        </p:txBody>
      </p:sp>
    </p:spTree>
    <p:extLst>
      <p:ext uri="{BB962C8B-B14F-4D97-AF65-F5344CB8AC3E}">
        <p14:creationId xmlns:p14="http://schemas.microsoft.com/office/powerpoint/2010/main" val="23879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9C59-5A3B-6BA3-4A3D-758BC8A3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EDA Insights (User Behavior)</a:t>
            </a:r>
            <a:br>
              <a:rPr lang="en-US" sz="2600" b="1" dirty="0"/>
            </a:b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BE05-DF52-B27A-B069-55A06D7E3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CTR: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Right-skewed.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Most users 3–6% CTR.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Few users &gt;8%.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➔ Moderate engagement.</a:t>
            </a:r>
          </a:p>
          <a:p>
            <a:pPr marL="0" indent="0">
              <a:buNone/>
            </a:pPr>
            <a:r>
              <a:rPr lang="en-US" sz="1400" b="1" dirty="0"/>
              <a:t>Conversion Rate: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Heavily right-skewed.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Most between 10–20%.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➔ Conversions harder than clicks.</a:t>
            </a:r>
          </a:p>
          <a:p>
            <a:pPr marL="0" indent="0">
              <a:buNone/>
            </a:pPr>
            <a:r>
              <a:rPr lang="en-US" sz="1400" b="1" dirty="0"/>
              <a:t>Clicks: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Multimodal.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Common: 2–6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➔ Different user groups.</a:t>
            </a:r>
          </a:p>
          <a:p>
            <a:pPr marL="0" indent="0">
              <a:buNone/>
            </a:pPr>
            <a:r>
              <a:rPr lang="en-US" sz="1400" b="1" dirty="0"/>
              <a:t>Income: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Normal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Centered at ~$50,000.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➔ Focus on middle-income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B9EC6-6728-8D85-30F5-A31B9A0A5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r="13272"/>
          <a:stretch/>
        </p:blipFill>
        <p:spPr>
          <a:xfrm>
            <a:off x="4648200" y="1524000"/>
            <a:ext cx="4038600" cy="4533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883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84D-4F7B-4FA5-0903-9F0094A6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CTR Trends</a:t>
            </a:r>
            <a:br>
              <a:rPr lang="en-US" sz="2600" b="1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25B7-175A-929F-E700-B7FCCD2E4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Gender: Similar CTR distributions.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Location: No major differences.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Video Ads: No CTR boost.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Social Media Ads: Slight CTR improvement.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Website Ads: Lower CTR.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A920D-8744-74F1-4830-E550C166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9600"/>
            <a:ext cx="4038600" cy="316020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8E8A4D-2445-9126-461B-604906C9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52" y="3790950"/>
            <a:ext cx="3870895" cy="30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BED4-19FA-0808-2338-1373BF81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Conversion Rate Trends</a:t>
            </a:r>
            <a:br>
              <a:rPr lang="en-US" sz="2600" b="1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BBE7-E242-EC58-5394-D044A15C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 wrap="square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Gender: No significant differences.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Social Media: Slightly higher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Website: Lower conversions.</a:t>
            </a:r>
          </a:p>
          <a:p>
            <a:endParaRPr lang="en-US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54F09-71CE-D40A-0E12-E2C00DF8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590360"/>
            <a:ext cx="4038600" cy="320059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75DF2-427E-5311-9BEB-A18626F2A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29" y="3810190"/>
            <a:ext cx="3607145" cy="29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FC56-5DB8-6E15-270A-675CD1CB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Causal Inference Setup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9730-AEA9-381C-55E5-310E3C0C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Defined Treatment = Clicked 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= Did Not Click.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Propensity Score Matching: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to predict likelihood.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Nearest Neighbor Matching to balance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7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6C3F-EFF9-C35A-630F-111375A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Treatment Effect (ATE)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CB5E-47C1-40FF-9757-42A634C5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ATE = 2.35%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who clicked ads had 2.35% higher conversion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Ads are modestly effective overall.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ATE=   Mean(Conversion </a:t>
            </a:r>
            <a:r>
              <a:rPr lang="en-US" dirty="0" err="1"/>
              <a:t>Rate∣Treatment</a:t>
            </a:r>
            <a:r>
              <a:rPr lang="en-US" dirty="0"/>
              <a:t>=1)−Mean(Conversion </a:t>
            </a:r>
            <a:r>
              <a:rPr lang="en-US" dirty="0" err="1"/>
              <a:t>Rate∣Treatment</a:t>
            </a:r>
            <a:r>
              <a:rPr lang="en-US" dirty="0"/>
              <a:t>=0)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8646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RU_template_FASN_4x3 standard.potx</Template>
  <TotalTime>285</TotalTime>
  <Words>508</Words>
  <Application>Microsoft Macintosh PowerPoint</Application>
  <PresentationFormat>On-screen Show (4:3)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RU_template_FASN_4x3 standard</vt:lpstr>
      <vt:lpstr>Real-Time Causal Ads Optimization: An Integrated Web-Based Data Collection and Automated Analysis Pipeline</vt:lpstr>
      <vt:lpstr>Problem Statement </vt:lpstr>
      <vt:lpstr>Dataset Overview </vt:lpstr>
      <vt:lpstr>Libraries and Setup </vt:lpstr>
      <vt:lpstr>EDA Insights (User Behavior) </vt:lpstr>
      <vt:lpstr>CTR Trends </vt:lpstr>
      <vt:lpstr>Conversion Rate Trends </vt:lpstr>
      <vt:lpstr>Causal Inference Setup </vt:lpstr>
      <vt:lpstr>Average Treatment Effect (ATE) </vt:lpstr>
      <vt:lpstr>Heterogeneous Treatment Effects (HTE) </vt:lpstr>
      <vt:lpstr>HTE Visualizations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Darshan Deepak Arugollu</cp:lastModifiedBy>
  <cp:revision>45</cp:revision>
  <dcterms:created xsi:type="dcterms:W3CDTF">2012-05-15T15:26:04Z</dcterms:created>
  <dcterms:modified xsi:type="dcterms:W3CDTF">2025-04-28T02:42:57Z</dcterms:modified>
</cp:coreProperties>
</file>