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8" r:id="rId7"/>
    <p:sldId id="401" r:id="rId8"/>
    <p:sldId id="402" r:id="rId9"/>
    <p:sldId id="403" r:id="rId10"/>
    <p:sldId id="409" r:id="rId11"/>
    <p:sldId id="410" r:id="rId12"/>
    <p:sldId id="404" r:id="rId13"/>
    <p:sldId id="411" r:id="rId14"/>
    <p:sldId id="413" r:id="rId15"/>
    <p:sldId id="414" r:id="rId16"/>
    <p:sldId id="412" r:id="rId17"/>
    <p:sldId id="415" r:id="rId18"/>
    <p:sldId id="405" r:id="rId19"/>
    <p:sldId id="406" r:id="rId20"/>
    <p:sldId id="4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s.com/css/default.asp" TargetMode="External"/><Relationship Id="rId2" Type="http://schemas.openxmlformats.org/officeDocument/2006/relationships/hyperlink" Target="http://www.w3schools.com/html/defualt.asp" TargetMode="External"/><Relationship Id="rId1" Type="http://schemas.openxmlformats.org/officeDocument/2006/relationships/slideLayout" Target="../slideLayouts/slideLayout2.xml"/><Relationship Id="rId4" Type="http://schemas.openxmlformats.org/officeDocument/2006/relationships/hyperlink" Target="http://www.w3schools.com/js/defaul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Games and Graphics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Project title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38360" cy="1323439"/>
          </a:xfrm>
          <a:prstGeom prst="rect">
            <a:avLst/>
          </a:prstGeom>
          <a:noFill/>
        </p:spPr>
        <p:txBody>
          <a:bodyPr wrap="none" rtlCol="0">
            <a:spAutoFit/>
          </a:bodyPr>
          <a:lstStyle/>
          <a:p>
            <a:r>
              <a:rPr lang="en-US" sz="2000" b="1" dirty="0"/>
              <a:t>Submitted by: </a:t>
            </a:r>
          </a:p>
          <a:p>
            <a:r>
              <a:rPr lang="en-US" sz="2000" dirty="0"/>
              <a:t>Bishal Ganguly (20BCG1066)</a:t>
            </a:r>
          </a:p>
          <a:p>
            <a:r>
              <a:rPr lang="en-US" sz="2000" dirty="0"/>
              <a:t>Arnav </a:t>
            </a:r>
            <a:r>
              <a:rPr lang="en-US" sz="2000" dirty="0" err="1"/>
              <a:t>Sahu</a:t>
            </a:r>
            <a:r>
              <a:rPr lang="en-US" sz="2000" dirty="0"/>
              <a:t> (20BCG1011)</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Mr. Sant Kumar Maurya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a:t>Preview </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 name="Picture 5">
            <a:extLst>
              <a:ext uri="{FF2B5EF4-FFF2-40B4-BE49-F238E27FC236}">
                <a16:creationId xmlns:a16="http://schemas.microsoft.com/office/drawing/2014/main" id="{D450F8C4-51E3-78F4-E2D5-834874BEC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491" y="2333786"/>
            <a:ext cx="8347017" cy="4205126"/>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42A2D-F806-9206-3CE8-876154C35D2B}"/>
              </a:ext>
            </a:extLst>
          </p:cNvPr>
          <p:cNvSpPr>
            <a:spLocks noGrp="1"/>
          </p:cNvSpPr>
          <p:nvPr>
            <p:ph idx="1"/>
          </p:nvPr>
        </p:nvSpPr>
        <p:spPr>
          <a:xfrm>
            <a:off x="838200" y="519953"/>
            <a:ext cx="10515600" cy="5657010"/>
          </a:xfrm>
        </p:spPr>
        <p:txBody>
          <a:bodyPr/>
          <a:lstStyle/>
          <a:p>
            <a:r>
              <a:rPr lang="en-IN" dirty="0"/>
              <a:t>Featured Product</a:t>
            </a:r>
          </a:p>
        </p:txBody>
      </p:sp>
      <p:sp>
        <p:nvSpPr>
          <p:cNvPr id="4" name="Slide Number Placeholder 3">
            <a:extLst>
              <a:ext uri="{FF2B5EF4-FFF2-40B4-BE49-F238E27FC236}">
                <a16:creationId xmlns:a16="http://schemas.microsoft.com/office/drawing/2014/main" id="{5C04463E-304B-62F8-B37A-FF574CF24C1A}"/>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CF7A40BD-82BA-98B1-1B0C-054D7B16B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23" y="1401255"/>
            <a:ext cx="9484659" cy="4775708"/>
          </a:xfrm>
          <a:prstGeom prst="rect">
            <a:avLst/>
          </a:prstGeom>
        </p:spPr>
      </p:pic>
    </p:spTree>
    <p:extLst>
      <p:ext uri="{BB962C8B-B14F-4D97-AF65-F5344CB8AC3E}">
        <p14:creationId xmlns:p14="http://schemas.microsoft.com/office/powerpoint/2010/main" val="318033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B041F-846A-0245-3EEF-F94B2C40F3BC}"/>
              </a:ext>
            </a:extLst>
          </p:cNvPr>
          <p:cNvSpPr>
            <a:spLocks noGrp="1"/>
          </p:cNvSpPr>
          <p:nvPr>
            <p:ph idx="1"/>
          </p:nvPr>
        </p:nvSpPr>
        <p:spPr>
          <a:xfrm>
            <a:off x="838200" y="340659"/>
            <a:ext cx="10515600" cy="5836304"/>
          </a:xfrm>
        </p:spPr>
        <p:txBody>
          <a:bodyPr/>
          <a:lstStyle/>
          <a:p>
            <a:r>
              <a:rPr lang="en-IN" dirty="0"/>
              <a:t>News Letter and Footer</a:t>
            </a:r>
          </a:p>
        </p:txBody>
      </p:sp>
      <p:sp>
        <p:nvSpPr>
          <p:cNvPr id="4" name="Slide Number Placeholder 3">
            <a:extLst>
              <a:ext uri="{FF2B5EF4-FFF2-40B4-BE49-F238E27FC236}">
                <a16:creationId xmlns:a16="http://schemas.microsoft.com/office/drawing/2014/main" id="{E833B8AF-A641-9754-F8E5-66CA2B6A7E8A}"/>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25A34149-49EA-4AB9-EE82-A943CFE62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928" y="1407458"/>
            <a:ext cx="8722144" cy="4391701"/>
          </a:xfrm>
          <a:prstGeom prst="rect">
            <a:avLst/>
          </a:prstGeom>
        </p:spPr>
      </p:pic>
    </p:spTree>
    <p:extLst>
      <p:ext uri="{BB962C8B-B14F-4D97-AF65-F5344CB8AC3E}">
        <p14:creationId xmlns:p14="http://schemas.microsoft.com/office/powerpoint/2010/main" val="356709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0E289-E0F2-A182-A18D-2F0DF273934D}"/>
              </a:ext>
            </a:extLst>
          </p:cNvPr>
          <p:cNvSpPr>
            <a:spLocks noGrp="1"/>
          </p:cNvSpPr>
          <p:nvPr>
            <p:ph idx="1"/>
          </p:nvPr>
        </p:nvSpPr>
        <p:spPr>
          <a:xfrm>
            <a:off x="838200" y="358588"/>
            <a:ext cx="10515600" cy="5818375"/>
          </a:xfrm>
        </p:spPr>
        <p:txBody>
          <a:bodyPr/>
          <a:lstStyle/>
          <a:p>
            <a:r>
              <a:rPr lang="en-US" dirty="0"/>
              <a:t>Dark Theme</a:t>
            </a:r>
          </a:p>
          <a:p>
            <a:pPr marL="0" indent="0">
              <a:buNone/>
            </a:pPr>
            <a:endParaRPr lang="en-IN" dirty="0"/>
          </a:p>
        </p:txBody>
      </p:sp>
      <p:sp>
        <p:nvSpPr>
          <p:cNvPr id="4" name="Slide Number Placeholder 3">
            <a:extLst>
              <a:ext uri="{FF2B5EF4-FFF2-40B4-BE49-F238E27FC236}">
                <a16:creationId xmlns:a16="http://schemas.microsoft.com/office/drawing/2014/main" id="{B6D82F98-E65E-75A5-F557-26BDC5C804D3}"/>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C913CA23-5BEB-3EAE-B867-66BC7E03B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628" y="1479177"/>
            <a:ext cx="9151077" cy="4605218"/>
          </a:xfrm>
          <a:prstGeom prst="rect">
            <a:avLst/>
          </a:prstGeom>
        </p:spPr>
      </p:pic>
    </p:spTree>
    <p:extLst>
      <p:ext uri="{BB962C8B-B14F-4D97-AF65-F5344CB8AC3E}">
        <p14:creationId xmlns:p14="http://schemas.microsoft.com/office/powerpoint/2010/main" val="33651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3F388-D05E-19E9-F2E4-676F03AC71EF}"/>
              </a:ext>
            </a:extLst>
          </p:cNvPr>
          <p:cNvSpPr>
            <a:spLocks noGrp="1"/>
          </p:cNvSpPr>
          <p:nvPr>
            <p:ph idx="1"/>
          </p:nvPr>
        </p:nvSpPr>
        <p:spPr>
          <a:xfrm>
            <a:off x="838200" y="430306"/>
            <a:ext cx="10515600" cy="5719763"/>
          </a:xfrm>
        </p:spPr>
        <p:txBody>
          <a:bodyPr/>
          <a:lstStyle/>
          <a:p>
            <a:r>
              <a:rPr lang="en-US" dirty="0"/>
              <a:t>Cart View</a:t>
            </a:r>
            <a:endParaRPr lang="en-IN" dirty="0"/>
          </a:p>
        </p:txBody>
      </p:sp>
      <p:sp>
        <p:nvSpPr>
          <p:cNvPr id="4" name="Slide Number Placeholder 3">
            <a:extLst>
              <a:ext uri="{FF2B5EF4-FFF2-40B4-BE49-F238E27FC236}">
                <a16:creationId xmlns:a16="http://schemas.microsoft.com/office/drawing/2014/main" id="{4C54C033-9541-DE73-7BF8-383435F6E03B}"/>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1E296201-E0A2-5358-2B8F-B66AA6C3F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847" y="1415955"/>
            <a:ext cx="9059068" cy="4536891"/>
          </a:xfrm>
          <a:prstGeom prst="rect">
            <a:avLst/>
          </a:prstGeom>
        </p:spPr>
      </p:pic>
    </p:spTree>
    <p:extLst>
      <p:ext uri="{BB962C8B-B14F-4D97-AF65-F5344CB8AC3E}">
        <p14:creationId xmlns:p14="http://schemas.microsoft.com/office/powerpoint/2010/main" val="29058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02E09-0B37-754B-BF62-E66ACB4A2E4E}"/>
              </a:ext>
            </a:extLst>
          </p:cNvPr>
          <p:cNvSpPr>
            <a:spLocks noGrp="1"/>
          </p:cNvSpPr>
          <p:nvPr>
            <p:ph idx="1"/>
          </p:nvPr>
        </p:nvSpPr>
        <p:spPr>
          <a:xfrm>
            <a:off x="838200" y="421341"/>
            <a:ext cx="10515600" cy="5755622"/>
          </a:xfrm>
        </p:spPr>
        <p:txBody>
          <a:bodyPr/>
          <a:lstStyle/>
          <a:p>
            <a:r>
              <a:rPr lang="en-US" dirty="0"/>
              <a:t>Responsive design</a:t>
            </a:r>
            <a:endParaRPr lang="en-IN" dirty="0"/>
          </a:p>
        </p:txBody>
      </p:sp>
      <p:sp>
        <p:nvSpPr>
          <p:cNvPr id="4" name="Slide Number Placeholder 3">
            <a:extLst>
              <a:ext uri="{FF2B5EF4-FFF2-40B4-BE49-F238E27FC236}">
                <a16:creationId xmlns:a16="http://schemas.microsoft.com/office/drawing/2014/main" id="{83D743D3-6B05-558F-3677-1E6359935A16}"/>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5">
            <a:extLst>
              <a:ext uri="{FF2B5EF4-FFF2-40B4-BE49-F238E27FC236}">
                <a16:creationId xmlns:a16="http://schemas.microsoft.com/office/drawing/2014/main" id="{27A10ACA-3739-2D49-56E8-719EBA1D98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526" y="955021"/>
            <a:ext cx="2349874" cy="5221942"/>
          </a:xfrm>
          <a:prstGeom prst="rect">
            <a:avLst/>
          </a:prstGeom>
        </p:spPr>
      </p:pic>
    </p:spTree>
    <p:extLst>
      <p:ext uri="{BB962C8B-B14F-4D97-AF65-F5344CB8AC3E}">
        <p14:creationId xmlns:p14="http://schemas.microsoft.com/office/powerpoint/2010/main" val="383765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project entitled </a:t>
            </a:r>
            <a:r>
              <a:rPr lang="en-US" b="1" dirty="0"/>
              <a:t>E-Shopping Web Application </a:t>
            </a:r>
            <a:r>
              <a:rPr lang="en-US" dirty="0"/>
              <a:t>was completed successfully. The system has been developed with much care and free of errors and at the same time it is efficient and less time consuming. The purpose of this project was to develop a web application and an android application for purchasing items from a shop. This project helped us in gaining valuable information and practical knowledge on several topics like designing web pages using html &amp; </a:t>
            </a:r>
            <a:r>
              <a:rPr lang="en-US" dirty="0" err="1"/>
              <a:t>css</a:t>
            </a:r>
            <a:r>
              <a:rPr lang="en-US" dirty="0"/>
              <a:t>, usage of responsive templates, designing of android applications, and management of database using </a:t>
            </a:r>
            <a:r>
              <a:rPr lang="en-US" dirty="0" err="1"/>
              <a:t>mysql</a:t>
            </a:r>
            <a:r>
              <a:rPr lang="en-US" dirty="0"/>
              <a:t> .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77500" lnSpcReduction="20000"/>
          </a:bodyPr>
          <a:lstStyle/>
          <a:p>
            <a:r>
              <a:rPr lang="en-US" dirty="0"/>
              <a:t>E-Commerce has grown in importance because of all the advantages it offers to sellers and buyers. It is especially relevant in the current scenario of the Covid-19 pandemic when there are nationwide lockdowns.</a:t>
            </a:r>
          </a:p>
          <a:p>
            <a:endParaRPr lang="en-US" dirty="0"/>
          </a:p>
          <a:p>
            <a:r>
              <a:rPr lang="en-US" dirty="0"/>
              <a:t>Even traditional retailers hurriedly created online stores to maintain business continuity during the pandemic. This augurs well for the scope of e-commerce all over the world. Everything from groceries to sports equipment can now be bought online.</a:t>
            </a:r>
          </a:p>
          <a:p>
            <a:endParaRPr lang="en-US" dirty="0"/>
          </a:p>
          <a:p>
            <a:r>
              <a:rPr lang="en-US" dirty="0"/>
              <a:t>Globally, e-commerce sales increased by 77% over the previous year. In India alone, eCommerce is growing at about 51% annually. </a:t>
            </a:r>
          </a:p>
          <a:p>
            <a:endParaRPr lang="en-US" dirty="0"/>
          </a:p>
          <a:p>
            <a:r>
              <a:rPr lang="en-US" dirty="0"/>
              <a:t>E-Commerce enables manufacturers and traders from remote, rural places to sell their products online; their own local markets may be too small, and not have the kind of consumers the seller needs.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52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 JavaScript </a:t>
            </a:r>
            <a:r>
              <a:rPr lang="en-US" dirty="0" err="1"/>
              <a:t>Enlightenment,Cody</a:t>
            </a:r>
            <a:r>
              <a:rPr lang="en-US" dirty="0"/>
              <a:t> Lindley-First Edition, based on </a:t>
            </a:r>
          </a:p>
          <a:p>
            <a:pPr marL="0" indent="0">
              <a:buNone/>
            </a:pPr>
            <a:r>
              <a:rPr lang="en-US" dirty="0"/>
              <a:t>JavaScript 1.5, ECMA-262, Edition </a:t>
            </a:r>
          </a:p>
          <a:p>
            <a:endParaRPr lang="en-US" dirty="0"/>
          </a:p>
          <a:p>
            <a:endParaRPr lang="en-US" dirty="0"/>
          </a:p>
          <a:p>
            <a:pPr marL="0" indent="0">
              <a:buNone/>
            </a:pPr>
            <a:r>
              <a:rPr lang="en-US" dirty="0"/>
              <a:t>[2] Mc </a:t>
            </a:r>
            <a:r>
              <a:rPr lang="en-US" dirty="0" err="1"/>
              <a:t>GrawHill’s</a:t>
            </a:r>
            <a:r>
              <a:rPr lang="en-US" dirty="0"/>
              <a:t> , Java : The complete reference 7thEdition, Herbert </a:t>
            </a:r>
          </a:p>
          <a:p>
            <a:pPr marL="0" indent="0">
              <a:buNone/>
            </a:pPr>
            <a:r>
              <a:rPr lang="en-US" dirty="0" err="1"/>
              <a:t>Schildit</a:t>
            </a:r>
            <a:r>
              <a:rPr lang="en-US" dirty="0"/>
              <a:t> </a:t>
            </a:r>
          </a:p>
          <a:p>
            <a:endParaRPr lang="en-US" dirty="0"/>
          </a:p>
          <a:p>
            <a:endParaRPr lang="en-US" dirty="0"/>
          </a:p>
          <a:p>
            <a:pPr marL="0" indent="0">
              <a:buNone/>
            </a:pPr>
            <a:r>
              <a:rPr lang="en-US" dirty="0"/>
              <a:t>[3] Complete CSS Guide ,Maxine </a:t>
            </a:r>
            <a:r>
              <a:rPr lang="en-US" dirty="0" err="1"/>
              <a:t>Sherrin</a:t>
            </a:r>
            <a:r>
              <a:rPr lang="en-US" dirty="0"/>
              <a:t> and John Allsopp-O'Reilly </a:t>
            </a:r>
          </a:p>
          <a:p>
            <a:pPr marL="0" indent="0">
              <a:buNone/>
            </a:pPr>
            <a:r>
              <a:rPr lang="en-US" dirty="0"/>
              <a:t>Media; September 2012 </a:t>
            </a:r>
          </a:p>
          <a:p>
            <a:pPr marL="0" indent="0">
              <a:buNone/>
            </a:pPr>
            <a:endParaRPr lang="en-US" dirty="0"/>
          </a:p>
          <a:p>
            <a:pPr marL="0" indent="0">
              <a:buNone/>
            </a:pPr>
            <a:r>
              <a:rPr lang="en-US" dirty="0"/>
              <a:t>•    </a:t>
            </a:r>
            <a:r>
              <a:rPr lang="en-US" dirty="0">
                <a:hlinkClick r:id="rId2"/>
              </a:rPr>
              <a:t>http://www.w3schools.com/html/defualt.asp</a:t>
            </a:r>
            <a:r>
              <a:rPr lang="en-US" dirty="0"/>
              <a:t>, </a:t>
            </a:r>
          </a:p>
          <a:p>
            <a:pPr marL="0" indent="0">
              <a:buNone/>
            </a:pPr>
            <a:r>
              <a:rPr lang="en-US" dirty="0"/>
              <a:t>•    </a:t>
            </a:r>
            <a:r>
              <a:rPr lang="en-US" dirty="0">
                <a:hlinkClick r:id="rId3"/>
              </a:rPr>
              <a:t>http://www.w3schools.com/css/default.asp</a:t>
            </a:r>
            <a:r>
              <a:rPr lang="en-US" dirty="0"/>
              <a:t>,</a:t>
            </a:r>
          </a:p>
          <a:p>
            <a:pPr marL="0" indent="0">
              <a:buNone/>
            </a:pPr>
            <a:r>
              <a:rPr lang="en-US" dirty="0"/>
              <a:t>•    </a:t>
            </a:r>
            <a:r>
              <a:rPr lang="en-US" dirty="0">
                <a:hlinkClick r:id="rId4"/>
              </a:rPr>
              <a:t>http://www.w3schools.com/js/default.asp</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lnSpcReduction="10000"/>
          </a:bodyPr>
          <a:lstStyle/>
          <a:p>
            <a:pPr algn="just"/>
            <a:r>
              <a:rPr lang="en-US" dirty="0"/>
              <a:t>This project is a web based shopping system for an existing shop. The project objective is to deliver the online shopping application into cross platform. </a:t>
            </a:r>
          </a:p>
          <a:p>
            <a:pPr algn="just"/>
            <a:r>
              <a:rPr lang="en-US" dirty="0"/>
              <a:t>Online shopping is the process whereby consumers directly buy goods or services from a seller in real-time, without an intermediary service, over the Internet. It is a form of electronic commerce. </a:t>
            </a:r>
          </a:p>
          <a:p>
            <a:pPr algn="just"/>
            <a:r>
              <a:rPr lang="en-US" dirty="0"/>
              <a:t>This project is an attempt to provide the advantages of online shopping to customers of a real shop. It helps buying the products in the shop anywhere through internet by using an android device. </a:t>
            </a:r>
          </a:p>
          <a:p>
            <a:pPr algn="just"/>
            <a:r>
              <a:rPr lang="en-US" dirty="0"/>
              <a:t>Thus the customer will get the service of online shopping and home delivery from his favorite shop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DE1A-DB0C-EE1B-3DCC-32C830BC236A}"/>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F7A9E3DF-7F93-27D2-AC85-E4C0EADB79A7}"/>
              </a:ext>
            </a:extLst>
          </p:cNvPr>
          <p:cNvSpPr>
            <a:spLocks noGrp="1"/>
          </p:cNvSpPr>
          <p:nvPr>
            <p:ph idx="1"/>
          </p:nvPr>
        </p:nvSpPr>
        <p:spPr/>
        <p:txBody>
          <a:bodyPr/>
          <a:lstStyle/>
          <a:p>
            <a:pPr algn="just"/>
            <a:r>
              <a:rPr lang="en-US" dirty="0"/>
              <a:t>This system can be implemented to any shop in the locality or to multinational branded shops having retail outlet chains. The system recommends a facility to accept the orders 24*7 and a home delivery system which can make customers happy.</a:t>
            </a:r>
          </a:p>
          <a:p>
            <a:pPr algn="just"/>
            <a:endParaRPr lang="en-US" dirty="0"/>
          </a:p>
          <a:p>
            <a:pPr algn="just"/>
            <a:r>
              <a:rPr lang="en-US" dirty="0"/>
              <a:t> If shops are providing an online portal where their customers can enjoy easy shopping from anywhere, the shops won’t be losing any more customers to the trending online shops such as </a:t>
            </a:r>
            <a:r>
              <a:rPr lang="en-US" dirty="0" err="1"/>
              <a:t>flipcart</a:t>
            </a:r>
            <a:r>
              <a:rPr lang="en-US" dirty="0"/>
              <a:t> or </a:t>
            </a:r>
            <a:r>
              <a:rPr lang="en-US" dirty="0" err="1"/>
              <a:t>ebay</a:t>
            </a:r>
            <a:r>
              <a:rPr lang="en-US" dirty="0"/>
              <a:t>. Since the application is available in the Smartphone it is easily accessible and always available.</a:t>
            </a:r>
          </a:p>
        </p:txBody>
      </p:sp>
      <p:sp>
        <p:nvSpPr>
          <p:cNvPr id="4" name="Slide Number Placeholder 3">
            <a:extLst>
              <a:ext uri="{FF2B5EF4-FFF2-40B4-BE49-F238E27FC236}">
                <a16:creationId xmlns:a16="http://schemas.microsoft.com/office/drawing/2014/main" id="{1FADEAE4-4D77-8F76-8B3D-955E3661BDC8}"/>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11633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fontScale="92500" lnSpcReduction="10000"/>
          </a:bodyPr>
          <a:lstStyle/>
          <a:p>
            <a:r>
              <a:rPr lang="en-US" dirty="0"/>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Many customers nowadays search for their products on Google rather than visiting specific e-commerce sites. They believe that Google will take them to the e-commerce sites that have their product.</a:t>
            </a:r>
          </a:p>
          <a:p>
            <a:endParaRPr lang="en-US" dirty="0"/>
          </a:p>
          <a:p>
            <a:r>
              <a:rPr lang="en-US" dirty="0"/>
              <a:t>The purpose of any e-commerce website is to help customers narrow down their broad ideas and enable them to finalize the products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The objective of the project is to make an application in Web Site platform to purchase items in an existing shop. In order to build such an application complete web support need to be provided. A complete and efficient web application which can provide the online shopping experience is the basic objective of the project. The web application can be implemented in the form of an android application with web view.</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92500" lnSpcReduction="10000"/>
          </a:bodyPr>
          <a:lstStyle/>
          <a:p>
            <a:r>
              <a:rPr lang="en-US" b="0" i="0" dirty="0">
                <a:solidFill>
                  <a:srgbClr val="000000"/>
                </a:solidFill>
                <a:effectLst/>
                <a:latin typeface="georgia" panose="02040502050405020303" pitchFamily="18" charset="0"/>
              </a:rPr>
              <a:t>The five phases of the project are as follows:</a:t>
            </a:r>
          </a:p>
          <a:p>
            <a:r>
              <a:rPr lang="en-US" b="1" dirty="0"/>
              <a:t>Scoping and planning</a:t>
            </a:r>
          </a:p>
          <a:p>
            <a:pPr marL="0" indent="0">
              <a:buNone/>
            </a:pPr>
            <a:r>
              <a:rPr lang="en-US" dirty="0"/>
              <a:t>This phase focuses on the planning of the project’s overall direction, including the definition of the project’s scope, objectives, and timelines. The deliverable from this phase is this Design Plan.</a:t>
            </a:r>
          </a:p>
          <a:p>
            <a:endParaRPr lang="en-US" dirty="0"/>
          </a:p>
          <a:p>
            <a:r>
              <a:rPr lang="en-US" b="1" dirty="0"/>
              <a:t>Conceptual design and research</a:t>
            </a:r>
          </a:p>
          <a:p>
            <a:pPr marL="0" indent="0">
              <a:buNone/>
            </a:pPr>
            <a:r>
              <a:rPr lang="en-US" dirty="0"/>
              <a:t>In this phase, the conceptual design of the methodology is developed and research on existing methodologies is conducted. Research is performed from independent research firms, such as the Gartner Group, Forrester Research, and CIO.com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71E86-82B7-99B1-CBE4-60745E4E2F16}"/>
              </a:ext>
            </a:extLst>
          </p:cNvPr>
          <p:cNvSpPr>
            <a:spLocks noGrp="1"/>
          </p:cNvSpPr>
          <p:nvPr>
            <p:ph idx="1"/>
          </p:nvPr>
        </p:nvSpPr>
        <p:spPr>
          <a:xfrm>
            <a:off x="838200" y="403412"/>
            <a:ext cx="10515600" cy="5773551"/>
          </a:xfrm>
        </p:spPr>
        <p:txBody>
          <a:bodyPr/>
          <a:lstStyle/>
          <a:p>
            <a:r>
              <a:rPr lang="en-US" dirty="0"/>
              <a:t>Development of methodology</a:t>
            </a:r>
          </a:p>
          <a:p>
            <a:pPr marL="0" indent="0">
              <a:buNone/>
            </a:pPr>
            <a:r>
              <a:rPr lang="en-US" sz="2000" dirty="0"/>
              <a:t>The actual methodology is developed in this phase. Detailed descriptions of each task in the methodology are documented, including the objectives, inputs, approach, relevant models, applicable tools and techniques, outputs, and any references.</a:t>
            </a:r>
          </a:p>
          <a:p>
            <a:pPr marL="0" indent="0">
              <a:buNone/>
            </a:pPr>
            <a:endParaRPr lang="en-US" sz="2000" dirty="0"/>
          </a:p>
          <a:p>
            <a:r>
              <a:rPr lang="en-US" sz="2000" b="1" dirty="0"/>
              <a:t>Implementation of methodology</a:t>
            </a:r>
          </a:p>
          <a:p>
            <a:pPr marL="0" indent="0">
              <a:buNone/>
            </a:pPr>
            <a:r>
              <a:rPr lang="en-US" sz="2000" dirty="0"/>
              <a:t>The methodology will be implemented with a client. This phase includes the marketing of E-commerce strategy development services and the closing of the sale, followed by the actual implementation.</a:t>
            </a:r>
          </a:p>
          <a:p>
            <a:pPr marL="0" indent="0">
              <a:buNone/>
            </a:pPr>
            <a:endParaRPr lang="en-US" sz="2000" dirty="0"/>
          </a:p>
          <a:p>
            <a:r>
              <a:rPr lang="en-US" sz="2000" b="1" dirty="0"/>
              <a:t>Revision of methodology</a:t>
            </a:r>
          </a:p>
          <a:p>
            <a:pPr marL="0" indent="0">
              <a:buNone/>
            </a:pPr>
            <a:r>
              <a:rPr lang="en-US" sz="2000" dirty="0"/>
              <a:t>Final touches and revisions to the methodology are made in this phase. The majority of these revisions come from experiences on the client project. Sample reports and any additional references are added to the methodology.</a:t>
            </a:r>
            <a:endParaRPr lang="en-IN" sz="2000" dirty="0"/>
          </a:p>
        </p:txBody>
      </p:sp>
      <p:sp>
        <p:nvSpPr>
          <p:cNvPr id="4" name="Slide Number Placeholder 3">
            <a:extLst>
              <a:ext uri="{FF2B5EF4-FFF2-40B4-BE49-F238E27FC236}">
                <a16:creationId xmlns:a16="http://schemas.microsoft.com/office/drawing/2014/main" id="{03DA8E29-CB7F-B468-09A6-A1EF9364189C}"/>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26880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52E1-24F4-92D9-0626-6B31301F5DD1}"/>
              </a:ext>
            </a:extLst>
          </p:cNvPr>
          <p:cNvSpPr>
            <a:spLocks noGrp="1"/>
          </p:cNvSpPr>
          <p:nvPr>
            <p:ph type="title"/>
          </p:nvPr>
        </p:nvSpPr>
        <p:spPr>
          <a:xfrm>
            <a:off x="838200" y="365125"/>
            <a:ext cx="10515600" cy="594099"/>
          </a:xfrm>
        </p:spPr>
        <p:txBody>
          <a:bodyPr>
            <a:normAutofit fontScale="90000"/>
          </a:bodyPr>
          <a:lstStyle/>
          <a:p>
            <a:r>
              <a:rPr lang="en-US" dirty="0"/>
              <a:t>WIRE FRAME </a:t>
            </a:r>
            <a:endParaRPr lang="en-IN" dirty="0"/>
          </a:p>
        </p:txBody>
      </p:sp>
      <p:pic>
        <p:nvPicPr>
          <p:cNvPr id="6" name="Content Placeholder 5">
            <a:extLst>
              <a:ext uri="{FF2B5EF4-FFF2-40B4-BE49-F238E27FC236}">
                <a16:creationId xmlns:a16="http://schemas.microsoft.com/office/drawing/2014/main" id="{4DB3EE1C-087F-4F6F-E3F0-0FF3AA5C62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10470" y="1881529"/>
            <a:ext cx="3268531" cy="4178611"/>
          </a:xfrm>
        </p:spPr>
      </p:pic>
      <p:sp>
        <p:nvSpPr>
          <p:cNvPr id="4" name="Slide Number Placeholder 3">
            <a:extLst>
              <a:ext uri="{FF2B5EF4-FFF2-40B4-BE49-F238E27FC236}">
                <a16:creationId xmlns:a16="http://schemas.microsoft.com/office/drawing/2014/main" id="{631DE644-D0BB-12E8-0F9F-75ADE47CE9CB}"/>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8" name="Picture 7">
            <a:extLst>
              <a:ext uri="{FF2B5EF4-FFF2-40B4-BE49-F238E27FC236}">
                <a16:creationId xmlns:a16="http://schemas.microsoft.com/office/drawing/2014/main" id="{03DEC477-1B87-71EF-7AE8-F2BAE8BCA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3984" y="1881530"/>
            <a:ext cx="2743200" cy="4178610"/>
          </a:xfrm>
          <a:prstGeom prst="rect">
            <a:avLst/>
          </a:prstGeom>
        </p:spPr>
      </p:pic>
      <p:pic>
        <p:nvPicPr>
          <p:cNvPr id="10" name="Picture 9">
            <a:extLst>
              <a:ext uri="{FF2B5EF4-FFF2-40B4-BE49-F238E27FC236}">
                <a16:creationId xmlns:a16="http://schemas.microsoft.com/office/drawing/2014/main" id="{60A8FE81-6E84-C292-A341-64F7D131AC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955" y="1925683"/>
            <a:ext cx="3268532" cy="4134458"/>
          </a:xfrm>
          <a:prstGeom prst="rect">
            <a:avLst/>
          </a:prstGeom>
        </p:spPr>
      </p:pic>
      <p:cxnSp>
        <p:nvCxnSpPr>
          <p:cNvPr id="12" name="Straight Arrow Connector 11">
            <a:extLst>
              <a:ext uri="{FF2B5EF4-FFF2-40B4-BE49-F238E27FC236}">
                <a16:creationId xmlns:a16="http://schemas.microsoft.com/office/drawing/2014/main" id="{C81EC546-E289-56E2-3F57-465831D7534C}"/>
              </a:ext>
            </a:extLst>
          </p:cNvPr>
          <p:cNvCxnSpPr>
            <a:cxnSpLocks/>
            <a:stCxn id="10" idx="3"/>
            <a:endCxn id="6" idx="1"/>
          </p:cNvCxnSpPr>
          <p:nvPr/>
        </p:nvCxnSpPr>
        <p:spPr>
          <a:xfrm flipV="1">
            <a:off x="4285487" y="3970835"/>
            <a:ext cx="624983" cy="22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73B9C4A-F158-B7F7-381A-8E839B488964}"/>
              </a:ext>
            </a:extLst>
          </p:cNvPr>
          <p:cNvCxnSpPr>
            <a:cxnSpLocks/>
            <a:stCxn id="6" idx="3"/>
            <a:endCxn id="8" idx="1"/>
          </p:cNvCxnSpPr>
          <p:nvPr/>
        </p:nvCxnSpPr>
        <p:spPr>
          <a:xfrm>
            <a:off x="8179001" y="3970835"/>
            <a:ext cx="624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09369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6149</TotalTime>
  <Words>1084</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Arial Black</vt:lpstr>
      <vt:lpstr>Calibri</vt:lpstr>
      <vt:lpstr>Calibri Light</vt:lpstr>
      <vt:lpstr>Casper</vt:lpstr>
      <vt:lpstr>georgia</vt:lpstr>
      <vt:lpstr>Raleway ExtraBold</vt:lpstr>
      <vt:lpstr>Times New Roman</vt:lpstr>
      <vt:lpstr>1_Office Theme</vt:lpstr>
      <vt:lpstr>2_Office Theme</vt:lpstr>
      <vt:lpstr>Contents Slide Master</vt:lpstr>
      <vt:lpstr>PowerPoint Presentation</vt:lpstr>
      <vt:lpstr>Outline</vt:lpstr>
      <vt:lpstr>Introduction to Project</vt:lpstr>
      <vt:lpstr>PROJECT SCOPE</vt:lpstr>
      <vt:lpstr>Problem Formulation</vt:lpstr>
      <vt:lpstr>Objectives of the Work</vt:lpstr>
      <vt:lpstr>Methodology used</vt:lpstr>
      <vt:lpstr>PowerPoint Presentation</vt:lpstr>
      <vt:lpstr>WIRE FRAME </vt:lpstr>
      <vt:lpstr>Results and Outputs</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Bishal Ganguly</cp:lastModifiedBy>
  <cp:revision>496</cp:revision>
  <dcterms:created xsi:type="dcterms:W3CDTF">2019-01-09T10:33:58Z</dcterms:created>
  <dcterms:modified xsi:type="dcterms:W3CDTF">2022-11-19T05:54:30Z</dcterms:modified>
</cp:coreProperties>
</file>