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319" r:id="rId4"/>
    <p:sldId id="259" r:id="rId5"/>
    <p:sldId id="315" r:id="rId6"/>
    <p:sldId id="313" r:id="rId7"/>
    <p:sldId id="314" r:id="rId8"/>
    <p:sldId id="260" r:id="rId9"/>
    <p:sldId id="261" r:id="rId10"/>
    <p:sldId id="262" r:id="rId11"/>
    <p:sldId id="340" r:id="rId12"/>
    <p:sldId id="263" r:id="rId13"/>
    <p:sldId id="304" r:id="rId14"/>
    <p:sldId id="305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341" r:id="rId38"/>
    <p:sldId id="278" r:id="rId39"/>
    <p:sldId id="279" r:id="rId40"/>
    <p:sldId id="280" r:id="rId41"/>
    <p:sldId id="342" r:id="rId42"/>
    <p:sldId id="281" r:id="rId43"/>
    <p:sldId id="282" r:id="rId44"/>
    <p:sldId id="283" r:id="rId45"/>
    <p:sldId id="284" r:id="rId46"/>
    <p:sldId id="285" r:id="rId47"/>
    <p:sldId id="287" r:id="rId48"/>
    <p:sldId id="286" r:id="rId49"/>
    <p:sldId id="288" r:id="rId50"/>
    <p:sldId id="289" r:id="rId51"/>
    <p:sldId id="290" r:id="rId52"/>
    <p:sldId id="344" r:id="rId53"/>
    <p:sldId id="317" r:id="rId54"/>
    <p:sldId id="316" r:id="rId55"/>
    <p:sldId id="291" r:id="rId56"/>
    <p:sldId id="292" r:id="rId57"/>
    <p:sldId id="343" r:id="rId58"/>
    <p:sldId id="293" r:id="rId59"/>
    <p:sldId id="294" r:id="rId60"/>
    <p:sldId id="295" r:id="rId61"/>
    <p:sldId id="296" r:id="rId62"/>
    <p:sldId id="297" r:id="rId63"/>
    <p:sldId id="298" r:id="rId64"/>
    <p:sldId id="299" r:id="rId65"/>
    <p:sldId id="300" r:id="rId66"/>
    <p:sldId id="301" r:id="rId67"/>
    <p:sldId id="302" r:id="rId68"/>
    <p:sldId id="303" r:id="rId69"/>
    <p:sldId id="345" r:id="rId70"/>
    <p:sldId id="346" r:id="rId71"/>
    <p:sldId id="348" r:id="rId72"/>
    <p:sldId id="347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0.png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Метод Дерева решений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9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 таблицы получить дерево решений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Задача принятия решения идти на концерт или 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4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Интуитивное описание решения по таблице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3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4 столбца – признаки, 5-й – класс (решение)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932" y="2557463"/>
            <a:ext cx="431013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4 столбца – признаки, 5-й – класс (решение)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932" y="2557463"/>
            <a:ext cx="4310136" cy="33178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3940932" y="3805646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7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932" y="2557463"/>
            <a:ext cx="4310136" cy="33178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3940932" y="3814354"/>
            <a:ext cx="4593468" cy="87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3940932" y="5194664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932" y="2557463"/>
            <a:ext cx="4310136" cy="33178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3940932" y="3805646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3940932" y="5194664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7367451" y="2891246"/>
            <a:ext cx="740229" cy="91440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367450" y="5232402"/>
            <a:ext cx="740229" cy="46272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627221" y="2891246"/>
            <a:ext cx="740229" cy="914400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624891" y="5241935"/>
            <a:ext cx="740229" cy="462720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23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932" y="2557463"/>
            <a:ext cx="4310136" cy="33178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3940932" y="3805646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3940932" y="5194664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7367451" y="2891246"/>
            <a:ext cx="740229" cy="91440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367450" y="5232402"/>
            <a:ext cx="740229" cy="46272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627221" y="2891246"/>
            <a:ext cx="740229" cy="914400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624891" y="5241935"/>
            <a:ext cx="740229" cy="462720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ьная выноска 9"/>
          <p:cNvSpPr/>
          <p:nvPr/>
        </p:nvSpPr>
        <p:spPr>
          <a:xfrm>
            <a:off x="9074330" y="3814354"/>
            <a:ext cx="1924595" cy="1611086"/>
          </a:xfrm>
          <a:prstGeom prst="wedgeEllipseCallout">
            <a:avLst>
              <a:gd name="adj1" fmla="val -112299"/>
              <a:gd name="adj2" fmla="val -14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Нечистое решение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9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932" y="2557463"/>
            <a:ext cx="4310136" cy="33178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3940932" y="3805646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3940932" y="5194664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7367451" y="2891246"/>
            <a:ext cx="740229" cy="91440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367450" y="5232402"/>
            <a:ext cx="740229" cy="46272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3940931" y="4531407"/>
            <a:ext cx="2653731" cy="174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10018643" y="3037114"/>
            <a:ext cx="2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6594662" y="4531407"/>
            <a:ext cx="1870069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7367450" y="4551727"/>
            <a:ext cx="740229" cy="622615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854433" y="4572049"/>
            <a:ext cx="740229" cy="622615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5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932" y="2557463"/>
            <a:ext cx="4310136" cy="33178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3940932" y="3805646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3940932" y="5194664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7367451" y="2891246"/>
            <a:ext cx="740229" cy="91440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367450" y="5232402"/>
            <a:ext cx="740229" cy="46272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3940931" y="4531407"/>
            <a:ext cx="2653731" cy="174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10018643" y="3037114"/>
            <a:ext cx="2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6594662" y="4531407"/>
            <a:ext cx="1870069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7367450" y="4551727"/>
            <a:ext cx="740229" cy="622615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854433" y="3823063"/>
            <a:ext cx="740229" cy="688023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ьная выноска 8"/>
          <p:cNvSpPr/>
          <p:nvPr/>
        </p:nvSpPr>
        <p:spPr>
          <a:xfrm>
            <a:off x="9074330" y="3814354"/>
            <a:ext cx="1924595" cy="1611086"/>
          </a:xfrm>
          <a:prstGeom prst="wedgeEllipseCallout">
            <a:avLst>
              <a:gd name="adj1" fmla="val -110942"/>
              <a:gd name="adj2" fmla="val -26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Нечистое решение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1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932" y="2557463"/>
            <a:ext cx="4310136" cy="33178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3940932" y="3805646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3940932" y="5194664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7367451" y="2891246"/>
            <a:ext cx="740229" cy="91440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367450" y="5232402"/>
            <a:ext cx="740229" cy="46272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3940931" y="4492487"/>
            <a:ext cx="4523800" cy="56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10018643" y="3037114"/>
            <a:ext cx="2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7354388" y="4506103"/>
            <a:ext cx="740229" cy="66824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06916" y="3839835"/>
            <a:ext cx="740229" cy="688023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9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dirty="0" smtClean="0"/>
              <a:t>Tree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ru-RU" dirty="0"/>
              <a:t>Дерево решений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2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932" y="2557463"/>
            <a:ext cx="4310136" cy="33178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3940932" y="3805646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3940932" y="5194664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7367451" y="2891246"/>
            <a:ext cx="740229" cy="91440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367450" y="5232402"/>
            <a:ext cx="740229" cy="46272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3940931" y="4492487"/>
            <a:ext cx="4523800" cy="56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10018643" y="3037114"/>
            <a:ext cx="2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7354388" y="4506103"/>
            <a:ext cx="740229" cy="66824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06916" y="3839835"/>
            <a:ext cx="740229" cy="688023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5106916" y="4275909"/>
            <a:ext cx="3418775" cy="2612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1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932" y="2557463"/>
            <a:ext cx="4310136" cy="33178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3940932" y="3805646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3940932" y="5194664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7367451" y="2891246"/>
            <a:ext cx="740229" cy="91440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367450" y="5232402"/>
            <a:ext cx="740229" cy="46272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3940931" y="4492487"/>
            <a:ext cx="4523800" cy="56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10018643" y="3037114"/>
            <a:ext cx="2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7354388" y="4506103"/>
            <a:ext cx="740229" cy="66824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06916" y="3839836"/>
            <a:ext cx="740229" cy="43607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5106916" y="4275909"/>
            <a:ext cx="3418775" cy="26125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367450" y="3833633"/>
            <a:ext cx="740229" cy="43607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932" y="2557463"/>
            <a:ext cx="4310136" cy="33178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3940932" y="3805646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3940932" y="5194664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7367451" y="2891246"/>
            <a:ext cx="740229" cy="91440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367450" y="5232402"/>
            <a:ext cx="740229" cy="46272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3940931" y="4492487"/>
            <a:ext cx="4523800" cy="56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10018643" y="3037114"/>
            <a:ext cx="2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7354388" y="4506103"/>
            <a:ext cx="740229" cy="668240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06916" y="3839836"/>
            <a:ext cx="740229" cy="43607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5106916" y="4275909"/>
            <a:ext cx="3418775" cy="26125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367450" y="3833633"/>
            <a:ext cx="740229" cy="43607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06915" y="4296608"/>
            <a:ext cx="740229" cy="207287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7367449" y="4299731"/>
            <a:ext cx="740229" cy="207287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6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Обсуждение способа построения дерева по таблице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Какой признак ставить в корень дерева?</a:t>
            </a:r>
          </a:p>
          <a:p>
            <a:pPr marL="0" indent="0">
              <a:buNone/>
            </a:pPr>
            <a:r>
              <a:rPr lang="ru-RU" dirty="0" smtClean="0"/>
              <a:t>2. Как только ответил на вопрос 1, возникает вопрос какие признаки ставить на следующий уровень в качестве узлов? Т.е. какой признак будет стоять в корне следующего поддерева. Это рекурсивное определение!!!</a:t>
            </a:r>
          </a:p>
          <a:p>
            <a:pPr marL="0" indent="0">
              <a:buNone/>
            </a:pPr>
            <a:r>
              <a:rPr lang="ru-RU" dirty="0" smtClean="0"/>
              <a:t>Далее повторяем всё тот же вопрос пока не исчерпаются все признаки и мы не достигнем листьев.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8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Предположим, что мы выбираем между </a:t>
            </a:r>
            <a:r>
              <a:rPr lang="en-US" dirty="0" smtClean="0"/>
              <a:t>Price </a:t>
            </a:r>
            <a:r>
              <a:rPr lang="ru-RU" dirty="0" smtClean="0"/>
              <a:t> и </a:t>
            </a:r>
            <a:r>
              <a:rPr lang="en-US" dirty="0" smtClean="0"/>
              <a:t>Metal. </a:t>
            </a:r>
          </a:p>
          <a:p>
            <a:pPr marL="0" indent="0">
              <a:buNone/>
            </a:pPr>
            <a:r>
              <a:rPr lang="en-US" dirty="0" smtClean="0"/>
              <a:t>Price </a:t>
            </a:r>
            <a:r>
              <a:rPr lang="ru-RU" dirty="0" smtClean="0"/>
              <a:t>даёт три опции : </a:t>
            </a:r>
            <a:r>
              <a:rPr lang="en-US" dirty="0" smtClean="0"/>
              <a:t>low, medium, high.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02" y="3455457"/>
            <a:ext cx="5753903" cy="2829320"/>
          </a:xfrm>
          <a:prstGeom prst="rect">
            <a:avLst/>
          </a:prstGeom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389" y="2966902"/>
            <a:ext cx="4310136" cy="3317875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V="1">
            <a:off x="6945389" y="4215085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6945389" y="5604103"/>
            <a:ext cx="4523799" cy="17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9631680" y="3291840"/>
            <a:ext cx="705394" cy="923245"/>
          </a:xfrm>
          <a:prstGeom prst="rect">
            <a:avLst/>
          </a:prstGeom>
          <a:solidFill>
            <a:srgbClr val="92D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631680" y="4271949"/>
            <a:ext cx="705394" cy="1314737"/>
          </a:xfrm>
          <a:prstGeom prst="rect">
            <a:avLst/>
          </a:prstGeom>
          <a:solidFill>
            <a:srgbClr val="00B0F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631680" y="5638938"/>
            <a:ext cx="705394" cy="507864"/>
          </a:xfrm>
          <a:prstGeom prst="rect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09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Предположим, что мы выбираем между </a:t>
            </a:r>
            <a:r>
              <a:rPr lang="en-US" dirty="0" smtClean="0"/>
              <a:t>Price </a:t>
            </a:r>
            <a:r>
              <a:rPr lang="ru-RU" dirty="0" smtClean="0"/>
              <a:t> и </a:t>
            </a:r>
            <a:r>
              <a:rPr lang="en-US" dirty="0" smtClean="0"/>
              <a:t>Metal. </a:t>
            </a:r>
          </a:p>
          <a:p>
            <a:pPr marL="0" indent="0">
              <a:buNone/>
            </a:pPr>
            <a:r>
              <a:rPr lang="en-US" dirty="0" smtClean="0"/>
              <a:t>Metal </a:t>
            </a:r>
            <a:r>
              <a:rPr lang="ru-RU" dirty="0" smtClean="0"/>
              <a:t>даёт две опции : 0, 1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29" y="3549828"/>
            <a:ext cx="4553585" cy="2686425"/>
          </a:xfrm>
          <a:prstGeom prst="rect">
            <a:avLst/>
          </a:prstGeom>
        </p:spPr>
      </p:pic>
      <p:pic>
        <p:nvPicPr>
          <p:cNvPr id="7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88" y="2918378"/>
            <a:ext cx="4310136" cy="331787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398564" y="3243316"/>
            <a:ext cx="2256183" cy="240874"/>
          </a:xfrm>
          <a:prstGeom prst="rect">
            <a:avLst/>
          </a:prstGeom>
          <a:solidFill>
            <a:srgbClr val="92D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8398565" y="4881164"/>
            <a:ext cx="775914" cy="656998"/>
          </a:xfrm>
          <a:prstGeom prst="rect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398565" y="4193607"/>
            <a:ext cx="2256182" cy="687557"/>
          </a:xfrm>
          <a:prstGeom prst="rect">
            <a:avLst/>
          </a:prstGeom>
          <a:solidFill>
            <a:srgbClr val="92D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8398565" y="5568720"/>
            <a:ext cx="2256182" cy="495819"/>
          </a:xfrm>
          <a:prstGeom prst="rect">
            <a:avLst/>
          </a:prstGeom>
          <a:solidFill>
            <a:srgbClr val="92D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8398565" y="3484190"/>
            <a:ext cx="775914" cy="656998"/>
          </a:xfrm>
          <a:prstGeom prst="rect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7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Смешанные и чистые узлы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4322" y="2484768"/>
            <a:ext cx="4553585" cy="2686425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98575" y="3055622"/>
            <a:ext cx="4718050" cy="2319968"/>
          </a:xfrm>
          <a:prstGeom prst="rect">
            <a:avLst/>
          </a:prstGeom>
        </p:spPr>
      </p:pic>
      <p:sp>
        <p:nvSpPr>
          <p:cNvPr id="7" name="Овальная выноска 6"/>
          <p:cNvSpPr/>
          <p:nvPr/>
        </p:nvSpPr>
        <p:spPr>
          <a:xfrm>
            <a:off x="3866322" y="2463739"/>
            <a:ext cx="3011557" cy="765313"/>
          </a:xfrm>
          <a:prstGeom prst="wedgeEllipseCallout">
            <a:avLst>
              <a:gd name="adj1" fmla="val 2364"/>
              <a:gd name="adj2" fmla="val 2274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Конкретное «чистое» решение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ьная выноска 7"/>
          <p:cNvSpPr/>
          <p:nvPr/>
        </p:nvSpPr>
        <p:spPr>
          <a:xfrm>
            <a:off x="152400" y="2637168"/>
            <a:ext cx="3011557" cy="765313"/>
          </a:xfrm>
          <a:prstGeom prst="wedgeEllipseCallout">
            <a:avLst>
              <a:gd name="adj1" fmla="val 2364"/>
              <a:gd name="adj2" fmla="val 2274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Конкретное «чистое» решение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476" y="709885"/>
            <a:ext cx="3762900" cy="490606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37" y="1100035"/>
            <a:ext cx="4410691" cy="4439270"/>
          </a:xfrm>
          <a:prstGeom prst="rect">
            <a:avLst/>
          </a:prstGeom>
        </p:spPr>
      </p:pic>
      <p:sp>
        <p:nvSpPr>
          <p:cNvPr id="4" name="Овальная выноска 3"/>
          <p:cNvSpPr/>
          <p:nvPr/>
        </p:nvSpPr>
        <p:spPr>
          <a:xfrm>
            <a:off x="304800" y="2798451"/>
            <a:ext cx="1719943" cy="765313"/>
          </a:xfrm>
          <a:prstGeom prst="wedgeEllipseCallout">
            <a:avLst>
              <a:gd name="adj1" fmla="val 52774"/>
              <a:gd name="adj2" fmla="val -1435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«Чистый» узел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ьная выноска 4"/>
          <p:cNvSpPr/>
          <p:nvPr/>
        </p:nvSpPr>
        <p:spPr>
          <a:xfrm>
            <a:off x="4788389" y="2343821"/>
            <a:ext cx="1719943" cy="765313"/>
          </a:xfrm>
          <a:prstGeom prst="wedgeEllipseCallout">
            <a:avLst>
              <a:gd name="adj1" fmla="val -52037"/>
              <a:gd name="adj2" fmla="val -968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«Чистый» узел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ьная выноска 5"/>
          <p:cNvSpPr/>
          <p:nvPr/>
        </p:nvSpPr>
        <p:spPr>
          <a:xfrm>
            <a:off x="4788388" y="2343821"/>
            <a:ext cx="1719943" cy="765313"/>
          </a:xfrm>
          <a:prstGeom prst="wedgeEllipseCallout">
            <a:avLst>
              <a:gd name="adj1" fmla="val -62164"/>
              <a:gd name="adj2" fmla="val 1159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«Чистый» узел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ьная выноска 6"/>
          <p:cNvSpPr/>
          <p:nvPr/>
        </p:nvSpPr>
        <p:spPr>
          <a:xfrm>
            <a:off x="4788388" y="2343821"/>
            <a:ext cx="1719943" cy="765313"/>
          </a:xfrm>
          <a:prstGeom prst="wedgeEllipseCallout">
            <a:avLst>
              <a:gd name="adj1" fmla="val -105708"/>
              <a:gd name="adj2" fmla="val 3389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«Чистый» узел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ьная выноска 7"/>
          <p:cNvSpPr/>
          <p:nvPr/>
        </p:nvSpPr>
        <p:spPr>
          <a:xfrm>
            <a:off x="304800" y="2789568"/>
            <a:ext cx="1719943" cy="765313"/>
          </a:xfrm>
          <a:prstGeom prst="wedgeEllipseCallout">
            <a:avLst>
              <a:gd name="adj1" fmla="val 40115"/>
              <a:gd name="adj2" fmla="val 2649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«Чистый» узел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Мы выбираем в качестве корня нового дерева, тот узел где нет «чистого решения». Мера этой «нечистоты» называется ЭНТРОПИЯ.</a:t>
            </a:r>
          </a:p>
          <a:p>
            <a:pPr marL="0" indent="0">
              <a:buNone/>
            </a:pPr>
            <a:r>
              <a:rPr lang="ru-RU" dirty="0" smtClean="0"/>
              <a:t>В теории информации энтропия это мера неопределённости, что эквивалентно нашему случаю. Она равно 0 если есть полная определённость и 1 если полная неопределённость.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28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363889" cy="846668"/>
          </a:xfrm>
        </p:spPr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08612" y="2530807"/>
                <a:ext cx="9601196" cy="33189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Допустим случайная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e-BY" dirty="0" smtClean="0"/>
                  <a:t> пр</a:t>
                </a:r>
                <a:r>
                  <a:rPr lang="ru-RU" dirty="0" err="1" smtClean="0"/>
                  <a:t>инимает</a:t>
                </a:r>
                <a:r>
                  <a:rPr lang="ru-RU" dirty="0" smtClean="0"/>
                  <a:t>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с вероятностями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Тогда энтропия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8612" y="2530807"/>
                <a:ext cx="9601196" cy="3318936"/>
              </a:xfrm>
              <a:blipFill>
                <a:blip r:embed="rId2"/>
                <a:stretch>
                  <a:fillRect l="-952" t="-1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341837"/>
                  </p:ext>
                </p:extLst>
              </p:nvPr>
            </p:nvGraphicFramePr>
            <p:xfrm>
              <a:off x="5570141" y="3077795"/>
              <a:ext cx="257975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5951">
                      <a:extLst>
                        <a:ext uri="{9D8B030D-6E8A-4147-A177-3AD203B41FA5}">
                          <a16:colId xmlns:a16="http://schemas.microsoft.com/office/drawing/2014/main" val="933874324"/>
                        </a:ext>
                      </a:extLst>
                    </a:gridCol>
                    <a:gridCol w="515951">
                      <a:extLst>
                        <a:ext uri="{9D8B030D-6E8A-4147-A177-3AD203B41FA5}">
                          <a16:colId xmlns:a16="http://schemas.microsoft.com/office/drawing/2014/main" val="2569165803"/>
                        </a:ext>
                      </a:extLst>
                    </a:gridCol>
                    <a:gridCol w="515951">
                      <a:extLst>
                        <a:ext uri="{9D8B030D-6E8A-4147-A177-3AD203B41FA5}">
                          <a16:colId xmlns:a16="http://schemas.microsoft.com/office/drawing/2014/main" val="3982791680"/>
                        </a:ext>
                      </a:extLst>
                    </a:gridCol>
                    <a:gridCol w="515951">
                      <a:extLst>
                        <a:ext uri="{9D8B030D-6E8A-4147-A177-3AD203B41FA5}">
                          <a16:colId xmlns:a16="http://schemas.microsoft.com/office/drawing/2014/main" val="881384789"/>
                        </a:ext>
                      </a:extLst>
                    </a:gridCol>
                    <a:gridCol w="515951">
                      <a:extLst>
                        <a:ext uri="{9D8B030D-6E8A-4147-A177-3AD203B41FA5}">
                          <a16:colId xmlns:a16="http://schemas.microsoft.com/office/drawing/2014/main" val="813858002"/>
                        </a:ext>
                      </a:extLst>
                    </a:gridCol>
                  </a:tblGrid>
                  <a:tr h="3160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027102"/>
                      </a:ext>
                    </a:extLst>
                  </a:tr>
                  <a:tr h="3160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22566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341837"/>
                  </p:ext>
                </p:extLst>
              </p:nvPr>
            </p:nvGraphicFramePr>
            <p:xfrm>
              <a:off x="5570141" y="3077795"/>
              <a:ext cx="257975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5951">
                      <a:extLst>
                        <a:ext uri="{9D8B030D-6E8A-4147-A177-3AD203B41FA5}">
                          <a16:colId xmlns:a16="http://schemas.microsoft.com/office/drawing/2014/main" val="933874324"/>
                        </a:ext>
                      </a:extLst>
                    </a:gridCol>
                    <a:gridCol w="515951">
                      <a:extLst>
                        <a:ext uri="{9D8B030D-6E8A-4147-A177-3AD203B41FA5}">
                          <a16:colId xmlns:a16="http://schemas.microsoft.com/office/drawing/2014/main" val="2569165803"/>
                        </a:ext>
                      </a:extLst>
                    </a:gridCol>
                    <a:gridCol w="515951">
                      <a:extLst>
                        <a:ext uri="{9D8B030D-6E8A-4147-A177-3AD203B41FA5}">
                          <a16:colId xmlns:a16="http://schemas.microsoft.com/office/drawing/2014/main" val="3982791680"/>
                        </a:ext>
                      </a:extLst>
                    </a:gridCol>
                    <a:gridCol w="515951">
                      <a:extLst>
                        <a:ext uri="{9D8B030D-6E8A-4147-A177-3AD203B41FA5}">
                          <a16:colId xmlns:a16="http://schemas.microsoft.com/office/drawing/2014/main" val="881384789"/>
                        </a:ext>
                      </a:extLst>
                    </a:gridCol>
                    <a:gridCol w="515951">
                      <a:extLst>
                        <a:ext uri="{9D8B030D-6E8A-4147-A177-3AD203B41FA5}">
                          <a16:colId xmlns:a16="http://schemas.microsoft.com/office/drawing/2014/main" val="813858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639" r="-404706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76" t="-1639" r="-304706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3571" t="-1639" r="-20833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639" r="-105882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639" r="-5882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0271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03333" r="-40470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76" t="-103333" r="-30470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3571" t="-103333" r="-208333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333" r="-105882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03333" r="-588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22566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45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50328" y="747001"/>
            <a:ext cx="5027021" cy="837959"/>
          </a:xfrm>
        </p:spPr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0235" y="1584960"/>
            <a:ext cx="9601196" cy="3318936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ru-RU" dirty="0" smtClean="0"/>
              <a:t>Что такое дерево, поддерево, узлы, промежуточные решения, окончательные решения и т.п.</a:t>
            </a:r>
          </a:p>
          <a:p>
            <a:r>
              <a:rPr lang="ru-RU" dirty="0"/>
              <a:t>Пример прохождения состояния через дерево решений</a:t>
            </a:r>
          </a:p>
          <a:p>
            <a:r>
              <a:rPr lang="ru-RU" dirty="0" smtClean="0"/>
              <a:t>Задача </a:t>
            </a:r>
            <a:r>
              <a:rPr lang="ru-RU" dirty="0"/>
              <a:t>принятия решения о походе на </a:t>
            </a:r>
            <a:r>
              <a:rPr lang="ru-RU" dirty="0" smtClean="0"/>
              <a:t>концерт</a:t>
            </a:r>
          </a:p>
          <a:p>
            <a:r>
              <a:rPr lang="ru-RU" dirty="0" smtClean="0"/>
              <a:t>Описание </a:t>
            </a:r>
            <a:r>
              <a:rPr lang="ru-RU" dirty="0"/>
              <a:t>решения по </a:t>
            </a:r>
            <a:r>
              <a:rPr lang="ru-RU" dirty="0" smtClean="0"/>
              <a:t>таблице</a:t>
            </a:r>
          </a:p>
          <a:p>
            <a:r>
              <a:rPr lang="ru-RU" dirty="0" smtClean="0"/>
              <a:t>Описание </a:t>
            </a:r>
            <a:r>
              <a:rPr lang="ru-RU" dirty="0"/>
              <a:t>решения по </a:t>
            </a:r>
            <a:r>
              <a:rPr lang="ru-RU" dirty="0" smtClean="0"/>
              <a:t>таблице с построением дерева решений</a:t>
            </a:r>
          </a:p>
          <a:p>
            <a:r>
              <a:rPr lang="ru-RU" dirty="0" smtClean="0"/>
              <a:t>Энтропия и как решать задачу используя энтропию, </a:t>
            </a:r>
            <a:r>
              <a:rPr lang="en-US" dirty="0" smtClean="0"/>
              <a:t>Gini Index,</a:t>
            </a:r>
            <a:r>
              <a:rPr lang="ru-RU" dirty="0" smtClean="0"/>
              <a:t>  а не наугад</a:t>
            </a:r>
          </a:p>
        </p:txBody>
      </p:sp>
    </p:spTree>
    <p:extLst>
      <p:ext uri="{BB962C8B-B14F-4D97-AF65-F5344CB8AC3E}">
        <p14:creationId xmlns:p14="http://schemas.microsoft.com/office/powerpoint/2010/main" val="9745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363889" cy="846668"/>
          </a:xfrm>
        </p:spPr>
        <p:txBody>
          <a:bodyPr/>
          <a:lstStyle/>
          <a:p>
            <a:r>
              <a:rPr lang="ru-RU" dirty="0" smtClean="0"/>
              <a:t>Энтропия</a:t>
            </a:r>
            <a:r>
              <a:rPr lang="en-US" dirty="0" smtClean="0"/>
              <a:t>. </a:t>
            </a:r>
            <a:r>
              <a:rPr lang="ru-RU" dirty="0" smtClean="0"/>
              <a:t>Пример монетки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08612" y="2530807"/>
                <a:ext cx="9601196" cy="331893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e-BY" dirty="0" smtClean="0"/>
                  <a:t> пр</a:t>
                </a:r>
                <a:r>
                  <a:rPr lang="ru-RU" dirty="0" err="1" smtClean="0"/>
                  <a:t>инимает</a:t>
                </a:r>
                <a:r>
                  <a:rPr lang="ru-RU" dirty="0" smtClean="0"/>
                  <a:t> значения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с вероятностями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Тогда энтропия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подбрасывание монеты даёт </a:t>
                </a:r>
                <a:r>
                  <a:rPr lang="ru-RU" dirty="0" err="1" smtClean="0"/>
                  <a:t>с.в</a:t>
                </a:r>
                <a:r>
                  <a:rPr lang="ru-RU" dirty="0" smtClean="0"/>
                  <a:t>. с высокой неопределённостью.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8612" y="2530807"/>
                <a:ext cx="9601196" cy="3318936"/>
              </a:xfrm>
              <a:blipFill>
                <a:blip r:embed="rId2"/>
                <a:stretch>
                  <a:fillRect l="-952" b="-22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4748274"/>
                  </p:ext>
                </p:extLst>
              </p:nvPr>
            </p:nvGraphicFramePr>
            <p:xfrm>
              <a:off x="8154504" y="2530807"/>
              <a:ext cx="1824384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8128">
                      <a:extLst>
                        <a:ext uri="{9D8B030D-6E8A-4147-A177-3AD203B41FA5}">
                          <a16:colId xmlns:a16="http://schemas.microsoft.com/office/drawing/2014/main" val="193698236"/>
                        </a:ext>
                      </a:extLst>
                    </a:gridCol>
                    <a:gridCol w="608128">
                      <a:extLst>
                        <a:ext uri="{9D8B030D-6E8A-4147-A177-3AD203B41FA5}">
                          <a16:colId xmlns:a16="http://schemas.microsoft.com/office/drawing/2014/main" val="293609951"/>
                        </a:ext>
                      </a:extLst>
                    </a:gridCol>
                    <a:gridCol w="608128">
                      <a:extLst>
                        <a:ext uri="{9D8B030D-6E8A-4147-A177-3AD203B41FA5}">
                          <a16:colId xmlns:a16="http://schemas.microsoft.com/office/drawing/2014/main" val="1411226482"/>
                        </a:ext>
                      </a:extLst>
                    </a:gridCol>
                  </a:tblGrid>
                  <a:tr h="2812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9436190"/>
                      </a:ext>
                    </a:extLst>
                  </a:tr>
                  <a:tr h="2812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34741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4748274"/>
                  </p:ext>
                </p:extLst>
              </p:nvPr>
            </p:nvGraphicFramePr>
            <p:xfrm>
              <a:off x="8154504" y="2530807"/>
              <a:ext cx="1824384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8128">
                      <a:extLst>
                        <a:ext uri="{9D8B030D-6E8A-4147-A177-3AD203B41FA5}">
                          <a16:colId xmlns:a16="http://schemas.microsoft.com/office/drawing/2014/main" val="193698236"/>
                        </a:ext>
                      </a:extLst>
                    </a:gridCol>
                    <a:gridCol w="608128">
                      <a:extLst>
                        <a:ext uri="{9D8B030D-6E8A-4147-A177-3AD203B41FA5}">
                          <a16:colId xmlns:a16="http://schemas.microsoft.com/office/drawing/2014/main" val="293609951"/>
                        </a:ext>
                      </a:extLst>
                    </a:gridCol>
                    <a:gridCol w="608128">
                      <a:extLst>
                        <a:ext uri="{9D8B030D-6E8A-4147-A177-3AD203B41FA5}">
                          <a16:colId xmlns:a16="http://schemas.microsoft.com/office/drawing/2014/main" val="141122648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0" t="-1639" r="-2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00" t="-1639" r="-1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000" t="-1639" r="-5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4361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0" t="-103333" r="-2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00" t="-103333" r="-1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000" t="-103333" r="-5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741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34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363889" cy="846668"/>
          </a:xfrm>
        </p:spPr>
        <p:txBody>
          <a:bodyPr/>
          <a:lstStyle/>
          <a:p>
            <a:r>
              <a:rPr lang="ru-RU" dirty="0" smtClean="0"/>
              <a:t>Энтропия</a:t>
            </a:r>
            <a:r>
              <a:rPr lang="en-US" dirty="0" smtClean="0"/>
              <a:t>. </a:t>
            </a:r>
            <a:r>
              <a:rPr lang="ru-RU" dirty="0" smtClean="0"/>
              <a:t>Пример «чистого» узла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08612" y="2530807"/>
                <a:ext cx="9601196" cy="331893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e-BY" dirty="0" smtClean="0"/>
                  <a:t> пр</a:t>
                </a:r>
                <a:r>
                  <a:rPr lang="ru-RU" dirty="0" err="1" smtClean="0"/>
                  <a:t>инимает</a:t>
                </a:r>
                <a:r>
                  <a:rPr lang="ru-RU" dirty="0" smtClean="0"/>
                  <a:t>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с вероятностями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Тогда энтропия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«чистый» узел даёт </a:t>
                </a:r>
                <a:r>
                  <a:rPr lang="ru-RU" dirty="0" err="1" smtClean="0"/>
                  <a:t>с.в</a:t>
                </a:r>
                <a:r>
                  <a:rPr lang="ru-RU" dirty="0" smtClean="0"/>
                  <a:t>. с высокой определённостью.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8612" y="2530807"/>
                <a:ext cx="9601196" cy="3318936"/>
              </a:xfrm>
              <a:blipFill>
                <a:blip r:embed="rId2"/>
                <a:stretch>
                  <a:fillRect l="-952" t="-1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8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363889" cy="846668"/>
          </a:xfrm>
        </p:spPr>
        <p:txBody>
          <a:bodyPr/>
          <a:lstStyle/>
          <a:p>
            <a:r>
              <a:rPr lang="ru-RU" dirty="0" smtClean="0"/>
              <a:t>Энтропия</a:t>
            </a:r>
            <a:r>
              <a:rPr lang="en-US" dirty="0" smtClean="0"/>
              <a:t>. </a:t>
            </a:r>
            <a:r>
              <a:rPr lang="ru-RU" dirty="0" smtClean="0"/>
              <a:t>Пример похода на концерт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08612" y="2530807"/>
                <a:ext cx="9511937" cy="33189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Посчитаем энтропию изначального дерева по листьям (тупиковым узлам)</a:t>
                </a:r>
                <a:r>
                  <a:rPr lang="en-US" dirty="0" smtClean="0"/>
                  <a:t>. </a:t>
                </a:r>
                <a:r>
                  <a:rPr lang="ru-RU" dirty="0" smtClean="0"/>
                  <a:t>Его энтропия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равна: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pl-PL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8612" y="2530807"/>
                <a:ext cx="9511937" cy="3318936"/>
              </a:xfrm>
              <a:blipFill>
                <a:blip r:embed="rId2"/>
                <a:stretch>
                  <a:fillRect l="-962" t="-1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3455601"/>
            <a:ext cx="5753903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08612" y="2530807"/>
                <a:ext cx="9511937" cy="33189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Посчитаем энтропию изначального дерева по листьям (тупиковым узлам)</a:t>
                </a:r>
                <a:r>
                  <a:rPr lang="en-US" dirty="0" smtClean="0"/>
                  <a:t>. </a:t>
                </a:r>
                <a:r>
                  <a:rPr lang="ru-RU" dirty="0" smtClean="0"/>
                  <a:t>Его энтропия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4+0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4+0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4+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l-PL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𝑚𝑒𝑑𝑖𝑢𝑚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4+2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4+2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4+2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4+2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l-PL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pl-PL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8612" y="2530807"/>
                <a:ext cx="9511937" cy="3318936"/>
              </a:xfrm>
              <a:blipFill>
                <a:blip r:embed="rId2"/>
                <a:stretch>
                  <a:fillRect l="-962" t="-1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286" y="626234"/>
            <a:ext cx="4055754" cy="2015662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363889" cy="846668"/>
          </a:xfrm>
        </p:spPr>
        <p:txBody>
          <a:bodyPr/>
          <a:lstStyle/>
          <a:p>
            <a:r>
              <a:rPr lang="ru-RU" dirty="0" smtClean="0"/>
              <a:t>Энтропия</a:t>
            </a:r>
            <a:r>
              <a:rPr lang="en-US" dirty="0" smtClean="0"/>
              <a:t>. </a:t>
            </a:r>
            <a:r>
              <a:rPr lang="ru-RU" dirty="0" smtClean="0"/>
              <a:t>Пример похода на концерт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08612" y="2530807"/>
                <a:ext cx="9511937" cy="33189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Посчитаем энтропию изначального дерева по листьям (тупиковым узлам)</a:t>
                </a:r>
                <a:r>
                  <a:rPr lang="en-US" dirty="0" smtClean="0"/>
                  <a:t>. </a:t>
                </a:r>
                <a:r>
                  <a:rPr lang="ru-RU" dirty="0" smtClean="0"/>
                  <a:t>Его энтропия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l-PL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𝑚𝑒𝑑𝑖𝑢𝑚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=0.9188</m:t>
                      </m:r>
                    </m:oMath>
                  </m:oMathPara>
                </a14:m>
                <a:endParaRPr lang="pl-PL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pl-PL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8612" y="2530807"/>
                <a:ext cx="9511937" cy="3318936"/>
              </a:xfrm>
              <a:blipFill>
                <a:blip r:embed="rId2"/>
                <a:stretch>
                  <a:fillRect l="-962" t="-1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363889" cy="846668"/>
          </a:xfrm>
        </p:spPr>
        <p:txBody>
          <a:bodyPr/>
          <a:lstStyle/>
          <a:p>
            <a:r>
              <a:rPr lang="ru-RU" dirty="0" smtClean="0"/>
              <a:t>Энтропия</a:t>
            </a:r>
            <a:r>
              <a:rPr lang="en-US" dirty="0" smtClean="0"/>
              <a:t>. </a:t>
            </a:r>
            <a:r>
              <a:rPr lang="ru-RU" dirty="0" smtClean="0"/>
              <a:t>Пример похода на концерт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88734" y="1933376"/>
                <a:ext cx="9511937" cy="1646250"/>
              </a:xfrm>
              <a:solidFill>
                <a:schemeClr val="bg1"/>
              </a:solidFill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Пос</a:t>
                </a:r>
                <a:r>
                  <a:rPr lang="be-BY" dirty="0" smtClean="0"/>
                  <a:t>кольку у нас 12 категор</a:t>
                </a:r>
                <a:r>
                  <a:rPr lang="ru-RU" dirty="0" err="1" smtClean="0"/>
                  <a:t>ий</a:t>
                </a:r>
                <a:r>
                  <a:rPr lang="ru-RU" dirty="0" smtClean="0"/>
                  <a:t> и </a:t>
                </a:r>
                <a:r>
                  <a:rPr lang="en-US" dirty="0" smtClean="0"/>
                  <a:t>low price </a:t>
                </a:r>
                <a:r>
                  <a:rPr lang="ru-RU" dirty="0" smtClean="0"/>
                  <a:t>занимает 4, </a:t>
                </a:r>
                <a:r>
                  <a:rPr lang="en-US" dirty="0" smtClean="0"/>
                  <a:t>medium price </a:t>
                </a:r>
                <a:r>
                  <a:rPr lang="ru-RU" dirty="0" smtClean="0"/>
                  <a:t>6, а </a:t>
                </a:r>
                <a:r>
                  <a:rPr lang="en-US" dirty="0" smtClean="0"/>
                  <a:t>high price </a:t>
                </a:r>
                <a:r>
                  <a:rPr lang="ru-RU" dirty="0" smtClean="0"/>
                  <a:t>2, то средняя энтропия равна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⋅0.9188+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⋅0=0.4594</m:t>
                      </m:r>
                    </m:oMath>
                  </m:oMathPara>
                </a14:m>
                <a:endParaRPr lang="pl-PL" dirty="0" smtClean="0"/>
              </a:p>
              <a:p>
                <a:pPr marL="0" indent="0" algn="ctr">
                  <a:buNone/>
                </a:pPr>
                <a:endParaRPr lang="pl-PL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8734" y="1933376"/>
                <a:ext cx="9511937" cy="1646250"/>
              </a:xfrm>
              <a:blipFill>
                <a:blip r:embed="rId2"/>
                <a:stretch>
                  <a:fillRect l="-1026" t="-48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Группа 16"/>
          <p:cNvGrpSpPr/>
          <p:nvPr/>
        </p:nvGrpSpPr>
        <p:grpSpPr>
          <a:xfrm>
            <a:off x="1088403" y="3677477"/>
            <a:ext cx="3095972" cy="2207840"/>
            <a:chOff x="2728358" y="3061762"/>
            <a:chExt cx="4595153" cy="3370208"/>
          </a:xfrm>
        </p:grpSpPr>
        <p:pic>
          <p:nvPicPr>
            <p:cNvPr id="4" name="Объект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2946" y="3061762"/>
              <a:ext cx="4378120" cy="3370208"/>
            </a:xfrm>
            <a:prstGeom prst="rect">
              <a:avLst/>
            </a:prstGeom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>
              <a:off x="2762946" y="4323522"/>
              <a:ext cx="4552254" cy="1987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2728358" y="5754526"/>
              <a:ext cx="4595153" cy="1414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4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Приращение информации.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Information Gain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До разделения </a:t>
                </a:r>
                <a:r>
                  <a:rPr lang="ru-RU" dirty="0" err="1" smtClean="0"/>
                  <a:t>датасета</a:t>
                </a:r>
                <a:r>
                  <a:rPr lang="ru-RU" dirty="0" smtClean="0"/>
                  <a:t> на </a:t>
                </a:r>
                <a:r>
                  <a:rPr lang="en-US" dirty="0" smtClean="0"/>
                  <a:t>price </a:t>
                </a:r>
                <a:r>
                  <a:rPr lang="ru-RU" dirty="0" smtClean="0"/>
                  <a:t>энтропия всего </a:t>
                </a:r>
                <a:r>
                  <a:rPr lang="ru-RU" dirty="0" err="1" smtClean="0"/>
                  <a:t>датасета</a:t>
                </a:r>
                <a:r>
                  <a:rPr lang="ru-RU" dirty="0" smtClean="0"/>
                  <a:t> была равна 1, т.к. по 6 категориям переменная </a:t>
                </a:r>
                <a:r>
                  <a:rPr lang="en-US" dirty="0" smtClean="0"/>
                  <a:t>Go </a:t>
                </a:r>
                <a:r>
                  <a:rPr lang="ru-RU" dirty="0" smtClean="0"/>
                  <a:t>принимает значения 1 и по 6 категориям 0. Т.е.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𝐺𝑜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=−0.5⋅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0.5−0.5⋅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0.5=1</m:t>
                            </m:r>
                          </m:e>
                        </m:func>
                      </m:e>
                    </m:func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Приращение информации для </a:t>
                </a:r>
                <a:r>
                  <a:rPr lang="en-US" dirty="0" smtClean="0"/>
                  <a:t>Price </a:t>
                </a:r>
                <a:r>
                  <a:rPr lang="ru-RU" dirty="0" smtClean="0"/>
                  <a:t>будет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𝐼𝑛𝑓𝑜𝐺𝑎𝑖𝑛𝐻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𝐺𝑜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=1−0.4594=0.5406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Выбор корневого узла должен быть таким чтобы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𝐼𝑛𝑓𝑜𝐺𝑎𝑖𝑛𝐻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был наибольшим.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 t="-1468" r="-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5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Приращение информации.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Information Gain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926184" y="2673532"/>
                <a:ext cx="4846320" cy="664268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200" b="0" i="1" smtClean="0">
                          <a:latin typeface="Cambria Math" panose="02040503050406030204" pitchFamily="18" charset="0"/>
                        </a:rPr>
                        <m:t>𝐼𝑛𝑓𝑜𝐺𝑎𝑖𝑛𝐻</m:t>
                      </m:r>
                      <m:d>
                        <m:dPr>
                          <m:ctrlPr>
                            <a:rPr lang="en-US" sz="1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200" b="0" i="1" smtClean="0">
                              <a:latin typeface="Cambria Math" panose="02040503050406030204" pitchFamily="18" charset="0"/>
                            </a:rPr>
                            <m:t>𝑀𝑒𝑡𝑎𝑙</m:t>
                          </m:r>
                        </m:e>
                      </m:d>
                      <m:r>
                        <a:rPr lang="en-US" sz="1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1200" dirty="0" smtClean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6184" y="2673532"/>
                <a:ext cx="4846320" cy="6642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/>
          <p:cNvSpPr/>
          <p:nvPr/>
        </p:nvSpPr>
        <p:spPr>
          <a:xfrm>
            <a:off x="1924594" y="2673532"/>
            <a:ext cx="1611086" cy="9056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Metal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22812" y="4432662"/>
            <a:ext cx="1332411" cy="757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Go: 3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NotGo</a:t>
            </a:r>
            <a:r>
              <a:rPr lang="en-US" dirty="0" smtClean="0">
                <a:solidFill>
                  <a:srgbClr val="FF0000"/>
                </a:solidFill>
              </a:rPr>
              <a:t>: 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52652" y="4432662"/>
            <a:ext cx="1332411" cy="757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Go: 3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NotGo</a:t>
            </a:r>
            <a:r>
              <a:rPr lang="en-US" dirty="0" smtClean="0">
                <a:solidFill>
                  <a:srgbClr val="FF0000"/>
                </a:solidFill>
              </a:rPr>
              <a:t>: 3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>
            <a:endCxn id="6" idx="0"/>
          </p:cNvCxnSpPr>
          <p:nvPr/>
        </p:nvCxnSpPr>
        <p:spPr>
          <a:xfrm flipH="1">
            <a:off x="1389018" y="3352800"/>
            <a:ext cx="666205" cy="1079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7" idx="0"/>
          </p:cNvCxnSpPr>
          <p:nvPr/>
        </p:nvCxnSpPr>
        <p:spPr>
          <a:xfrm>
            <a:off x="3396343" y="3337800"/>
            <a:ext cx="522515" cy="109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2" y="357922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0" y="3692434"/>
            <a:ext cx="26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123406" y="573024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H(3,3) = 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252652" y="560571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H(3,3) = 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972595" y="5545574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meanH</a:t>
            </a:r>
            <a:r>
              <a:rPr lang="en-US" dirty="0" smtClean="0"/>
              <a:t>(Metal) = 1</a:t>
            </a:r>
            <a:endParaRPr lang="ru-RU" dirty="0"/>
          </a:p>
        </p:txBody>
      </p:sp>
      <p:pic>
        <p:nvPicPr>
          <p:cNvPr id="18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10" y="3328742"/>
            <a:ext cx="2949747" cy="2207840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8634857" y="3352800"/>
            <a:ext cx="456892" cy="2090057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8639628" y="3520821"/>
            <a:ext cx="1514566" cy="972802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4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Приращение информации.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Information Gain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926183" y="2673532"/>
                <a:ext cx="5003075" cy="331893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𝐼𝑛𝑓𝑜𝐺𝑎𝑖𝑛𝐻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𝑇𝑖𝑟𝑒𝑑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𝐼𝑛𝑓𝑜𝐺𝑎𝑖𝑛𝐻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𝐼𝑛𝑓𝑜𝐺𝑎𝑖𝑛𝐻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𝑀𝑒𝑡𝑎𝑙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6183" y="2673532"/>
                <a:ext cx="5003075" cy="33189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/>
          <p:cNvSpPr/>
          <p:nvPr/>
        </p:nvSpPr>
        <p:spPr>
          <a:xfrm>
            <a:off x="1924594" y="2673532"/>
            <a:ext cx="1611086" cy="9056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Tired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22812" y="4432662"/>
            <a:ext cx="1332411" cy="757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Go: 3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NotGo</a:t>
            </a:r>
            <a:r>
              <a:rPr lang="en-US" dirty="0" smtClean="0">
                <a:solidFill>
                  <a:srgbClr val="FF0000"/>
                </a:solidFill>
              </a:rPr>
              <a:t>: 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52652" y="4432662"/>
            <a:ext cx="1332411" cy="757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Go: 3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NotGo</a:t>
            </a:r>
            <a:r>
              <a:rPr lang="en-US" dirty="0" smtClean="0">
                <a:solidFill>
                  <a:srgbClr val="FF0000"/>
                </a:solidFill>
              </a:rPr>
              <a:t>: 3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>
            <a:endCxn id="6" idx="0"/>
          </p:cNvCxnSpPr>
          <p:nvPr/>
        </p:nvCxnSpPr>
        <p:spPr>
          <a:xfrm flipH="1">
            <a:off x="1389018" y="3352800"/>
            <a:ext cx="666205" cy="1079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7" idx="0"/>
          </p:cNvCxnSpPr>
          <p:nvPr/>
        </p:nvCxnSpPr>
        <p:spPr>
          <a:xfrm>
            <a:off x="3396343" y="3337800"/>
            <a:ext cx="522515" cy="109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2" y="357922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0" y="3692434"/>
            <a:ext cx="26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123406" y="573024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H(3,3) = 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252652" y="560571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H(3,3) = 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972595" y="5545574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meanH</a:t>
            </a:r>
            <a:r>
              <a:rPr lang="en-US" dirty="0" smtClean="0"/>
              <a:t>(Tired) =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4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 smtClean="0"/>
              <a:t>Пр</a:t>
            </a:r>
            <a:r>
              <a:rPr lang="ru-RU" dirty="0" err="1" smtClean="0"/>
              <a:t>именение</a:t>
            </a:r>
            <a:r>
              <a:rPr lang="ru-RU" dirty="0" smtClean="0"/>
              <a:t> </a:t>
            </a:r>
            <a:r>
              <a:rPr lang="en-US" dirty="0" err="1" smtClean="0"/>
              <a:t>InfoGain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5360" y="2556932"/>
            <a:ext cx="9921237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Затем процесс продолжается рекурсивно, исключая </a:t>
            </a:r>
            <a:r>
              <a:rPr lang="en-US" sz="3200" dirty="0" smtClean="0"/>
              <a:t>Price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r>
              <a:rPr lang="ru-RU" sz="3200" dirty="0" smtClean="0"/>
              <a:t>Применение </a:t>
            </a:r>
            <a:r>
              <a:rPr lang="en-US" sz="3200" dirty="0" err="1" smtClean="0"/>
              <a:t>InfoGain</a:t>
            </a:r>
            <a:r>
              <a:rPr lang="be-BY" sz="3200" dirty="0"/>
              <a:t>:</a:t>
            </a:r>
            <a:r>
              <a:rPr lang="en-US" sz="3200" dirty="0" smtClean="0"/>
              <a:t> </a:t>
            </a:r>
            <a:r>
              <a:rPr lang="ru-RU" sz="3200" dirty="0" smtClean="0"/>
              <a:t>определение важности переменной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683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</a:t>
            </a:r>
            <a:r>
              <a:rPr lang="en-US" dirty="0" smtClean="0"/>
              <a:t> – </a:t>
            </a:r>
            <a:r>
              <a:rPr lang="ru-RU" dirty="0" smtClean="0"/>
              <a:t>граф который не имеет циклов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Каждый узел дерева –  это частичное или окончательное решение, основанное на одном единственном признаке. </a:t>
            </a:r>
          </a:p>
          <a:p>
            <a:pPr marL="0" indent="0">
              <a:buNone/>
            </a:pPr>
            <a:r>
              <a:rPr lang="ru-RU" sz="3600" dirty="0" smtClean="0"/>
              <a:t>Лист дерева – окончательное решение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5861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Gini Index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52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Если </a:t>
                </a:r>
              </a:p>
              <a:p>
                <a:pPr marL="0" indent="0">
                  <a:buNone/>
                </a:pPr>
                <a:endParaRPr lang="ru-RU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𝐺𝐼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−…−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 t="-1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293" y="2556932"/>
            <a:ext cx="2615411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5071" y="372532"/>
            <a:ext cx="9520643" cy="1012131"/>
          </a:xfrm>
        </p:spPr>
        <p:txBody>
          <a:bodyPr/>
          <a:lstStyle/>
          <a:p>
            <a:r>
              <a:rPr lang="ru-RU" dirty="0" smtClean="0"/>
              <a:t>Подсчёт </a:t>
            </a:r>
            <a:r>
              <a:rPr lang="en-US" dirty="0" smtClean="0"/>
              <a:t>Gini Index </a:t>
            </a:r>
            <a:r>
              <a:rPr lang="ru-RU" dirty="0" smtClean="0"/>
              <a:t>вручную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308" y="1190217"/>
            <a:ext cx="6311818" cy="493214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887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07" y="238035"/>
            <a:ext cx="6311818" cy="49321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Прямоугольник 2"/>
          <p:cNvSpPr/>
          <p:nvPr/>
        </p:nvSpPr>
        <p:spPr>
          <a:xfrm>
            <a:off x="5788426" y="2970395"/>
            <a:ext cx="374469" cy="1149531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798082" y="4362589"/>
            <a:ext cx="374469" cy="353832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935175" y="2970395"/>
            <a:ext cx="374469" cy="1149531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935175" y="4383985"/>
            <a:ext cx="374469" cy="353832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54965" y="5645426"/>
                <a:ext cx="267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1=1⇒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:1,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:3⇒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965" y="5645426"/>
                <a:ext cx="26745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0302646"/>
                  </p:ext>
                </p:extLst>
              </p:nvPr>
            </p:nvGraphicFramePr>
            <p:xfrm>
              <a:off x="5788426" y="5209907"/>
              <a:ext cx="2811821" cy="970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100">
                      <a:extLst>
                        <a:ext uri="{9D8B030D-6E8A-4147-A177-3AD203B41FA5}">
                          <a16:colId xmlns:a16="http://schemas.microsoft.com/office/drawing/2014/main" val="2180823011"/>
                        </a:ext>
                      </a:extLst>
                    </a:gridCol>
                    <a:gridCol w="704425">
                      <a:extLst>
                        <a:ext uri="{9D8B030D-6E8A-4147-A177-3AD203B41FA5}">
                          <a16:colId xmlns:a16="http://schemas.microsoft.com/office/drawing/2014/main" val="1804850944"/>
                        </a:ext>
                      </a:extLst>
                    </a:gridCol>
                    <a:gridCol w="647296">
                      <a:extLst>
                        <a:ext uri="{9D8B030D-6E8A-4147-A177-3AD203B41FA5}">
                          <a16:colId xmlns:a16="http://schemas.microsoft.com/office/drawing/2014/main" val="3545718124"/>
                        </a:ext>
                      </a:extLst>
                    </a:gridCol>
                  </a:tblGrid>
                  <a:tr h="320998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Class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794254"/>
                      </a:ext>
                    </a:extLst>
                  </a:tr>
                  <a:tr h="320998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Probability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3216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0302646"/>
                  </p:ext>
                </p:extLst>
              </p:nvPr>
            </p:nvGraphicFramePr>
            <p:xfrm>
              <a:off x="5788426" y="5209907"/>
              <a:ext cx="2811821" cy="970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100">
                      <a:extLst>
                        <a:ext uri="{9D8B030D-6E8A-4147-A177-3AD203B41FA5}">
                          <a16:colId xmlns:a16="http://schemas.microsoft.com/office/drawing/2014/main" val="2180823011"/>
                        </a:ext>
                      </a:extLst>
                    </a:gridCol>
                    <a:gridCol w="704425">
                      <a:extLst>
                        <a:ext uri="{9D8B030D-6E8A-4147-A177-3AD203B41FA5}">
                          <a16:colId xmlns:a16="http://schemas.microsoft.com/office/drawing/2014/main" val="1804850944"/>
                        </a:ext>
                      </a:extLst>
                    </a:gridCol>
                    <a:gridCol w="647296">
                      <a:extLst>
                        <a:ext uri="{9D8B030D-6E8A-4147-A177-3AD203B41FA5}">
                          <a16:colId xmlns:a16="http://schemas.microsoft.com/office/drawing/2014/main" val="354571812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Class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794254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Probability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7759" t="-65000" r="-9482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36792" t="-65000" r="-3774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32165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57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414" y="-147496"/>
            <a:ext cx="6311818" cy="49321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Прямоугольник 2"/>
          <p:cNvSpPr/>
          <p:nvPr/>
        </p:nvSpPr>
        <p:spPr>
          <a:xfrm>
            <a:off x="5796689" y="1156727"/>
            <a:ext cx="374469" cy="1398292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796688" y="3659565"/>
            <a:ext cx="374469" cy="353832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934414" y="1074088"/>
            <a:ext cx="374469" cy="1480931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934413" y="3659565"/>
            <a:ext cx="374469" cy="353832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795645" y="4367229"/>
            <a:ext cx="374469" cy="353832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934413" y="4375938"/>
            <a:ext cx="374469" cy="353832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54965" y="5645426"/>
                <a:ext cx="2358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1=0⇒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:4,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965" y="5645426"/>
                <a:ext cx="23587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4384660"/>
                  </p:ext>
                </p:extLst>
              </p:nvPr>
            </p:nvGraphicFramePr>
            <p:xfrm>
              <a:off x="5112566" y="5205356"/>
              <a:ext cx="2811821" cy="9725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100">
                      <a:extLst>
                        <a:ext uri="{9D8B030D-6E8A-4147-A177-3AD203B41FA5}">
                          <a16:colId xmlns:a16="http://schemas.microsoft.com/office/drawing/2014/main" val="2180823011"/>
                        </a:ext>
                      </a:extLst>
                    </a:gridCol>
                    <a:gridCol w="704425">
                      <a:extLst>
                        <a:ext uri="{9D8B030D-6E8A-4147-A177-3AD203B41FA5}">
                          <a16:colId xmlns:a16="http://schemas.microsoft.com/office/drawing/2014/main" val="1804850944"/>
                        </a:ext>
                      </a:extLst>
                    </a:gridCol>
                    <a:gridCol w="647296">
                      <a:extLst>
                        <a:ext uri="{9D8B030D-6E8A-4147-A177-3AD203B41FA5}">
                          <a16:colId xmlns:a16="http://schemas.microsoft.com/office/drawing/2014/main" val="3545718124"/>
                        </a:ext>
                      </a:extLst>
                    </a:gridCol>
                  </a:tblGrid>
                  <a:tr h="320998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Class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794254"/>
                      </a:ext>
                    </a:extLst>
                  </a:tr>
                  <a:tr h="320998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Probability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3216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4384660"/>
                  </p:ext>
                </p:extLst>
              </p:nvPr>
            </p:nvGraphicFramePr>
            <p:xfrm>
              <a:off x="5112566" y="5205356"/>
              <a:ext cx="2811821" cy="9725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100">
                      <a:extLst>
                        <a:ext uri="{9D8B030D-6E8A-4147-A177-3AD203B41FA5}">
                          <a16:colId xmlns:a16="http://schemas.microsoft.com/office/drawing/2014/main" val="2180823011"/>
                        </a:ext>
                      </a:extLst>
                    </a:gridCol>
                    <a:gridCol w="704425">
                      <a:extLst>
                        <a:ext uri="{9D8B030D-6E8A-4147-A177-3AD203B41FA5}">
                          <a16:colId xmlns:a16="http://schemas.microsoft.com/office/drawing/2014/main" val="1804850944"/>
                        </a:ext>
                      </a:extLst>
                    </a:gridCol>
                    <a:gridCol w="647296">
                      <a:extLst>
                        <a:ext uri="{9D8B030D-6E8A-4147-A177-3AD203B41FA5}">
                          <a16:colId xmlns:a16="http://schemas.microsoft.com/office/drawing/2014/main" val="354571812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Class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794254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Probability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7759" t="-66000" r="-9569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36792" t="-66000" r="-4717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32165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842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560699" y="1421202"/>
            <a:ext cx="1611086" cy="9056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Var1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58917" y="3180332"/>
            <a:ext cx="1332411" cy="757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A: 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B: 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88757" y="3180332"/>
            <a:ext cx="1332411" cy="757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A: 4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B: 2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5" name="Прямая со стрелкой 4"/>
          <p:cNvCxnSpPr>
            <a:endCxn id="3" idx="0"/>
          </p:cNvCxnSpPr>
          <p:nvPr/>
        </p:nvCxnSpPr>
        <p:spPr>
          <a:xfrm flipH="1">
            <a:off x="2025123" y="2100470"/>
            <a:ext cx="666205" cy="1079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endCxn id="4" idx="0"/>
          </p:cNvCxnSpPr>
          <p:nvPr/>
        </p:nvCxnSpPr>
        <p:spPr>
          <a:xfrm>
            <a:off x="4032448" y="2085470"/>
            <a:ext cx="522515" cy="109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31507" y="232689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93705" y="2440104"/>
            <a:ext cx="26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3827" y="4633151"/>
                <a:ext cx="5103256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=0.375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27" y="4633151"/>
                <a:ext cx="5103256" cy="769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35280" y="3180332"/>
                <a:ext cx="5103257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=0.444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280" y="3180332"/>
                <a:ext cx="5103257" cy="769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63271" y="935795"/>
                <a:ext cx="3121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=0.375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271" y="935795"/>
                <a:ext cx="31214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89543" y="1473427"/>
                <a:ext cx="3121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=0.444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543" y="1473427"/>
                <a:ext cx="31214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Объект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92" y="555776"/>
            <a:ext cx="4452599" cy="347932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Прямоугольник 15"/>
          <p:cNvSpPr/>
          <p:nvPr/>
        </p:nvSpPr>
        <p:spPr>
          <a:xfrm>
            <a:off x="2927692" y="2487151"/>
            <a:ext cx="206199" cy="810923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927692" y="3472297"/>
            <a:ext cx="206199" cy="249607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13952" y="2561295"/>
                <a:ext cx="612462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⋅0.375+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⋅0.444=0.416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952" y="2561295"/>
                <a:ext cx="6124625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8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414" y="-147496"/>
            <a:ext cx="6311818" cy="49321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Прямоугольник 2"/>
          <p:cNvSpPr/>
          <p:nvPr/>
        </p:nvSpPr>
        <p:spPr>
          <a:xfrm>
            <a:off x="8469642" y="3314251"/>
            <a:ext cx="374469" cy="699146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934413" y="3314251"/>
            <a:ext cx="374469" cy="699146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8882" y="5257800"/>
                <a:ext cx="23871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2=1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2≥32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2&lt;32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882" y="5257800"/>
                <a:ext cx="238719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8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07" y="238035"/>
            <a:ext cx="6311818" cy="49321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Прямоугольник 2"/>
          <p:cNvSpPr/>
          <p:nvPr/>
        </p:nvSpPr>
        <p:spPr>
          <a:xfrm>
            <a:off x="8481930" y="1554574"/>
            <a:ext cx="374469" cy="2132843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481929" y="4383984"/>
            <a:ext cx="374469" cy="645215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935175" y="1554574"/>
            <a:ext cx="374469" cy="2132843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935175" y="4383985"/>
            <a:ext cx="374469" cy="645214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4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560699" y="1421202"/>
            <a:ext cx="1611086" cy="9056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Var2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58917" y="3180332"/>
            <a:ext cx="1332411" cy="757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A: 5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B: 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88757" y="3180332"/>
            <a:ext cx="1332411" cy="757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A: 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B: 2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5" name="Прямая со стрелкой 4"/>
          <p:cNvCxnSpPr>
            <a:endCxn id="3" idx="0"/>
          </p:cNvCxnSpPr>
          <p:nvPr/>
        </p:nvCxnSpPr>
        <p:spPr>
          <a:xfrm flipH="1">
            <a:off x="2025123" y="2100470"/>
            <a:ext cx="666205" cy="1079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endCxn id="4" idx="0"/>
          </p:cNvCxnSpPr>
          <p:nvPr/>
        </p:nvCxnSpPr>
        <p:spPr>
          <a:xfrm>
            <a:off x="4032448" y="2085470"/>
            <a:ext cx="522515" cy="109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31507" y="232689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93705" y="2440104"/>
            <a:ext cx="26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3827" y="4633151"/>
                <a:ext cx="5359737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=0.46875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27" y="4633151"/>
                <a:ext cx="5359737" cy="769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35280" y="3180332"/>
                <a:ext cx="4670446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280" y="3180332"/>
                <a:ext cx="4670446" cy="769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693920" y="1271451"/>
            <a:ext cx="1175657" cy="618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Корень</a:t>
            </a:r>
            <a:endParaRPr lang="ru-RU" sz="1600" dirty="0"/>
          </a:p>
        </p:txBody>
      </p:sp>
      <p:cxnSp>
        <p:nvCxnSpPr>
          <p:cNvPr id="4" name="Прямая соединительная линия 3"/>
          <p:cNvCxnSpPr>
            <a:stCxn id="2" idx="3"/>
          </p:cNvCxnSpPr>
          <p:nvPr/>
        </p:nvCxnSpPr>
        <p:spPr>
          <a:xfrm flipH="1">
            <a:off x="4258491" y="1799211"/>
            <a:ext cx="607600" cy="795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5715177" y="1799211"/>
            <a:ext cx="685623" cy="795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3535858" y="2595154"/>
            <a:ext cx="1436736" cy="6929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промежуточное решение и условие</a:t>
            </a:r>
            <a:endParaRPr lang="ru-RU" sz="1200" dirty="0"/>
          </a:p>
        </p:txBody>
      </p:sp>
      <p:sp>
        <p:nvSpPr>
          <p:cNvPr id="9" name="Овал 8"/>
          <p:cNvSpPr/>
          <p:nvPr/>
        </p:nvSpPr>
        <p:spPr>
          <a:xfrm rot="17388102">
            <a:off x="3268165" y="4342114"/>
            <a:ext cx="1175657" cy="618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Окончательное  решение</a:t>
            </a:r>
          </a:p>
        </p:txBody>
      </p:sp>
      <p:sp>
        <p:nvSpPr>
          <p:cNvPr id="10" name="Овал 9"/>
          <p:cNvSpPr/>
          <p:nvPr/>
        </p:nvSpPr>
        <p:spPr>
          <a:xfrm rot="2874576">
            <a:off x="5231404" y="4137461"/>
            <a:ext cx="1175657" cy="618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Окончательное  решение</a:t>
            </a:r>
          </a:p>
        </p:txBody>
      </p:sp>
      <p:sp>
        <p:nvSpPr>
          <p:cNvPr id="12" name="Овал 11"/>
          <p:cNvSpPr/>
          <p:nvPr/>
        </p:nvSpPr>
        <p:spPr>
          <a:xfrm rot="19290496">
            <a:off x="1920240" y="4053837"/>
            <a:ext cx="1175657" cy="618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Окончательное  решение</a:t>
            </a:r>
            <a:endParaRPr lang="ru-RU" sz="1200" dirty="0"/>
          </a:p>
        </p:txBody>
      </p:sp>
      <p:sp>
        <p:nvSpPr>
          <p:cNvPr id="13" name="Овал 12"/>
          <p:cNvSpPr/>
          <p:nvPr/>
        </p:nvSpPr>
        <p:spPr>
          <a:xfrm>
            <a:off x="5869577" y="2595153"/>
            <a:ext cx="1175657" cy="618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промежуточное решение</a:t>
            </a:r>
          </a:p>
        </p:txBody>
      </p:sp>
      <p:cxnSp>
        <p:nvCxnSpPr>
          <p:cNvPr id="15" name="Прямая соединительная линия 14"/>
          <p:cNvCxnSpPr>
            <a:stCxn id="8" idx="3"/>
          </p:cNvCxnSpPr>
          <p:nvPr/>
        </p:nvCxnSpPr>
        <p:spPr>
          <a:xfrm flipH="1">
            <a:off x="2835553" y="3186597"/>
            <a:ext cx="910710" cy="936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8" idx="4"/>
          </p:cNvCxnSpPr>
          <p:nvPr/>
        </p:nvCxnSpPr>
        <p:spPr>
          <a:xfrm flipH="1">
            <a:off x="3994558" y="3288072"/>
            <a:ext cx="259668" cy="8084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8" idx="5"/>
          </p:cNvCxnSpPr>
          <p:nvPr/>
        </p:nvCxnSpPr>
        <p:spPr>
          <a:xfrm>
            <a:off x="4762189" y="3186597"/>
            <a:ext cx="750747" cy="909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3" idx="5"/>
          </p:cNvCxnSpPr>
          <p:nvPr/>
        </p:nvCxnSpPr>
        <p:spPr>
          <a:xfrm>
            <a:off x="6873063" y="3122913"/>
            <a:ext cx="615524" cy="898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3" idx="6"/>
          </p:cNvCxnSpPr>
          <p:nvPr/>
        </p:nvCxnSpPr>
        <p:spPr>
          <a:xfrm>
            <a:off x="7045234" y="2904308"/>
            <a:ext cx="2075959" cy="1159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 rot="1979581">
            <a:off x="8922265" y="4053837"/>
            <a:ext cx="1175657" cy="618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Окончательное  решение</a:t>
            </a:r>
          </a:p>
        </p:txBody>
      </p:sp>
      <p:sp>
        <p:nvSpPr>
          <p:cNvPr id="26" name="Овал 25"/>
          <p:cNvSpPr/>
          <p:nvPr/>
        </p:nvSpPr>
        <p:spPr>
          <a:xfrm rot="1979581">
            <a:off x="7210605" y="4025390"/>
            <a:ext cx="1175657" cy="618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Окончательное 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0341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63271" y="935795"/>
                <a:ext cx="3377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=0.46875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271" y="935795"/>
                <a:ext cx="33779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89543" y="1473427"/>
                <a:ext cx="2736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543" y="1473427"/>
                <a:ext cx="27367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Объект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92" y="555776"/>
            <a:ext cx="4452599" cy="347932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Прямоугольник 15"/>
          <p:cNvSpPr/>
          <p:nvPr/>
        </p:nvSpPr>
        <p:spPr>
          <a:xfrm>
            <a:off x="4836005" y="1484514"/>
            <a:ext cx="203135" cy="1497225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836007" y="3478861"/>
            <a:ext cx="203134" cy="457035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13952" y="2561295"/>
                <a:ext cx="577196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⋅046875+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⋅0=0.375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952" y="2561295"/>
                <a:ext cx="5771965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6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3734" y="1458051"/>
                <a:ext cx="3575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=0.416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734" y="1458051"/>
                <a:ext cx="35758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3734" y="2521539"/>
                <a:ext cx="3319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=0.375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734" y="2521539"/>
                <a:ext cx="33193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30573" y="2938696"/>
            <a:ext cx="10507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Выбираем переменную с минимальным   </a:t>
            </a:r>
            <a:r>
              <a:rPr lang="en-US" sz="3600" dirty="0" smtClean="0"/>
              <a:t>GI, </a:t>
            </a:r>
            <a:r>
              <a:rPr lang="ru-RU" sz="3600" dirty="0" smtClean="0"/>
              <a:t>т.е.  </a:t>
            </a:r>
            <a:r>
              <a:rPr lang="en-US" sz="3600" dirty="0" smtClean="0"/>
              <a:t>Var2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647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00801" y="1094874"/>
                <a:ext cx="10592964" cy="328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Just for fun. </a:t>
                </a:r>
                <a:r>
                  <a:rPr lang="en-US" sz="2800" dirty="0" smtClean="0"/>
                  <a:t>Gini index </a:t>
                </a:r>
                <a:r>
                  <a:rPr lang="ru-RU" sz="2800" dirty="0" smtClean="0"/>
                  <a:t>первоначально использовался в задачах </a:t>
                </a:r>
                <a:endParaRPr lang="en-US" sz="2800" dirty="0" smtClean="0"/>
              </a:p>
              <a:p>
                <a:r>
                  <a:rPr lang="ru-RU" sz="2800" dirty="0" smtClean="0"/>
                  <a:t>эконометрики для определения степени распределения богатств. </a:t>
                </a:r>
                <a:endParaRPr lang="en-US" sz="2800" dirty="0" smtClean="0"/>
              </a:p>
              <a:p>
                <a:r>
                  <a:rPr lang="ru-RU" sz="2800" dirty="0" smtClean="0"/>
                  <a:t>Если индекс близок к 1, то богатства распределены равномерно. </a:t>
                </a:r>
                <a:endParaRPr lang="en-US" sz="2800" dirty="0" smtClean="0"/>
              </a:p>
              <a:p>
                <a:r>
                  <a:rPr lang="ru-RU" sz="2800" dirty="0" smtClean="0"/>
                  <a:t>Пример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r>
                  <a:rPr lang="ru-RU" sz="2800" dirty="0" smtClean="0"/>
                  <a:t>Если индекс 0, то богатства сосредоточены только у одного субъекта, </a:t>
                </a:r>
              </a:p>
              <a:p>
                <a:r>
                  <a:rPr lang="ru-RU" sz="2800" dirty="0" smtClean="0"/>
                  <a:t>У всех остальных они ноль. Пример</a:t>
                </a:r>
                <a:endParaRPr lang="en-US" sz="2800" dirty="0" smtClean="0"/>
              </a:p>
              <a:p>
                <a:pPr algn="ctr"/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=2,…,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801" y="1094874"/>
                <a:ext cx="10592964" cy="3288336"/>
              </a:xfrm>
              <a:prstGeom prst="rect">
                <a:avLst/>
              </a:prstGeom>
              <a:blipFill>
                <a:blip r:embed="rId2"/>
                <a:stretch>
                  <a:fillRect l="-1151" t="-2041" r="-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4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smtClean="0"/>
              <a:t>Gini Index</a:t>
            </a:r>
            <a:r>
              <a:rPr lang="ru-RU" dirty="0" smtClean="0"/>
              <a:t> и </a:t>
            </a:r>
            <a:r>
              <a:rPr lang="en-US" dirty="0" smtClean="0"/>
              <a:t>Information Gain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 vs IG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00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332411" y="957942"/>
                <a:ext cx="8839200" cy="5636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𝐺𝐼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−…−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00"/>
                  </a:solidFill>
                  <a:latin typeface="roboto" panose="020000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𝑀𝑒𝑎𝑛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∐"/>
                          <m:limLoc m:val="subSu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 smtClean="0">
                  <a:solidFill>
                    <a:srgbClr val="000000"/>
                  </a:solidFill>
                  <a:latin typeface="roboto" panose="02000000000000000000" pitchFamily="2" charset="0"/>
                </a:endParaRPr>
              </a:p>
              <a:p>
                <a:endParaRPr lang="ru-RU" dirty="0">
                  <a:solidFill>
                    <a:srgbClr val="000000"/>
                  </a:solidFill>
                  <a:latin typeface="roboto" panose="02000000000000000000" pitchFamily="2" charset="0"/>
                </a:endParaRPr>
              </a:p>
              <a:p>
                <a:r>
                  <a:rPr lang="ru-RU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2. </a:t>
                </a:r>
                <a:r>
                  <a:rPr lang="en-US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Gini </a:t>
                </a:r>
                <a:r>
                  <a:rPr lang="en-US" dirty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index </a:t>
                </a:r>
                <a:r>
                  <a:rPr lang="ru-RU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тяготеет к </a:t>
                </a:r>
                <a:r>
                  <a:rPr lang="ru-RU" dirty="0" err="1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бОльшим</a:t>
                </a:r>
                <a:r>
                  <a:rPr lang="en-US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разбиениям и его очень легко воплотить тогда как </a:t>
                </a:r>
                <a:r>
                  <a:rPr lang="en-US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information </a:t>
                </a:r>
                <a:r>
                  <a:rPr lang="en-US" dirty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gain </a:t>
                </a:r>
                <a:r>
                  <a:rPr lang="ru-RU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поддерживает меньшие разбиения с различными резко отличающимися значениями, это значит имеется потребность произвести эксперимент с данными и разделяющим критерием</a:t>
                </a:r>
                <a:r>
                  <a:rPr lang="en-US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.</a:t>
                </a:r>
                <a:endParaRPr lang="ru-RU" dirty="0" smtClean="0">
                  <a:solidFill>
                    <a:srgbClr val="000000"/>
                  </a:solidFill>
                  <a:latin typeface="roboto" panose="02000000000000000000" pitchFamily="2" charset="0"/>
                </a:endParaRPr>
              </a:p>
              <a:p>
                <a:endParaRPr lang="ru-RU" dirty="0">
                  <a:solidFill>
                    <a:srgbClr val="000000"/>
                  </a:solidFill>
                  <a:latin typeface="roboto" panose="02000000000000000000" pitchFamily="2" charset="0"/>
                </a:endParaRPr>
              </a:p>
              <a:p>
                <a:r>
                  <a:rPr lang="ru-RU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3. </a:t>
                </a:r>
                <a:r>
                  <a:rPr lang="en-US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Gini </a:t>
                </a:r>
                <a:r>
                  <a:rPr lang="en-US" dirty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index </a:t>
                </a:r>
                <a:r>
                  <a:rPr lang="ru-RU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подход используется алгоритмами классификации и регрессии с использованием деревьев</a:t>
                </a:r>
                <a:r>
                  <a:rPr lang="en-US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, </a:t>
                </a:r>
                <a:r>
                  <a:rPr lang="ru-RU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в противоположность этому</a:t>
                </a:r>
                <a:r>
                  <a:rPr lang="en-US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information gain </a:t>
                </a:r>
                <a:r>
                  <a:rPr lang="ru-RU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вводится в</a:t>
                </a:r>
                <a:r>
                  <a:rPr lang="en-US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 ID3</a:t>
                </a:r>
                <a:r>
                  <a:rPr lang="ru-RU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 (описан выше)</a:t>
                </a:r>
                <a:r>
                  <a:rPr lang="en-US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C4.5 </a:t>
                </a:r>
                <a:r>
                  <a:rPr lang="ru-RU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алгоритмах</a:t>
                </a:r>
                <a:r>
                  <a:rPr lang="en-US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.</a:t>
                </a:r>
                <a:endParaRPr lang="ru-RU" dirty="0" smtClean="0">
                  <a:solidFill>
                    <a:srgbClr val="000000"/>
                  </a:solidFill>
                  <a:latin typeface="roboto" panose="02000000000000000000" pitchFamily="2" charset="0"/>
                </a:endParaRPr>
              </a:p>
              <a:p>
                <a:endParaRPr lang="en-US" dirty="0">
                  <a:solidFill>
                    <a:srgbClr val="000000"/>
                  </a:solidFill>
                  <a:latin typeface="roboto" panose="02000000000000000000" pitchFamily="2" charset="0"/>
                </a:endParaRPr>
              </a:p>
              <a:p>
                <a:r>
                  <a:rPr lang="ru-RU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4. При работе с </a:t>
                </a:r>
                <a:r>
                  <a:rPr lang="ru-RU" dirty="0" err="1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категорными</a:t>
                </a:r>
                <a:r>
                  <a:rPr lang="ru-RU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 переменными, </a:t>
                </a:r>
                <a:r>
                  <a:rPr lang="en-US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Gini </a:t>
                </a:r>
                <a:r>
                  <a:rPr lang="en-US" dirty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index </a:t>
                </a:r>
                <a:r>
                  <a:rPr lang="ru-RU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даёт результаты либо </a:t>
                </a:r>
                <a:r>
                  <a:rPr lang="en-US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успех</a:t>
                </a:r>
                <a:r>
                  <a:rPr lang="en-US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” </a:t>
                </a:r>
                <a:r>
                  <a:rPr lang="ru-RU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либо </a:t>
                </a:r>
                <a:r>
                  <a:rPr lang="en-US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 “</a:t>
                </a:r>
                <a:r>
                  <a:rPr lang="ru-RU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неуспех</a:t>
                </a:r>
                <a:r>
                  <a:rPr lang="en-US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” </a:t>
                </a:r>
                <a:r>
                  <a:rPr lang="ru-RU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и производит только  бинарное разбиение</a:t>
                </a:r>
                <a:r>
                  <a:rPr lang="en-US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, </a:t>
                </a:r>
                <a:r>
                  <a:rPr lang="ru-RU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в противоположность этому</a:t>
                </a:r>
                <a:r>
                  <a:rPr lang="en-US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information gain </a:t>
                </a:r>
                <a:r>
                  <a:rPr lang="ru-RU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измеряет разность энтропии до и после разбиения и показывает степень смешанности в классификационных переменных</a:t>
                </a:r>
                <a:r>
                  <a:rPr lang="en-US" dirty="0" smtClean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.</a:t>
                </a:r>
                <a:endParaRPr lang="en-US" dirty="0">
                  <a:solidFill>
                    <a:srgbClr val="000000"/>
                  </a:solidFill>
                  <a:latin typeface="roboto" panose="02000000000000000000" pitchFamily="2" charset="0"/>
                </a:endParaRPr>
              </a:p>
              <a:p>
                <a:r>
                  <a:rPr lang="en-US" dirty="0"/>
                  <a:t/>
                </a:r>
                <a:br>
                  <a:rPr lang="en-US" dirty="0"/>
                </a:br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1" y="957942"/>
                <a:ext cx="8839200" cy="5636287"/>
              </a:xfrm>
              <a:prstGeom prst="rect">
                <a:avLst/>
              </a:prstGeom>
              <a:blipFill>
                <a:blip r:embed="rId2"/>
                <a:stretch>
                  <a:fillRect l="-621" t="-108" r="-8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5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нужно </a:t>
            </a:r>
            <a:r>
              <a:rPr lang="en-US" dirty="0" smtClean="0"/>
              <a:t>Decision Tree (DT)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1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0567" y="1285480"/>
            <a:ext cx="9601196" cy="331893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sz="2800" dirty="0" smtClean="0"/>
              <a:t>Это непараметрический метод обучения с подкреплением </a:t>
            </a:r>
            <a:r>
              <a:rPr lang="en-US" sz="2800" dirty="0" smtClean="0"/>
              <a:t>(supervised) </a:t>
            </a:r>
            <a:r>
              <a:rPr lang="ru-RU" sz="2800" dirty="0" smtClean="0"/>
              <a:t>для задач классификации и регрессии. </a:t>
            </a:r>
          </a:p>
          <a:p>
            <a:r>
              <a:rPr lang="ru-RU" sz="2800" dirty="0" smtClean="0"/>
              <a:t>Цель – создать модель которая предсказывает значение целевой переменной обучением простым решающим правилам выведенным из самих признаков (переменных). </a:t>
            </a:r>
            <a:endParaRPr lang="en-US" sz="2800" dirty="0" smtClean="0"/>
          </a:p>
          <a:p>
            <a:r>
              <a:rPr lang="ru-RU" sz="2800" dirty="0" smtClean="0"/>
              <a:t>Дерево можно рассматривать как </a:t>
            </a:r>
            <a:r>
              <a:rPr lang="ru-RU" sz="2800" dirty="0" err="1" smtClean="0"/>
              <a:t>кусочно</a:t>
            </a:r>
            <a:r>
              <a:rPr lang="en-US" sz="2800" dirty="0" smtClean="0"/>
              <a:t>-</a:t>
            </a:r>
            <a:r>
              <a:rPr lang="ru-RU" sz="2800" dirty="0" smtClean="0"/>
              <a:t>постоянное приближение.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176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35" y="639286"/>
            <a:ext cx="7398409" cy="5381828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9039497" y="1942011"/>
            <a:ext cx="69669" cy="352697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3614057" y="1010195"/>
            <a:ext cx="87086" cy="440653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7846423" y="1933303"/>
            <a:ext cx="26126" cy="353568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7062651" y="1053737"/>
            <a:ext cx="17418" cy="435428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4180114" y="1045029"/>
            <a:ext cx="43544" cy="451104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35" y="639286"/>
            <a:ext cx="7398409" cy="5381828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3169920" y="3805647"/>
            <a:ext cx="6574124" cy="2612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169920" y="4445727"/>
            <a:ext cx="6574124" cy="2612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287486" y="3165567"/>
            <a:ext cx="6574124" cy="2612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3357154" y="2490651"/>
            <a:ext cx="6386890" cy="827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357154" y="1863633"/>
            <a:ext cx="6386890" cy="1306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</a:t>
            </a:r>
            <a:r>
              <a:rPr lang="en-US" dirty="0" smtClean="0"/>
              <a:t>DT </a:t>
            </a:r>
            <a:r>
              <a:rPr lang="ru-RU" dirty="0" smtClean="0"/>
              <a:t>метода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8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693920" y="1271451"/>
            <a:ext cx="1175657" cy="618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Корень</a:t>
            </a:r>
            <a:endParaRPr lang="ru-RU" sz="1600" dirty="0"/>
          </a:p>
        </p:txBody>
      </p:sp>
      <p:cxnSp>
        <p:nvCxnSpPr>
          <p:cNvPr id="4" name="Прямая соединительная линия 3"/>
          <p:cNvCxnSpPr>
            <a:stCxn id="2" idx="3"/>
          </p:cNvCxnSpPr>
          <p:nvPr/>
        </p:nvCxnSpPr>
        <p:spPr>
          <a:xfrm flipH="1">
            <a:off x="4258491" y="1799211"/>
            <a:ext cx="607600" cy="795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5715177" y="1799211"/>
            <a:ext cx="685623" cy="795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3535858" y="2595154"/>
            <a:ext cx="1436736" cy="6929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промежуточное решение и условие</a:t>
            </a:r>
            <a:endParaRPr lang="ru-RU" sz="1200" dirty="0"/>
          </a:p>
        </p:txBody>
      </p:sp>
      <p:sp>
        <p:nvSpPr>
          <p:cNvPr id="9" name="Овал 8"/>
          <p:cNvSpPr/>
          <p:nvPr/>
        </p:nvSpPr>
        <p:spPr>
          <a:xfrm rot="17388102">
            <a:off x="3268165" y="4342114"/>
            <a:ext cx="1175657" cy="618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Окончательное  решение</a:t>
            </a:r>
          </a:p>
        </p:txBody>
      </p:sp>
      <p:sp>
        <p:nvSpPr>
          <p:cNvPr id="10" name="Овал 9"/>
          <p:cNvSpPr/>
          <p:nvPr/>
        </p:nvSpPr>
        <p:spPr>
          <a:xfrm rot="2874576">
            <a:off x="5231404" y="4137461"/>
            <a:ext cx="1175657" cy="618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Окончательное  решение</a:t>
            </a:r>
          </a:p>
        </p:txBody>
      </p:sp>
      <p:sp>
        <p:nvSpPr>
          <p:cNvPr id="12" name="Овал 11"/>
          <p:cNvSpPr/>
          <p:nvPr/>
        </p:nvSpPr>
        <p:spPr>
          <a:xfrm rot="19290496">
            <a:off x="1920240" y="4053837"/>
            <a:ext cx="1175657" cy="618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Окончательное  решение</a:t>
            </a:r>
            <a:endParaRPr lang="ru-RU" sz="1200" dirty="0"/>
          </a:p>
        </p:txBody>
      </p:sp>
      <p:sp>
        <p:nvSpPr>
          <p:cNvPr id="13" name="Овал 12"/>
          <p:cNvSpPr/>
          <p:nvPr/>
        </p:nvSpPr>
        <p:spPr>
          <a:xfrm>
            <a:off x="5869577" y="2595153"/>
            <a:ext cx="1175657" cy="618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промежуточное решение</a:t>
            </a:r>
          </a:p>
        </p:txBody>
      </p:sp>
      <p:cxnSp>
        <p:nvCxnSpPr>
          <p:cNvPr id="15" name="Прямая соединительная линия 14"/>
          <p:cNvCxnSpPr>
            <a:stCxn id="8" idx="3"/>
          </p:cNvCxnSpPr>
          <p:nvPr/>
        </p:nvCxnSpPr>
        <p:spPr>
          <a:xfrm flipH="1">
            <a:off x="2835553" y="3186597"/>
            <a:ext cx="910710" cy="936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8" idx="4"/>
          </p:cNvCxnSpPr>
          <p:nvPr/>
        </p:nvCxnSpPr>
        <p:spPr>
          <a:xfrm flipH="1">
            <a:off x="3994558" y="3288072"/>
            <a:ext cx="259668" cy="8084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8" idx="5"/>
          </p:cNvCxnSpPr>
          <p:nvPr/>
        </p:nvCxnSpPr>
        <p:spPr>
          <a:xfrm>
            <a:off x="4762189" y="3186597"/>
            <a:ext cx="750747" cy="909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3" idx="5"/>
          </p:cNvCxnSpPr>
          <p:nvPr/>
        </p:nvCxnSpPr>
        <p:spPr>
          <a:xfrm>
            <a:off x="6873063" y="3122913"/>
            <a:ext cx="615524" cy="898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3" idx="6"/>
          </p:cNvCxnSpPr>
          <p:nvPr/>
        </p:nvCxnSpPr>
        <p:spPr>
          <a:xfrm>
            <a:off x="7045234" y="2904308"/>
            <a:ext cx="2075959" cy="1159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 rot="1979581">
            <a:off x="8922265" y="4053837"/>
            <a:ext cx="1175657" cy="618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Окончательное  решение</a:t>
            </a:r>
          </a:p>
        </p:txBody>
      </p:sp>
      <p:sp>
        <p:nvSpPr>
          <p:cNvPr id="26" name="Овал 25"/>
          <p:cNvSpPr/>
          <p:nvPr/>
        </p:nvSpPr>
        <p:spPr>
          <a:xfrm rot="1979581">
            <a:off x="7210605" y="4025390"/>
            <a:ext cx="1175657" cy="618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Окончательное  решение</a:t>
            </a:r>
          </a:p>
        </p:txBody>
      </p:sp>
      <p:sp>
        <p:nvSpPr>
          <p:cNvPr id="31" name="Полилиния 30"/>
          <p:cNvSpPr/>
          <p:nvPr/>
        </p:nvSpPr>
        <p:spPr>
          <a:xfrm>
            <a:off x="1282148" y="2276061"/>
            <a:ext cx="5277678" cy="3458817"/>
          </a:xfrm>
          <a:custGeom>
            <a:avLst/>
            <a:gdLst>
              <a:gd name="connsiteX0" fmla="*/ 0 w 5277678"/>
              <a:gd name="connsiteY0" fmla="*/ 2613991 h 3458817"/>
              <a:gd name="connsiteX1" fmla="*/ 49695 w 5277678"/>
              <a:gd name="connsiteY1" fmla="*/ 2564296 h 3458817"/>
              <a:gd name="connsiteX2" fmla="*/ 59635 w 5277678"/>
              <a:gd name="connsiteY2" fmla="*/ 2534478 h 3458817"/>
              <a:gd name="connsiteX3" fmla="*/ 69574 w 5277678"/>
              <a:gd name="connsiteY3" fmla="*/ 2454965 h 3458817"/>
              <a:gd name="connsiteX4" fmla="*/ 99391 w 5277678"/>
              <a:gd name="connsiteY4" fmla="*/ 2415209 h 3458817"/>
              <a:gd name="connsiteX5" fmla="*/ 109330 w 5277678"/>
              <a:gd name="connsiteY5" fmla="*/ 2385391 h 3458817"/>
              <a:gd name="connsiteX6" fmla="*/ 119269 w 5277678"/>
              <a:gd name="connsiteY6" fmla="*/ 2335696 h 3458817"/>
              <a:gd name="connsiteX7" fmla="*/ 149087 w 5277678"/>
              <a:gd name="connsiteY7" fmla="*/ 2246243 h 3458817"/>
              <a:gd name="connsiteX8" fmla="*/ 188843 w 5277678"/>
              <a:gd name="connsiteY8" fmla="*/ 2146852 h 3458817"/>
              <a:gd name="connsiteX9" fmla="*/ 248478 w 5277678"/>
              <a:gd name="connsiteY9" fmla="*/ 2087217 h 3458817"/>
              <a:gd name="connsiteX10" fmla="*/ 298174 w 5277678"/>
              <a:gd name="connsiteY10" fmla="*/ 2037522 h 3458817"/>
              <a:gd name="connsiteX11" fmla="*/ 318052 w 5277678"/>
              <a:gd name="connsiteY11" fmla="*/ 2017643 h 3458817"/>
              <a:gd name="connsiteX12" fmla="*/ 357809 w 5277678"/>
              <a:gd name="connsiteY12" fmla="*/ 1967948 h 3458817"/>
              <a:gd name="connsiteX13" fmla="*/ 387626 w 5277678"/>
              <a:gd name="connsiteY13" fmla="*/ 1908313 h 3458817"/>
              <a:gd name="connsiteX14" fmla="*/ 447261 w 5277678"/>
              <a:gd name="connsiteY14" fmla="*/ 1868556 h 3458817"/>
              <a:gd name="connsiteX15" fmla="*/ 496956 w 5277678"/>
              <a:gd name="connsiteY15" fmla="*/ 1808922 h 3458817"/>
              <a:gd name="connsiteX16" fmla="*/ 546652 w 5277678"/>
              <a:gd name="connsiteY16" fmla="*/ 1739348 h 3458817"/>
              <a:gd name="connsiteX17" fmla="*/ 566530 w 5277678"/>
              <a:gd name="connsiteY17" fmla="*/ 1719469 h 3458817"/>
              <a:gd name="connsiteX18" fmla="*/ 596348 w 5277678"/>
              <a:gd name="connsiteY18" fmla="*/ 1679713 h 3458817"/>
              <a:gd name="connsiteX19" fmla="*/ 646043 w 5277678"/>
              <a:gd name="connsiteY19" fmla="*/ 1639956 h 3458817"/>
              <a:gd name="connsiteX20" fmla="*/ 695739 w 5277678"/>
              <a:gd name="connsiteY20" fmla="*/ 1580322 h 3458817"/>
              <a:gd name="connsiteX21" fmla="*/ 765313 w 5277678"/>
              <a:gd name="connsiteY21" fmla="*/ 1510748 h 3458817"/>
              <a:gd name="connsiteX22" fmla="*/ 795130 w 5277678"/>
              <a:gd name="connsiteY22" fmla="*/ 1480930 h 3458817"/>
              <a:gd name="connsiteX23" fmla="*/ 815009 w 5277678"/>
              <a:gd name="connsiteY23" fmla="*/ 1451113 h 3458817"/>
              <a:gd name="connsiteX24" fmla="*/ 864704 w 5277678"/>
              <a:gd name="connsiteY24" fmla="*/ 1401417 h 3458817"/>
              <a:gd name="connsiteX25" fmla="*/ 884582 w 5277678"/>
              <a:gd name="connsiteY25" fmla="*/ 1371600 h 3458817"/>
              <a:gd name="connsiteX26" fmla="*/ 904461 w 5277678"/>
              <a:gd name="connsiteY26" fmla="*/ 1311965 h 3458817"/>
              <a:gd name="connsiteX27" fmla="*/ 974035 w 5277678"/>
              <a:gd name="connsiteY27" fmla="*/ 1222513 h 3458817"/>
              <a:gd name="connsiteX28" fmla="*/ 1013791 w 5277678"/>
              <a:gd name="connsiteY28" fmla="*/ 1162878 h 3458817"/>
              <a:gd name="connsiteX29" fmla="*/ 1023730 w 5277678"/>
              <a:gd name="connsiteY29" fmla="*/ 1133061 h 3458817"/>
              <a:gd name="connsiteX30" fmla="*/ 1073426 w 5277678"/>
              <a:gd name="connsiteY30" fmla="*/ 1053548 h 3458817"/>
              <a:gd name="connsiteX31" fmla="*/ 1103243 w 5277678"/>
              <a:gd name="connsiteY31" fmla="*/ 1033669 h 3458817"/>
              <a:gd name="connsiteX32" fmla="*/ 1152939 w 5277678"/>
              <a:gd name="connsiteY32" fmla="*/ 964096 h 3458817"/>
              <a:gd name="connsiteX33" fmla="*/ 1172817 w 5277678"/>
              <a:gd name="connsiteY33" fmla="*/ 944217 h 3458817"/>
              <a:gd name="connsiteX34" fmla="*/ 1222513 w 5277678"/>
              <a:gd name="connsiteY34" fmla="*/ 874643 h 3458817"/>
              <a:gd name="connsiteX35" fmla="*/ 1282148 w 5277678"/>
              <a:gd name="connsiteY35" fmla="*/ 795130 h 3458817"/>
              <a:gd name="connsiteX36" fmla="*/ 1321904 w 5277678"/>
              <a:gd name="connsiteY36" fmla="*/ 725556 h 3458817"/>
              <a:gd name="connsiteX37" fmla="*/ 1341782 w 5277678"/>
              <a:gd name="connsiteY37" fmla="*/ 695739 h 3458817"/>
              <a:gd name="connsiteX38" fmla="*/ 1480930 w 5277678"/>
              <a:gd name="connsiteY38" fmla="*/ 596348 h 3458817"/>
              <a:gd name="connsiteX39" fmla="*/ 1500809 w 5277678"/>
              <a:gd name="connsiteY39" fmla="*/ 576469 h 3458817"/>
              <a:gd name="connsiteX40" fmla="*/ 1560443 w 5277678"/>
              <a:gd name="connsiteY40" fmla="*/ 536713 h 3458817"/>
              <a:gd name="connsiteX41" fmla="*/ 1630017 w 5277678"/>
              <a:gd name="connsiteY41" fmla="*/ 487017 h 3458817"/>
              <a:gd name="connsiteX42" fmla="*/ 1729409 w 5277678"/>
              <a:gd name="connsiteY42" fmla="*/ 417443 h 3458817"/>
              <a:gd name="connsiteX43" fmla="*/ 1779104 w 5277678"/>
              <a:gd name="connsiteY43" fmla="*/ 387626 h 3458817"/>
              <a:gd name="connsiteX44" fmla="*/ 1808922 w 5277678"/>
              <a:gd name="connsiteY44" fmla="*/ 357809 h 3458817"/>
              <a:gd name="connsiteX45" fmla="*/ 1838739 w 5277678"/>
              <a:gd name="connsiteY45" fmla="*/ 337930 h 3458817"/>
              <a:gd name="connsiteX46" fmla="*/ 1868556 w 5277678"/>
              <a:gd name="connsiteY46" fmla="*/ 308113 h 3458817"/>
              <a:gd name="connsiteX47" fmla="*/ 1948069 w 5277678"/>
              <a:gd name="connsiteY47" fmla="*/ 268356 h 3458817"/>
              <a:gd name="connsiteX48" fmla="*/ 1967948 w 5277678"/>
              <a:gd name="connsiteY48" fmla="*/ 248478 h 3458817"/>
              <a:gd name="connsiteX49" fmla="*/ 2007704 w 5277678"/>
              <a:gd name="connsiteY49" fmla="*/ 238539 h 3458817"/>
              <a:gd name="connsiteX50" fmla="*/ 2057400 w 5277678"/>
              <a:gd name="connsiteY50" fmla="*/ 218661 h 3458817"/>
              <a:gd name="connsiteX51" fmla="*/ 2107095 w 5277678"/>
              <a:gd name="connsiteY51" fmla="*/ 168965 h 3458817"/>
              <a:gd name="connsiteX52" fmla="*/ 2156791 w 5277678"/>
              <a:gd name="connsiteY52" fmla="*/ 139148 h 3458817"/>
              <a:gd name="connsiteX53" fmla="*/ 2246243 w 5277678"/>
              <a:gd name="connsiteY53" fmla="*/ 89452 h 3458817"/>
              <a:gd name="connsiteX54" fmla="*/ 2266122 w 5277678"/>
              <a:gd name="connsiteY54" fmla="*/ 69574 h 3458817"/>
              <a:gd name="connsiteX55" fmla="*/ 2355574 w 5277678"/>
              <a:gd name="connsiteY55" fmla="*/ 59635 h 3458817"/>
              <a:gd name="connsiteX56" fmla="*/ 2435087 w 5277678"/>
              <a:gd name="connsiteY56" fmla="*/ 39756 h 3458817"/>
              <a:gd name="connsiteX57" fmla="*/ 2464904 w 5277678"/>
              <a:gd name="connsiteY57" fmla="*/ 29817 h 3458817"/>
              <a:gd name="connsiteX58" fmla="*/ 2574235 w 5277678"/>
              <a:gd name="connsiteY58" fmla="*/ 19878 h 3458817"/>
              <a:gd name="connsiteX59" fmla="*/ 2623930 w 5277678"/>
              <a:gd name="connsiteY59" fmla="*/ 9939 h 3458817"/>
              <a:gd name="connsiteX60" fmla="*/ 2663687 w 5277678"/>
              <a:gd name="connsiteY60" fmla="*/ 0 h 3458817"/>
              <a:gd name="connsiteX61" fmla="*/ 3011556 w 5277678"/>
              <a:gd name="connsiteY61" fmla="*/ 9939 h 3458817"/>
              <a:gd name="connsiteX62" fmla="*/ 3071191 w 5277678"/>
              <a:gd name="connsiteY62" fmla="*/ 29817 h 3458817"/>
              <a:gd name="connsiteX63" fmla="*/ 3101009 w 5277678"/>
              <a:gd name="connsiteY63" fmla="*/ 39756 h 3458817"/>
              <a:gd name="connsiteX64" fmla="*/ 3160643 w 5277678"/>
              <a:gd name="connsiteY64" fmla="*/ 79513 h 3458817"/>
              <a:gd name="connsiteX65" fmla="*/ 3230217 w 5277678"/>
              <a:gd name="connsiteY65" fmla="*/ 119269 h 3458817"/>
              <a:gd name="connsiteX66" fmla="*/ 3319669 w 5277678"/>
              <a:gd name="connsiteY66" fmla="*/ 139148 h 3458817"/>
              <a:gd name="connsiteX67" fmla="*/ 3379304 w 5277678"/>
              <a:gd name="connsiteY67" fmla="*/ 168965 h 3458817"/>
              <a:gd name="connsiteX68" fmla="*/ 3448878 w 5277678"/>
              <a:gd name="connsiteY68" fmla="*/ 208722 h 3458817"/>
              <a:gd name="connsiteX69" fmla="*/ 3508513 w 5277678"/>
              <a:gd name="connsiteY69" fmla="*/ 228600 h 3458817"/>
              <a:gd name="connsiteX70" fmla="*/ 3538330 w 5277678"/>
              <a:gd name="connsiteY70" fmla="*/ 248478 h 3458817"/>
              <a:gd name="connsiteX71" fmla="*/ 3558209 w 5277678"/>
              <a:gd name="connsiteY71" fmla="*/ 268356 h 3458817"/>
              <a:gd name="connsiteX72" fmla="*/ 3617843 w 5277678"/>
              <a:gd name="connsiteY72" fmla="*/ 308113 h 3458817"/>
              <a:gd name="connsiteX73" fmla="*/ 3647661 w 5277678"/>
              <a:gd name="connsiteY73" fmla="*/ 327991 h 3458817"/>
              <a:gd name="connsiteX74" fmla="*/ 3766930 w 5277678"/>
              <a:gd name="connsiteY74" fmla="*/ 407504 h 3458817"/>
              <a:gd name="connsiteX75" fmla="*/ 3796748 w 5277678"/>
              <a:gd name="connsiteY75" fmla="*/ 417443 h 3458817"/>
              <a:gd name="connsiteX76" fmla="*/ 3846443 w 5277678"/>
              <a:gd name="connsiteY76" fmla="*/ 467139 h 3458817"/>
              <a:gd name="connsiteX77" fmla="*/ 3886200 w 5277678"/>
              <a:gd name="connsiteY77" fmla="*/ 496956 h 3458817"/>
              <a:gd name="connsiteX78" fmla="*/ 3925956 w 5277678"/>
              <a:gd name="connsiteY78" fmla="*/ 536713 h 3458817"/>
              <a:gd name="connsiteX79" fmla="*/ 4005469 w 5277678"/>
              <a:gd name="connsiteY79" fmla="*/ 586409 h 3458817"/>
              <a:gd name="connsiteX80" fmla="*/ 4065104 w 5277678"/>
              <a:gd name="connsiteY80" fmla="*/ 655982 h 3458817"/>
              <a:gd name="connsiteX81" fmla="*/ 4204252 w 5277678"/>
              <a:gd name="connsiteY81" fmla="*/ 765313 h 3458817"/>
              <a:gd name="connsiteX82" fmla="*/ 4273826 w 5277678"/>
              <a:gd name="connsiteY82" fmla="*/ 854765 h 3458817"/>
              <a:gd name="connsiteX83" fmla="*/ 4313582 w 5277678"/>
              <a:gd name="connsiteY83" fmla="*/ 894522 h 3458817"/>
              <a:gd name="connsiteX84" fmla="*/ 4353339 w 5277678"/>
              <a:gd name="connsiteY84" fmla="*/ 964096 h 3458817"/>
              <a:gd name="connsiteX85" fmla="*/ 4393095 w 5277678"/>
              <a:gd name="connsiteY85" fmla="*/ 1013791 h 3458817"/>
              <a:gd name="connsiteX86" fmla="*/ 4452730 w 5277678"/>
              <a:gd name="connsiteY86" fmla="*/ 1083365 h 3458817"/>
              <a:gd name="connsiteX87" fmla="*/ 4512365 w 5277678"/>
              <a:gd name="connsiteY87" fmla="*/ 1162878 h 3458817"/>
              <a:gd name="connsiteX88" fmla="*/ 4542182 w 5277678"/>
              <a:gd name="connsiteY88" fmla="*/ 1212574 h 3458817"/>
              <a:gd name="connsiteX89" fmla="*/ 4562061 w 5277678"/>
              <a:gd name="connsiteY89" fmla="*/ 1252330 h 3458817"/>
              <a:gd name="connsiteX90" fmla="*/ 4581939 w 5277678"/>
              <a:gd name="connsiteY90" fmla="*/ 1272209 h 3458817"/>
              <a:gd name="connsiteX91" fmla="*/ 4651513 w 5277678"/>
              <a:gd name="connsiteY91" fmla="*/ 1371600 h 3458817"/>
              <a:gd name="connsiteX92" fmla="*/ 4721087 w 5277678"/>
              <a:gd name="connsiteY92" fmla="*/ 1441174 h 3458817"/>
              <a:gd name="connsiteX93" fmla="*/ 4770782 w 5277678"/>
              <a:gd name="connsiteY93" fmla="*/ 1490869 h 3458817"/>
              <a:gd name="connsiteX94" fmla="*/ 4830417 w 5277678"/>
              <a:gd name="connsiteY94" fmla="*/ 1570382 h 3458817"/>
              <a:gd name="connsiteX95" fmla="*/ 4860235 w 5277678"/>
              <a:gd name="connsiteY95" fmla="*/ 1620078 h 3458817"/>
              <a:gd name="connsiteX96" fmla="*/ 4919869 w 5277678"/>
              <a:gd name="connsiteY96" fmla="*/ 1699591 h 3458817"/>
              <a:gd name="connsiteX97" fmla="*/ 4979504 w 5277678"/>
              <a:gd name="connsiteY97" fmla="*/ 1789043 h 3458817"/>
              <a:gd name="connsiteX98" fmla="*/ 5039139 w 5277678"/>
              <a:gd name="connsiteY98" fmla="*/ 1868556 h 3458817"/>
              <a:gd name="connsiteX99" fmla="*/ 5049078 w 5277678"/>
              <a:gd name="connsiteY99" fmla="*/ 1908313 h 3458817"/>
              <a:gd name="connsiteX100" fmla="*/ 5098774 w 5277678"/>
              <a:gd name="connsiteY100" fmla="*/ 1977887 h 3458817"/>
              <a:gd name="connsiteX101" fmla="*/ 5128591 w 5277678"/>
              <a:gd name="connsiteY101" fmla="*/ 2037522 h 3458817"/>
              <a:gd name="connsiteX102" fmla="*/ 5148469 w 5277678"/>
              <a:gd name="connsiteY102" fmla="*/ 2077278 h 3458817"/>
              <a:gd name="connsiteX103" fmla="*/ 5188226 w 5277678"/>
              <a:gd name="connsiteY103" fmla="*/ 2146852 h 3458817"/>
              <a:gd name="connsiteX104" fmla="*/ 5198165 w 5277678"/>
              <a:gd name="connsiteY104" fmla="*/ 2186609 h 3458817"/>
              <a:gd name="connsiteX105" fmla="*/ 5208104 w 5277678"/>
              <a:gd name="connsiteY105" fmla="*/ 2216426 h 3458817"/>
              <a:gd name="connsiteX106" fmla="*/ 5218043 w 5277678"/>
              <a:gd name="connsiteY106" fmla="*/ 2286000 h 3458817"/>
              <a:gd name="connsiteX107" fmla="*/ 5237922 w 5277678"/>
              <a:gd name="connsiteY107" fmla="*/ 2395330 h 3458817"/>
              <a:gd name="connsiteX108" fmla="*/ 5247861 w 5277678"/>
              <a:gd name="connsiteY108" fmla="*/ 2435087 h 3458817"/>
              <a:gd name="connsiteX109" fmla="*/ 5237922 w 5277678"/>
              <a:gd name="connsiteY109" fmla="*/ 2584174 h 3458817"/>
              <a:gd name="connsiteX110" fmla="*/ 5218043 w 5277678"/>
              <a:gd name="connsiteY110" fmla="*/ 2643809 h 3458817"/>
              <a:gd name="connsiteX111" fmla="*/ 5227982 w 5277678"/>
              <a:gd name="connsiteY111" fmla="*/ 3081130 h 3458817"/>
              <a:gd name="connsiteX112" fmla="*/ 5247861 w 5277678"/>
              <a:gd name="connsiteY112" fmla="*/ 3359426 h 3458817"/>
              <a:gd name="connsiteX113" fmla="*/ 5267739 w 5277678"/>
              <a:gd name="connsiteY113" fmla="*/ 3448878 h 3458817"/>
              <a:gd name="connsiteX114" fmla="*/ 5277678 w 5277678"/>
              <a:gd name="connsiteY114" fmla="*/ 3458817 h 345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5277678" h="3458817">
                <a:moveTo>
                  <a:pt x="0" y="2613991"/>
                </a:moveTo>
                <a:cubicBezTo>
                  <a:pt x="16565" y="2597426"/>
                  <a:pt x="35639" y="2583037"/>
                  <a:pt x="49695" y="2564296"/>
                </a:cubicBezTo>
                <a:cubicBezTo>
                  <a:pt x="55981" y="2555914"/>
                  <a:pt x="57761" y="2544786"/>
                  <a:pt x="59635" y="2534478"/>
                </a:cubicBezTo>
                <a:cubicBezTo>
                  <a:pt x="64413" y="2508198"/>
                  <a:pt x="61127" y="2480305"/>
                  <a:pt x="69574" y="2454965"/>
                </a:cubicBezTo>
                <a:cubicBezTo>
                  <a:pt x="74812" y="2439250"/>
                  <a:pt x="89452" y="2428461"/>
                  <a:pt x="99391" y="2415209"/>
                </a:cubicBezTo>
                <a:cubicBezTo>
                  <a:pt x="102704" y="2405270"/>
                  <a:pt x="106789" y="2395555"/>
                  <a:pt x="109330" y="2385391"/>
                </a:cubicBezTo>
                <a:cubicBezTo>
                  <a:pt x="113427" y="2369002"/>
                  <a:pt x="114628" y="2351939"/>
                  <a:pt x="119269" y="2335696"/>
                </a:cubicBezTo>
                <a:cubicBezTo>
                  <a:pt x="127904" y="2305475"/>
                  <a:pt x="139148" y="2276061"/>
                  <a:pt x="149087" y="2246243"/>
                </a:cubicBezTo>
                <a:cubicBezTo>
                  <a:pt x="161831" y="2208011"/>
                  <a:pt x="167952" y="2180277"/>
                  <a:pt x="188843" y="2146852"/>
                </a:cubicBezTo>
                <a:cubicBezTo>
                  <a:pt x="229594" y="2081650"/>
                  <a:pt x="202162" y="2127743"/>
                  <a:pt x="248478" y="2087217"/>
                </a:cubicBezTo>
                <a:cubicBezTo>
                  <a:pt x="266108" y="2071790"/>
                  <a:pt x="281609" y="2054087"/>
                  <a:pt x="298174" y="2037522"/>
                </a:cubicBezTo>
                <a:lnTo>
                  <a:pt x="318052" y="2017643"/>
                </a:lnTo>
                <a:cubicBezTo>
                  <a:pt x="343034" y="1942696"/>
                  <a:pt x="306428" y="2032173"/>
                  <a:pt x="357809" y="1967948"/>
                </a:cubicBezTo>
                <a:cubicBezTo>
                  <a:pt x="397986" y="1917727"/>
                  <a:pt x="331768" y="1957189"/>
                  <a:pt x="387626" y="1908313"/>
                </a:cubicBezTo>
                <a:cubicBezTo>
                  <a:pt x="405606" y="1892581"/>
                  <a:pt x="447261" y="1868556"/>
                  <a:pt x="447261" y="1868556"/>
                </a:cubicBezTo>
                <a:cubicBezTo>
                  <a:pt x="491194" y="1802656"/>
                  <a:pt x="439561" y="1875882"/>
                  <a:pt x="496956" y="1808922"/>
                </a:cubicBezTo>
                <a:cubicBezTo>
                  <a:pt x="580876" y="1711016"/>
                  <a:pt x="483741" y="1817988"/>
                  <a:pt x="546652" y="1739348"/>
                </a:cubicBezTo>
                <a:cubicBezTo>
                  <a:pt x="552506" y="1732031"/>
                  <a:pt x="560531" y="1726668"/>
                  <a:pt x="566530" y="1719469"/>
                </a:cubicBezTo>
                <a:cubicBezTo>
                  <a:pt x="577135" y="1706743"/>
                  <a:pt x="584635" y="1691426"/>
                  <a:pt x="596348" y="1679713"/>
                </a:cubicBezTo>
                <a:cubicBezTo>
                  <a:pt x="648013" y="1628048"/>
                  <a:pt x="606696" y="1689140"/>
                  <a:pt x="646043" y="1639956"/>
                </a:cubicBezTo>
                <a:cubicBezTo>
                  <a:pt x="701388" y="1570775"/>
                  <a:pt x="624918" y="1651143"/>
                  <a:pt x="695739" y="1580322"/>
                </a:cubicBezTo>
                <a:cubicBezTo>
                  <a:pt x="718229" y="1512850"/>
                  <a:pt x="685567" y="1590496"/>
                  <a:pt x="765313" y="1510748"/>
                </a:cubicBezTo>
                <a:cubicBezTo>
                  <a:pt x="775252" y="1500809"/>
                  <a:pt x="786131" y="1491728"/>
                  <a:pt x="795130" y="1480930"/>
                </a:cubicBezTo>
                <a:cubicBezTo>
                  <a:pt x="802777" y="1471753"/>
                  <a:pt x="807143" y="1460103"/>
                  <a:pt x="815009" y="1451113"/>
                </a:cubicBezTo>
                <a:cubicBezTo>
                  <a:pt x="830436" y="1433483"/>
                  <a:pt x="851709" y="1420909"/>
                  <a:pt x="864704" y="1401417"/>
                </a:cubicBezTo>
                <a:cubicBezTo>
                  <a:pt x="871330" y="1391478"/>
                  <a:pt x="879731" y="1382516"/>
                  <a:pt x="884582" y="1371600"/>
                </a:cubicBezTo>
                <a:cubicBezTo>
                  <a:pt x="893092" y="1352452"/>
                  <a:pt x="889645" y="1326781"/>
                  <a:pt x="904461" y="1311965"/>
                </a:cubicBezTo>
                <a:cubicBezTo>
                  <a:pt x="951171" y="1265255"/>
                  <a:pt x="926482" y="1293843"/>
                  <a:pt x="974035" y="1222513"/>
                </a:cubicBezTo>
                <a:lnTo>
                  <a:pt x="1013791" y="1162878"/>
                </a:lnTo>
                <a:cubicBezTo>
                  <a:pt x="1017104" y="1152939"/>
                  <a:pt x="1019603" y="1142691"/>
                  <a:pt x="1023730" y="1133061"/>
                </a:cubicBezTo>
                <a:cubicBezTo>
                  <a:pt x="1035540" y="1105506"/>
                  <a:pt x="1052023" y="1074951"/>
                  <a:pt x="1073426" y="1053548"/>
                </a:cubicBezTo>
                <a:cubicBezTo>
                  <a:pt x="1081873" y="1045101"/>
                  <a:pt x="1093304" y="1040295"/>
                  <a:pt x="1103243" y="1033669"/>
                </a:cubicBezTo>
                <a:cubicBezTo>
                  <a:pt x="1120456" y="1007851"/>
                  <a:pt x="1132395" y="988749"/>
                  <a:pt x="1152939" y="964096"/>
                </a:cubicBezTo>
                <a:cubicBezTo>
                  <a:pt x="1158938" y="956897"/>
                  <a:pt x="1166191" y="950843"/>
                  <a:pt x="1172817" y="944217"/>
                </a:cubicBezTo>
                <a:cubicBezTo>
                  <a:pt x="1197471" y="870255"/>
                  <a:pt x="1159626" y="968973"/>
                  <a:pt x="1222513" y="874643"/>
                </a:cubicBezTo>
                <a:cubicBezTo>
                  <a:pt x="1267467" y="807212"/>
                  <a:pt x="1245376" y="831902"/>
                  <a:pt x="1282148" y="795130"/>
                </a:cubicBezTo>
                <a:cubicBezTo>
                  <a:pt x="1298277" y="746744"/>
                  <a:pt x="1284297" y="778206"/>
                  <a:pt x="1321904" y="725556"/>
                </a:cubicBezTo>
                <a:cubicBezTo>
                  <a:pt x="1328847" y="715836"/>
                  <a:pt x="1332792" y="703605"/>
                  <a:pt x="1341782" y="695739"/>
                </a:cubicBezTo>
                <a:cubicBezTo>
                  <a:pt x="1432068" y="616739"/>
                  <a:pt x="1378026" y="699252"/>
                  <a:pt x="1480930" y="596348"/>
                </a:cubicBezTo>
                <a:cubicBezTo>
                  <a:pt x="1487556" y="589722"/>
                  <a:pt x="1493312" y="582092"/>
                  <a:pt x="1500809" y="576469"/>
                </a:cubicBezTo>
                <a:cubicBezTo>
                  <a:pt x="1519921" y="562135"/>
                  <a:pt x="1543550" y="553606"/>
                  <a:pt x="1560443" y="536713"/>
                </a:cubicBezTo>
                <a:cubicBezTo>
                  <a:pt x="1607608" y="489548"/>
                  <a:pt x="1582420" y="502883"/>
                  <a:pt x="1630017" y="487017"/>
                </a:cubicBezTo>
                <a:cubicBezTo>
                  <a:pt x="1666257" y="459838"/>
                  <a:pt x="1688628" y="441912"/>
                  <a:pt x="1729409" y="417443"/>
                </a:cubicBezTo>
                <a:cubicBezTo>
                  <a:pt x="1745974" y="407504"/>
                  <a:pt x="1763650" y="399217"/>
                  <a:pt x="1779104" y="387626"/>
                </a:cubicBezTo>
                <a:cubicBezTo>
                  <a:pt x="1790349" y="379192"/>
                  <a:pt x="1798124" y="366808"/>
                  <a:pt x="1808922" y="357809"/>
                </a:cubicBezTo>
                <a:cubicBezTo>
                  <a:pt x="1818099" y="350162"/>
                  <a:pt x="1829562" y="345577"/>
                  <a:pt x="1838739" y="337930"/>
                </a:cubicBezTo>
                <a:cubicBezTo>
                  <a:pt x="1849537" y="328932"/>
                  <a:pt x="1856698" y="315659"/>
                  <a:pt x="1868556" y="308113"/>
                </a:cubicBezTo>
                <a:cubicBezTo>
                  <a:pt x="1893556" y="292204"/>
                  <a:pt x="1927115" y="289309"/>
                  <a:pt x="1948069" y="268356"/>
                </a:cubicBezTo>
                <a:cubicBezTo>
                  <a:pt x="1954695" y="261730"/>
                  <a:pt x="1959566" y="252669"/>
                  <a:pt x="1967948" y="248478"/>
                </a:cubicBezTo>
                <a:cubicBezTo>
                  <a:pt x="1980166" y="242369"/>
                  <a:pt x="1994745" y="242859"/>
                  <a:pt x="2007704" y="238539"/>
                </a:cubicBezTo>
                <a:cubicBezTo>
                  <a:pt x="2024630" y="232897"/>
                  <a:pt x="2040835" y="225287"/>
                  <a:pt x="2057400" y="218661"/>
                </a:cubicBezTo>
                <a:cubicBezTo>
                  <a:pt x="2091475" y="167547"/>
                  <a:pt x="2059768" y="206826"/>
                  <a:pt x="2107095" y="168965"/>
                </a:cubicBezTo>
                <a:cubicBezTo>
                  <a:pt x="2146075" y="137781"/>
                  <a:pt x="2105011" y="156408"/>
                  <a:pt x="2156791" y="139148"/>
                </a:cubicBezTo>
                <a:cubicBezTo>
                  <a:pt x="2295234" y="28393"/>
                  <a:pt x="2135630" y="144758"/>
                  <a:pt x="2246243" y="89452"/>
                </a:cubicBezTo>
                <a:cubicBezTo>
                  <a:pt x="2254625" y="85261"/>
                  <a:pt x="2257081" y="72040"/>
                  <a:pt x="2266122" y="69574"/>
                </a:cubicBezTo>
                <a:cubicBezTo>
                  <a:pt x="2295066" y="61680"/>
                  <a:pt x="2325757" y="62948"/>
                  <a:pt x="2355574" y="59635"/>
                </a:cubicBezTo>
                <a:cubicBezTo>
                  <a:pt x="2382078" y="53009"/>
                  <a:pt x="2409169" y="48395"/>
                  <a:pt x="2435087" y="39756"/>
                </a:cubicBezTo>
                <a:cubicBezTo>
                  <a:pt x="2445026" y="36443"/>
                  <a:pt x="2454533" y="31299"/>
                  <a:pt x="2464904" y="29817"/>
                </a:cubicBezTo>
                <a:cubicBezTo>
                  <a:pt x="2501130" y="24642"/>
                  <a:pt x="2537791" y="23191"/>
                  <a:pt x="2574235" y="19878"/>
                </a:cubicBezTo>
                <a:cubicBezTo>
                  <a:pt x="2590800" y="16565"/>
                  <a:pt x="2607439" y="13604"/>
                  <a:pt x="2623930" y="9939"/>
                </a:cubicBezTo>
                <a:cubicBezTo>
                  <a:pt x="2637265" y="6976"/>
                  <a:pt x="2650027" y="0"/>
                  <a:pt x="2663687" y="0"/>
                </a:cubicBezTo>
                <a:cubicBezTo>
                  <a:pt x="2779691" y="0"/>
                  <a:pt x="2895600" y="6626"/>
                  <a:pt x="3011556" y="9939"/>
                </a:cubicBezTo>
                <a:lnTo>
                  <a:pt x="3071191" y="29817"/>
                </a:lnTo>
                <a:lnTo>
                  <a:pt x="3101009" y="39756"/>
                </a:lnTo>
                <a:cubicBezTo>
                  <a:pt x="3118149" y="91179"/>
                  <a:pt x="3097676" y="58524"/>
                  <a:pt x="3160643" y="79513"/>
                </a:cubicBezTo>
                <a:cubicBezTo>
                  <a:pt x="3253496" y="110464"/>
                  <a:pt x="3153879" y="86552"/>
                  <a:pt x="3230217" y="119269"/>
                </a:cubicBezTo>
                <a:cubicBezTo>
                  <a:pt x="3242503" y="124535"/>
                  <a:pt x="3310818" y="137378"/>
                  <a:pt x="3319669" y="139148"/>
                </a:cubicBezTo>
                <a:cubicBezTo>
                  <a:pt x="3405124" y="196116"/>
                  <a:pt x="3297004" y="127816"/>
                  <a:pt x="3379304" y="168965"/>
                </a:cubicBezTo>
                <a:cubicBezTo>
                  <a:pt x="3451017" y="204821"/>
                  <a:pt x="3361765" y="173876"/>
                  <a:pt x="3448878" y="208722"/>
                </a:cubicBezTo>
                <a:cubicBezTo>
                  <a:pt x="3468333" y="216504"/>
                  <a:pt x="3508513" y="228600"/>
                  <a:pt x="3508513" y="228600"/>
                </a:cubicBezTo>
                <a:cubicBezTo>
                  <a:pt x="3518452" y="235226"/>
                  <a:pt x="3529002" y="241016"/>
                  <a:pt x="3538330" y="248478"/>
                </a:cubicBezTo>
                <a:cubicBezTo>
                  <a:pt x="3545647" y="254332"/>
                  <a:pt x="3550712" y="262733"/>
                  <a:pt x="3558209" y="268356"/>
                </a:cubicBezTo>
                <a:cubicBezTo>
                  <a:pt x="3577321" y="282690"/>
                  <a:pt x="3597965" y="294861"/>
                  <a:pt x="3617843" y="308113"/>
                </a:cubicBezTo>
                <a:cubicBezTo>
                  <a:pt x="3627782" y="314739"/>
                  <a:pt x="3638105" y="320824"/>
                  <a:pt x="3647661" y="327991"/>
                </a:cubicBezTo>
                <a:cubicBezTo>
                  <a:pt x="3704545" y="370654"/>
                  <a:pt x="3712962" y="384375"/>
                  <a:pt x="3766930" y="407504"/>
                </a:cubicBezTo>
                <a:cubicBezTo>
                  <a:pt x="3776560" y="411631"/>
                  <a:pt x="3786809" y="414130"/>
                  <a:pt x="3796748" y="417443"/>
                </a:cubicBezTo>
                <a:cubicBezTo>
                  <a:pt x="3876268" y="470459"/>
                  <a:pt x="3780175" y="400873"/>
                  <a:pt x="3846443" y="467139"/>
                </a:cubicBezTo>
                <a:cubicBezTo>
                  <a:pt x="3858157" y="478852"/>
                  <a:pt x="3873733" y="486048"/>
                  <a:pt x="3886200" y="496956"/>
                </a:cubicBezTo>
                <a:cubicBezTo>
                  <a:pt x="3900304" y="509297"/>
                  <a:pt x="3911162" y="525207"/>
                  <a:pt x="3925956" y="536713"/>
                </a:cubicBezTo>
                <a:cubicBezTo>
                  <a:pt x="3955113" y="559391"/>
                  <a:pt x="3978613" y="564029"/>
                  <a:pt x="4005469" y="586409"/>
                </a:cubicBezTo>
                <a:cubicBezTo>
                  <a:pt x="4112281" y="675419"/>
                  <a:pt x="3949921" y="549026"/>
                  <a:pt x="4065104" y="655982"/>
                </a:cubicBezTo>
                <a:cubicBezTo>
                  <a:pt x="4133703" y="719681"/>
                  <a:pt x="4147934" y="727768"/>
                  <a:pt x="4204252" y="765313"/>
                </a:cubicBezTo>
                <a:cubicBezTo>
                  <a:pt x="4232433" y="807585"/>
                  <a:pt x="4229588" y="805611"/>
                  <a:pt x="4273826" y="854765"/>
                </a:cubicBezTo>
                <a:cubicBezTo>
                  <a:pt x="4286363" y="868695"/>
                  <a:pt x="4301385" y="880292"/>
                  <a:pt x="4313582" y="894522"/>
                </a:cubicBezTo>
                <a:cubicBezTo>
                  <a:pt x="4344089" y="930114"/>
                  <a:pt x="4325130" y="921783"/>
                  <a:pt x="4353339" y="964096"/>
                </a:cubicBezTo>
                <a:cubicBezTo>
                  <a:pt x="4365106" y="981747"/>
                  <a:pt x="4379843" y="997226"/>
                  <a:pt x="4393095" y="1013791"/>
                </a:cubicBezTo>
                <a:cubicBezTo>
                  <a:pt x="4417843" y="1088031"/>
                  <a:pt x="4378454" y="987867"/>
                  <a:pt x="4452730" y="1083365"/>
                </a:cubicBezTo>
                <a:cubicBezTo>
                  <a:pt x="4537762" y="1192692"/>
                  <a:pt x="4403556" y="1081271"/>
                  <a:pt x="4512365" y="1162878"/>
                </a:cubicBezTo>
                <a:cubicBezTo>
                  <a:pt x="4522304" y="1179443"/>
                  <a:pt x="4532800" y="1195687"/>
                  <a:pt x="4542182" y="1212574"/>
                </a:cubicBezTo>
                <a:cubicBezTo>
                  <a:pt x="4549377" y="1225526"/>
                  <a:pt x="4553842" y="1240002"/>
                  <a:pt x="4562061" y="1252330"/>
                </a:cubicBezTo>
                <a:cubicBezTo>
                  <a:pt x="4567259" y="1260127"/>
                  <a:pt x="4576317" y="1264712"/>
                  <a:pt x="4581939" y="1272209"/>
                </a:cubicBezTo>
                <a:cubicBezTo>
                  <a:pt x="4602170" y="1299184"/>
                  <a:pt x="4627271" y="1344933"/>
                  <a:pt x="4651513" y="1371600"/>
                </a:cubicBezTo>
                <a:cubicBezTo>
                  <a:pt x="4673575" y="1395868"/>
                  <a:pt x="4697896" y="1417983"/>
                  <a:pt x="4721087" y="1441174"/>
                </a:cubicBezTo>
                <a:cubicBezTo>
                  <a:pt x="4737652" y="1457739"/>
                  <a:pt x="4756726" y="1472128"/>
                  <a:pt x="4770782" y="1490869"/>
                </a:cubicBezTo>
                <a:cubicBezTo>
                  <a:pt x="4790660" y="1517373"/>
                  <a:pt x="4813371" y="1541973"/>
                  <a:pt x="4830417" y="1570382"/>
                </a:cubicBezTo>
                <a:cubicBezTo>
                  <a:pt x="4840356" y="1586947"/>
                  <a:pt x="4849239" y="1604195"/>
                  <a:pt x="4860235" y="1620078"/>
                </a:cubicBezTo>
                <a:cubicBezTo>
                  <a:pt x="4879093" y="1647317"/>
                  <a:pt x="4901492" y="1672025"/>
                  <a:pt x="4919869" y="1699591"/>
                </a:cubicBezTo>
                <a:cubicBezTo>
                  <a:pt x="4939747" y="1729408"/>
                  <a:pt x="4958838" y="1759766"/>
                  <a:pt x="4979504" y="1789043"/>
                </a:cubicBezTo>
                <a:cubicBezTo>
                  <a:pt x="4998610" y="1816109"/>
                  <a:pt x="5039139" y="1868556"/>
                  <a:pt x="5039139" y="1868556"/>
                </a:cubicBezTo>
                <a:cubicBezTo>
                  <a:pt x="5042452" y="1881808"/>
                  <a:pt x="5043697" y="1895757"/>
                  <a:pt x="5049078" y="1908313"/>
                </a:cubicBezTo>
                <a:cubicBezTo>
                  <a:pt x="5053923" y="1919617"/>
                  <a:pt x="5095380" y="1973362"/>
                  <a:pt x="5098774" y="1977887"/>
                </a:cubicBezTo>
                <a:cubicBezTo>
                  <a:pt x="5116996" y="2032554"/>
                  <a:pt x="5097764" y="1983575"/>
                  <a:pt x="5128591" y="2037522"/>
                </a:cubicBezTo>
                <a:cubicBezTo>
                  <a:pt x="5135942" y="2050386"/>
                  <a:pt x="5141118" y="2064414"/>
                  <a:pt x="5148469" y="2077278"/>
                </a:cubicBezTo>
                <a:cubicBezTo>
                  <a:pt x="5204663" y="2175616"/>
                  <a:pt x="5128158" y="2026716"/>
                  <a:pt x="5188226" y="2146852"/>
                </a:cubicBezTo>
                <a:cubicBezTo>
                  <a:pt x="5191539" y="2160104"/>
                  <a:pt x="5194412" y="2173474"/>
                  <a:pt x="5198165" y="2186609"/>
                </a:cubicBezTo>
                <a:cubicBezTo>
                  <a:pt x="5201043" y="2196683"/>
                  <a:pt x="5206049" y="2206153"/>
                  <a:pt x="5208104" y="2216426"/>
                </a:cubicBezTo>
                <a:cubicBezTo>
                  <a:pt x="5212698" y="2239398"/>
                  <a:pt x="5214481" y="2262846"/>
                  <a:pt x="5218043" y="2286000"/>
                </a:cubicBezTo>
                <a:cubicBezTo>
                  <a:pt x="5223441" y="2321085"/>
                  <a:pt x="5230164" y="2360422"/>
                  <a:pt x="5237922" y="2395330"/>
                </a:cubicBezTo>
                <a:cubicBezTo>
                  <a:pt x="5240885" y="2408665"/>
                  <a:pt x="5244548" y="2421835"/>
                  <a:pt x="5247861" y="2435087"/>
                </a:cubicBezTo>
                <a:cubicBezTo>
                  <a:pt x="5244548" y="2484783"/>
                  <a:pt x="5244966" y="2534869"/>
                  <a:pt x="5237922" y="2584174"/>
                </a:cubicBezTo>
                <a:cubicBezTo>
                  <a:pt x="5234959" y="2604917"/>
                  <a:pt x="5218462" y="2622860"/>
                  <a:pt x="5218043" y="2643809"/>
                </a:cubicBezTo>
                <a:cubicBezTo>
                  <a:pt x="5215127" y="2789591"/>
                  <a:pt x="5223631" y="2935384"/>
                  <a:pt x="5227982" y="3081130"/>
                </a:cubicBezTo>
                <a:cubicBezTo>
                  <a:pt x="5236660" y="3371834"/>
                  <a:pt x="5223406" y="3224922"/>
                  <a:pt x="5247861" y="3359426"/>
                </a:cubicBezTo>
                <a:cubicBezTo>
                  <a:pt x="5252224" y="3383421"/>
                  <a:pt x="5255222" y="3423843"/>
                  <a:pt x="5267739" y="3448878"/>
                </a:cubicBezTo>
                <a:cubicBezTo>
                  <a:pt x="5269834" y="3453069"/>
                  <a:pt x="5274365" y="3455504"/>
                  <a:pt x="5277678" y="3458817"/>
                </a:cubicBezTo>
              </a:path>
            </a:pathLst>
          </a:custGeom>
          <a:solidFill>
            <a:srgbClr val="FFFF00">
              <a:alpha val="55000"/>
            </a:srgb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олилиния 31"/>
          <p:cNvSpPr/>
          <p:nvPr/>
        </p:nvSpPr>
        <p:spPr>
          <a:xfrm>
            <a:off x="5715000" y="2420824"/>
            <a:ext cx="5078896" cy="2767402"/>
          </a:xfrm>
          <a:custGeom>
            <a:avLst/>
            <a:gdLst>
              <a:gd name="connsiteX0" fmla="*/ 1918252 w 5078896"/>
              <a:gd name="connsiteY0" fmla="*/ 2767402 h 2767402"/>
              <a:gd name="connsiteX1" fmla="*/ 1848678 w 5078896"/>
              <a:gd name="connsiteY1" fmla="*/ 2668011 h 2767402"/>
              <a:gd name="connsiteX2" fmla="*/ 1789043 w 5078896"/>
              <a:gd name="connsiteY2" fmla="*/ 2588498 h 2767402"/>
              <a:gd name="connsiteX3" fmla="*/ 1749287 w 5078896"/>
              <a:gd name="connsiteY3" fmla="*/ 2538802 h 2767402"/>
              <a:gd name="connsiteX4" fmla="*/ 1739348 w 5078896"/>
              <a:gd name="connsiteY4" fmla="*/ 2508985 h 2767402"/>
              <a:gd name="connsiteX5" fmla="*/ 1669774 w 5078896"/>
              <a:gd name="connsiteY5" fmla="*/ 2439411 h 2767402"/>
              <a:gd name="connsiteX6" fmla="*/ 1639957 w 5078896"/>
              <a:gd name="connsiteY6" fmla="*/ 2409593 h 2767402"/>
              <a:gd name="connsiteX7" fmla="*/ 1590261 w 5078896"/>
              <a:gd name="connsiteY7" fmla="*/ 2349959 h 2767402"/>
              <a:gd name="connsiteX8" fmla="*/ 1530626 w 5078896"/>
              <a:gd name="connsiteY8" fmla="*/ 2300263 h 2767402"/>
              <a:gd name="connsiteX9" fmla="*/ 1520687 w 5078896"/>
              <a:gd name="connsiteY9" fmla="*/ 2270446 h 2767402"/>
              <a:gd name="connsiteX10" fmla="*/ 1470991 w 5078896"/>
              <a:gd name="connsiteY10" fmla="*/ 2220750 h 2767402"/>
              <a:gd name="connsiteX11" fmla="*/ 1441174 w 5078896"/>
              <a:gd name="connsiteY11" fmla="*/ 2171054 h 2767402"/>
              <a:gd name="connsiteX12" fmla="*/ 1421296 w 5078896"/>
              <a:gd name="connsiteY12" fmla="*/ 2141237 h 2767402"/>
              <a:gd name="connsiteX13" fmla="*/ 1381539 w 5078896"/>
              <a:gd name="connsiteY13" fmla="*/ 2101480 h 2767402"/>
              <a:gd name="connsiteX14" fmla="*/ 1331843 w 5078896"/>
              <a:gd name="connsiteY14" fmla="*/ 2051785 h 2767402"/>
              <a:gd name="connsiteX15" fmla="*/ 1282148 w 5078896"/>
              <a:gd name="connsiteY15" fmla="*/ 2021967 h 2767402"/>
              <a:gd name="connsiteX16" fmla="*/ 1252330 w 5078896"/>
              <a:gd name="connsiteY16" fmla="*/ 1982211 h 2767402"/>
              <a:gd name="connsiteX17" fmla="*/ 1222513 w 5078896"/>
              <a:gd name="connsiteY17" fmla="*/ 1952393 h 2767402"/>
              <a:gd name="connsiteX18" fmla="*/ 1192696 w 5078896"/>
              <a:gd name="connsiteY18" fmla="*/ 1892759 h 2767402"/>
              <a:gd name="connsiteX19" fmla="*/ 1162878 w 5078896"/>
              <a:gd name="connsiteY19" fmla="*/ 1882819 h 2767402"/>
              <a:gd name="connsiteX20" fmla="*/ 1113183 w 5078896"/>
              <a:gd name="connsiteY20" fmla="*/ 1803306 h 2767402"/>
              <a:gd name="connsiteX21" fmla="*/ 1093304 w 5078896"/>
              <a:gd name="connsiteY21" fmla="*/ 1773489 h 2767402"/>
              <a:gd name="connsiteX22" fmla="*/ 1073426 w 5078896"/>
              <a:gd name="connsiteY22" fmla="*/ 1733733 h 2767402"/>
              <a:gd name="connsiteX23" fmla="*/ 1053548 w 5078896"/>
              <a:gd name="connsiteY23" fmla="*/ 1713854 h 2767402"/>
              <a:gd name="connsiteX24" fmla="*/ 1013791 w 5078896"/>
              <a:gd name="connsiteY24" fmla="*/ 1664159 h 2767402"/>
              <a:gd name="connsiteX25" fmla="*/ 983974 w 5078896"/>
              <a:gd name="connsiteY25" fmla="*/ 1604524 h 2767402"/>
              <a:gd name="connsiteX26" fmla="*/ 954157 w 5078896"/>
              <a:gd name="connsiteY26" fmla="*/ 1574706 h 2767402"/>
              <a:gd name="connsiteX27" fmla="*/ 924339 w 5078896"/>
              <a:gd name="connsiteY27" fmla="*/ 1534950 h 2767402"/>
              <a:gd name="connsiteX28" fmla="*/ 904461 w 5078896"/>
              <a:gd name="connsiteY28" fmla="*/ 1505133 h 2767402"/>
              <a:gd name="connsiteX29" fmla="*/ 864704 w 5078896"/>
              <a:gd name="connsiteY29" fmla="*/ 1465376 h 2767402"/>
              <a:gd name="connsiteX30" fmla="*/ 824948 w 5078896"/>
              <a:gd name="connsiteY30" fmla="*/ 1405741 h 2767402"/>
              <a:gd name="connsiteX31" fmla="*/ 805070 w 5078896"/>
              <a:gd name="connsiteY31" fmla="*/ 1375924 h 2767402"/>
              <a:gd name="connsiteX32" fmla="*/ 795130 w 5078896"/>
              <a:gd name="connsiteY32" fmla="*/ 1346106 h 2767402"/>
              <a:gd name="connsiteX33" fmla="*/ 765313 w 5078896"/>
              <a:gd name="connsiteY33" fmla="*/ 1316289 h 2767402"/>
              <a:gd name="connsiteX34" fmla="*/ 745435 w 5078896"/>
              <a:gd name="connsiteY34" fmla="*/ 1286472 h 2767402"/>
              <a:gd name="connsiteX35" fmla="*/ 725557 w 5078896"/>
              <a:gd name="connsiteY35" fmla="*/ 1266593 h 2767402"/>
              <a:gd name="connsiteX36" fmla="*/ 705678 w 5078896"/>
              <a:gd name="connsiteY36" fmla="*/ 1226837 h 2767402"/>
              <a:gd name="connsiteX37" fmla="*/ 665922 w 5078896"/>
              <a:gd name="connsiteY37" fmla="*/ 1197019 h 2767402"/>
              <a:gd name="connsiteX38" fmla="*/ 636104 w 5078896"/>
              <a:gd name="connsiteY38" fmla="*/ 1167202 h 2767402"/>
              <a:gd name="connsiteX39" fmla="*/ 606287 w 5078896"/>
              <a:gd name="connsiteY39" fmla="*/ 1147324 h 2767402"/>
              <a:gd name="connsiteX40" fmla="*/ 556591 w 5078896"/>
              <a:gd name="connsiteY40" fmla="*/ 1097628 h 2767402"/>
              <a:gd name="connsiteX41" fmla="*/ 496957 w 5078896"/>
              <a:gd name="connsiteY41" fmla="*/ 1077750 h 2767402"/>
              <a:gd name="connsiteX42" fmla="*/ 457200 w 5078896"/>
              <a:gd name="connsiteY42" fmla="*/ 1037993 h 2767402"/>
              <a:gd name="connsiteX43" fmla="*/ 427383 w 5078896"/>
              <a:gd name="connsiteY43" fmla="*/ 1018115 h 2767402"/>
              <a:gd name="connsiteX44" fmla="*/ 377687 w 5078896"/>
              <a:gd name="connsiteY44" fmla="*/ 968419 h 2767402"/>
              <a:gd name="connsiteX45" fmla="*/ 367748 w 5078896"/>
              <a:gd name="connsiteY45" fmla="*/ 938602 h 2767402"/>
              <a:gd name="connsiteX46" fmla="*/ 327991 w 5078896"/>
              <a:gd name="connsiteY46" fmla="*/ 888906 h 2767402"/>
              <a:gd name="connsiteX47" fmla="*/ 268357 w 5078896"/>
              <a:gd name="connsiteY47" fmla="*/ 849150 h 2767402"/>
              <a:gd name="connsiteX48" fmla="*/ 188843 w 5078896"/>
              <a:gd name="connsiteY48" fmla="*/ 779576 h 2767402"/>
              <a:gd name="connsiteX49" fmla="*/ 168965 w 5078896"/>
              <a:gd name="connsiteY49" fmla="*/ 749759 h 2767402"/>
              <a:gd name="connsiteX50" fmla="*/ 119270 w 5078896"/>
              <a:gd name="connsiteY50" fmla="*/ 710002 h 2767402"/>
              <a:gd name="connsiteX51" fmla="*/ 109330 w 5078896"/>
              <a:gd name="connsiteY51" fmla="*/ 680185 h 2767402"/>
              <a:gd name="connsiteX52" fmla="*/ 59635 w 5078896"/>
              <a:gd name="connsiteY52" fmla="*/ 640428 h 2767402"/>
              <a:gd name="connsiteX53" fmla="*/ 39757 w 5078896"/>
              <a:gd name="connsiteY53" fmla="*/ 600672 h 2767402"/>
              <a:gd name="connsiteX54" fmla="*/ 29817 w 5078896"/>
              <a:gd name="connsiteY54" fmla="*/ 570854 h 2767402"/>
              <a:gd name="connsiteX55" fmla="*/ 0 w 5078896"/>
              <a:gd name="connsiteY55" fmla="*/ 550976 h 2767402"/>
              <a:gd name="connsiteX56" fmla="*/ 9939 w 5078896"/>
              <a:gd name="connsiteY56" fmla="*/ 401889 h 2767402"/>
              <a:gd name="connsiteX57" fmla="*/ 29817 w 5078896"/>
              <a:gd name="connsiteY57" fmla="*/ 362133 h 2767402"/>
              <a:gd name="connsiteX58" fmla="*/ 59635 w 5078896"/>
              <a:gd name="connsiteY58" fmla="*/ 302498 h 2767402"/>
              <a:gd name="connsiteX59" fmla="*/ 69574 w 5078896"/>
              <a:gd name="connsiteY59" fmla="*/ 272680 h 2767402"/>
              <a:gd name="connsiteX60" fmla="*/ 99391 w 5078896"/>
              <a:gd name="connsiteY60" fmla="*/ 252802 h 2767402"/>
              <a:gd name="connsiteX61" fmla="*/ 119270 w 5078896"/>
              <a:gd name="connsiteY61" fmla="*/ 232924 h 2767402"/>
              <a:gd name="connsiteX62" fmla="*/ 149087 w 5078896"/>
              <a:gd name="connsiteY62" fmla="*/ 213046 h 2767402"/>
              <a:gd name="connsiteX63" fmla="*/ 168965 w 5078896"/>
              <a:gd name="connsiteY63" fmla="*/ 193167 h 2767402"/>
              <a:gd name="connsiteX64" fmla="*/ 188843 w 5078896"/>
              <a:gd name="connsiteY64" fmla="*/ 163350 h 2767402"/>
              <a:gd name="connsiteX65" fmla="*/ 238539 w 5078896"/>
              <a:gd name="connsiteY65" fmla="*/ 143472 h 2767402"/>
              <a:gd name="connsiteX66" fmla="*/ 268357 w 5078896"/>
              <a:gd name="connsiteY66" fmla="*/ 123593 h 2767402"/>
              <a:gd name="connsiteX67" fmla="*/ 357809 w 5078896"/>
              <a:gd name="connsiteY67" fmla="*/ 73898 h 2767402"/>
              <a:gd name="connsiteX68" fmla="*/ 387626 w 5078896"/>
              <a:gd name="connsiteY68" fmla="*/ 54019 h 2767402"/>
              <a:gd name="connsiteX69" fmla="*/ 506896 w 5078896"/>
              <a:gd name="connsiteY69" fmla="*/ 24202 h 2767402"/>
              <a:gd name="connsiteX70" fmla="*/ 536713 w 5078896"/>
              <a:gd name="connsiteY70" fmla="*/ 14263 h 2767402"/>
              <a:gd name="connsiteX71" fmla="*/ 864704 w 5078896"/>
              <a:gd name="connsiteY71" fmla="*/ 14263 h 2767402"/>
              <a:gd name="connsiteX72" fmla="*/ 894522 w 5078896"/>
              <a:gd name="connsiteY72" fmla="*/ 24202 h 2767402"/>
              <a:gd name="connsiteX73" fmla="*/ 924339 w 5078896"/>
              <a:gd name="connsiteY73" fmla="*/ 44080 h 2767402"/>
              <a:gd name="connsiteX74" fmla="*/ 983974 w 5078896"/>
              <a:gd name="connsiteY74" fmla="*/ 54019 h 2767402"/>
              <a:gd name="connsiteX75" fmla="*/ 1023730 w 5078896"/>
              <a:gd name="connsiteY75" fmla="*/ 63959 h 2767402"/>
              <a:gd name="connsiteX76" fmla="*/ 1152939 w 5078896"/>
              <a:gd name="connsiteY76" fmla="*/ 103715 h 2767402"/>
              <a:gd name="connsiteX77" fmla="*/ 1252330 w 5078896"/>
              <a:gd name="connsiteY77" fmla="*/ 133533 h 2767402"/>
              <a:gd name="connsiteX78" fmla="*/ 1371600 w 5078896"/>
              <a:gd name="connsiteY78" fmla="*/ 123593 h 2767402"/>
              <a:gd name="connsiteX79" fmla="*/ 1421296 w 5078896"/>
              <a:gd name="connsiteY79" fmla="*/ 153411 h 2767402"/>
              <a:gd name="connsiteX80" fmla="*/ 1500809 w 5078896"/>
              <a:gd name="connsiteY80" fmla="*/ 173289 h 2767402"/>
              <a:gd name="connsiteX81" fmla="*/ 1630017 w 5078896"/>
              <a:gd name="connsiteY81" fmla="*/ 203106 h 2767402"/>
              <a:gd name="connsiteX82" fmla="*/ 1769165 w 5078896"/>
              <a:gd name="connsiteY82" fmla="*/ 242863 h 2767402"/>
              <a:gd name="connsiteX83" fmla="*/ 1798983 w 5078896"/>
              <a:gd name="connsiteY83" fmla="*/ 252802 h 2767402"/>
              <a:gd name="connsiteX84" fmla="*/ 1858617 w 5078896"/>
              <a:gd name="connsiteY84" fmla="*/ 292559 h 2767402"/>
              <a:gd name="connsiteX85" fmla="*/ 1878496 w 5078896"/>
              <a:gd name="connsiteY85" fmla="*/ 312437 h 2767402"/>
              <a:gd name="connsiteX86" fmla="*/ 1938130 w 5078896"/>
              <a:gd name="connsiteY86" fmla="*/ 352193 h 2767402"/>
              <a:gd name="connsiteX87" fmla="*/ 1958009 w 5078896"/>
              <a:gd name="connsiteY87" fmla="*/ 372072 h 2767402"/>
              <a:gd name="connsiteX88" fmla="*/ 1987826 w 5078896"/>
              <a:gd name="connsiteY88" fmla="*/ 382011 h 2767402"/>
              <a:gd name="connsiteX89" fmla="*/ 2017643 w 5078896"/>
              <a:gd name="connsiteY89" fmla="*/ 401889 h 2767402"/>
              <a:gd name="connsiteX90" fmla="*/ 2057400 w 5078896"/>
              <a:gd name="connsiteY90" fmla="*/ 421767 h 2767402"/>
              <a:gd name="connsiteX91" fmla="*/ 2126974 w 5078896"/>
              <a:gd name="connsiteY91" fmla="*/ 461524 h 2767402"/>
              <a:gd name="connsiteX92" fmla="*/ 2156791 w 5078896"/>
              <a:gd name="connsiteY92" fmla="*/ 481402 h 2767402"/>
              <a:gd name="connsiteX93" fmla="*/ 2196548 w 5078896"/>
              <a:gd name="connsiteY93" fmla="*/ 491341 h 2767402"/>
              <a:gd name="connsiteX94" fmla="*/ 2276061 w 5078896"/>
              <a:gd name="connsiteY94" fmla="*/ 541037 h 2767402"/>
              <a:gd name="connsiteX95" fmla="*/ 2335696 w 5078896"/>
              <a:gd name="connsiteY95" fmla="*/ 580793 h 2767402"/>
              <a:gd name="connsiteX96" fmla="*/ 2405270 w 5078896"/>
              <a:gd name="connsiteY96" fmla="*/ 630489 h 2767402"/>
              <a:gd name="connsiteX97" fmla="*/ 2514600 w 5078896"/>
              <a:gd name="connsiteY97" fmla="*/ 700063 h 2767402"/>
              <a:gd name="connsiteX98" fmla="*/ 2544417 w 5078896"/>
              <a:gd name="connsiteY98" fmla="*/ 710002 h 2767402"/>
              <a:gd name="connsiteX99" fmla="*/ 2613991 w 5078896"/>
              <a:gd name="connsiteY99" fmla="*/ 759698 h 2767402"/>
              <a:gd name="connsiteX100" fmla="*/ 2703443 w 5078896"/>
              <a:gd name="connsiteY100" fmla="*/ 809393 h 2767402"/>
              <a:gd name="connsiteX101" fmla="*/ 2753139 w 5078896"/>
              <a:gd name="connsiteY101" fmla="*/ 839211 h 2767402"/>
              <a:gd name="connsiteX102" fmla="*/ 2842591 w 5078896"/>
              <a:gd name="connsiteY102" fmla="*/ 908785 h 2767402"/>
              <a:gd name="connsiteX103" fmla="*/ 2951922 w 5078896"/>
              <a:gd name="connsiteY103" fmla="*/ 958480 h 2767402"/>
              <a:gd name="connsiteX104" fmla="*/ 3021496 w 5078896"/>
              <a:gd name="connsiteY104" fmla="*/ 1008176 h 2767402"/>
              <a:gd name="connsiteX105" fmla="*/ 3120887 w 5078896"/>
              <a:gd name="connsiteY105" fmla="*/ 1047933 h 2767402"/>
              <a:gd name="connsiteX106" fmla="*/ 3160643 w 5078896"/>
              <a:gd name="connsiteY106" fmla="*/ 1057872 h 2767402"/>
              <a:gd name="connsiteX107" fmla="*/ 3200400 w 5078896"/>
              <a:gd name="connsiteY107" fmla="*/ 1087689 h 2767402"/>
              <a:gd name="connsiteX108" fmla="*/ 3230217 w 5078896"/>
              <a:gd name="connsiteY108" fmla="*/ 1097628 h 2767402"/>
              <a:gd name="connsiteX109" fmla="*/ 3269974 w 5078896"/>
              <a:gd name="connsiteY109" fmla="*/ 1117506 h 2767402"/>
              <a:gd name="connsiteX110" fmla="*/ 3319670 w 5078896"/>
              <a:gd name="connsiteY110" fmla="*/ 1147324 h 2767402"/>
              <a:gd name="connsiteX111" fmla="*/ 3359426 w 5078896"/>
              <a:gd name="connsiteY111" fmla="*/ 1177141 h 2767402"/>
              <a:gd name="connsiteX112" fmla="*/ 3448878 w 5078896"/>
              <a:gd name="connsiteY112" fmla="*/ 1206959 h 2767402"/>
              <a:gd name="connsiteX113" fmla="*/ 3518452 w 5078896"/>
              <a:gd name="connsiteY113" fmla="*/ 1226837 h 2767402"/>
              <a:gd name="connsiteX114" fmla="*/ 3588026 w 5078896"/>
              <a:gd name="connsiteY114" fmla="*/ 1236776 h 2767402"/>
              <a:gd name="connsiteX115" fmla="*/ 3627783 w 5078896"/>
              <a:gd name="connsiteY115" fmla="*/ 1256654 h 2767402"/>
              <a:gd name="connsiteX116" fmla="*/ 3687417 w 5078896"/>
              <a:gd name="connsiteY116" fmla="*/ 1266593 h 2767402"/>
              <a:gd name="connsiteX117" fmla="*/ 3717235 w 5078896"/>
              <a:gd name="connsiteY117" fmla="*/ 1276533 h 2767402"/>
              <a:gd name="connsiteX118" fmla="*/ 3866322 w 5078896"/>
              <a:gd name="connsiteY118" fmla="*/ 1316289 h 2767402"/>
              <a:gd name="connsiteX119" fmla="*/ 4005470 w 5078896"/>
              <a:gd name="connsiteY119" fmla="*/ 1405741 h 2767402"/>
              <a:gd name="connsiteX120" fmla="*/ 4075043 w 5078896"/>
              <a:gd name="connsiteY120" fmla="*/ 1435559 h 2767402"/>
              <a:gd name="connsiteX121" fmla="*/ 4154557 w 5078896"/>
              <a:gd name="connsiteY121" fmla="*/ 1475315 h 2767402"/>
              <a:gd name="connsiteX122" fmla="*/ 4214191 w 5078896"/>
              <a:gd name="connsiteY122" fmla="*/ 1515072 h 2767402"/>
              <a:gd name="connsiteX123" fmla="*/ 4273826 w 5078896"/>
              <a:gd name="connsiteY123" fmla="*/ 1544889 h 2767402"/>
              <a:gd name="connsiteX124" fmla="*/ 4353339 w 5078896"/>
              <a:gd name="connsiteY124" fmla="*/ 1604524 h 2767402"/>
              <a:gd name="connsiteX125" fmla="*/ 4442791 w 5078896"/>
              <a:gd name="connsiteY125" fmla="*/ 1644280 h 2767402"/>
              <a:gd name="connsiteX126" fmla="*/ 4462670 w 5078896"/>
              <a:gd name="connsiteY126" fmla="*/ 1664159 h 2767402"/>
              <a:gd name="connsiteX127" fmla="*/ 4542183 w 5078896"/>
              <a:gd name="connsiteY127" fmla="*/ 1723793 h 2767402"/>
              <a:gd name="connsiteX128" fmla="*/ 4572000 w 5078896"/>
              <a:gd name="connsiteY128" fmla="*/ 1753611 h 2767402"/>
              <a:gd name="connsiteX129" fmla="*/ 4651513 w 5078896"/>
              <a:gd name="connsiteY129" fmla="*/ 1813246 h 2767402"/>
              <a:gd name="connsiteX130" fmla="*/ 4701209 w 5078896"/>
              <a:gd name="connsiteY130" fmla="*/ 1872880 h 2767402"/>
              <a:gd name="connsiteX131" fmla="*/ 4711148 w 5078896"/>
              <a:gd name="connsiteY131" fmla="*/ 1902698 h 2767402"/>
              <a:gd name="connsiteX132" fmla="*/ 4760843 w 5078896"/>
              <a:gd name="connsiteY132" fmla="*/ 1962333 h 2767402"/>
              <a:gd name="connsiteX133" fmla="*/ 4780722 w 5078896"/>
              <a:gd name="connsiteY133" fmla="*/ 2021967 h 2767402"/>
              <a:gd name="connsiteX134" fmla="*/ 4790661 w 5078896"/>
              <a:gd name="connsiteY134" fmla="*/ 2051785 h 2767402"/>
              <a:gd name="connsiteX135" fmla="*/ 4850296 w 5078896"/>
              <a:gd name="connsiteY135" fmla="*/ 2171054 h 2767402"/>
              <a:gd name="connsiteX136" fmla="*/ 4880113 w 5078896"/>
              <a:gd name="connsiteY136" fmla="*/ 2230689 h 2767402"/>
              <a:gd name="connsiteX137" fmla="*/ 4929809 w 5078896"/>
              <a:gd name="connsiteY137" fmla="*/ 2270446 h 2767402"/>
              <a:gd name="connsiteX138" fmla="*/ 4959626 w 5078896"/>
              <a:gd name="connsiteY138" fmla="*/ 2300263 h 2767402"/>
              <a:gd name="connsiteX139" fmla="*/ 5019261 w 5078896"/>
              <a:gd name="connsiteY139" fmla="*/ 2369837 h 2767402"/>
              <a:gd name="connsiteX140" fmla="*/ 5049078 w 5078896"/>
              <a:gd name="connsiteY140" fmla="*/ 2379776 h 2767402"/>
              <a:gd name="connsiteX141" fmla="*/ 5078896 w 5078896"/>
              <a:gd name="connsiteY141" fmla="*/ 2419533 h 276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5078896" h="2767402">
                <a:moveTo>
                  <a:pt x="1918252" y="2767402"/>
                </a:moveTo>
                <a:cubicBezTo>
                  <a:pt x="1865944" y="2636630"/>
                  <a:pt x="1942148" y="2808218"/>
                  <a:pt x="1848678" y="2668011"/>
                </a:cubicBezTo>
                <a:cubicBezTo>
                  <a:pt x="1803724" y="2600579"/>
                  <a:pt x="1825816" y="2625269"/>
                  <a:pt x="1789043" y="2588498"/>
                </a:cubicBezTo>
                <a:cubicBezTo>
                  <a:pt x="1764061" y="2513551"/>
                  <a:pt x="1800665" y="2603025"/>
                  <a:pt x="1749287" y="2538802"/>
                </a:cubicBezTo>
                <a:cubicBezTo>
                  <a:pt x="1742742" y="2530621"/>
                  <a:pt x="1745893" y="2517166"/>
                  <a:pt x="1739348" y="2508985"/>
                </a:cubicBezTo>
                <a:cubicBezTo>
                  <a:pt x="1718860" y="2483374"/>
                  <a:pt x="1692965" y="2462602"/>
                  <a:pt x="1669774" y="2439411"/>
                </a:cubicBezTo>
                <a:cubicBezTo>
                  <a:pt x="1659835" y="2429472"/>
                  <a:pt x="1647754" y="2421288"/>
                  <a:pt x="1639957" y="2409593"/>
                </a:cubicBezTo>
                <a:cubicBezTo>
                  <a:pt x="1620411" y="2380276"/>
                  <a:pt x="1618958" y="2373873"/>
                  <a:pt x="1590261" y="2349959"/>
                </a:cubicBezTo>
                <a:cubicBezTo>
                  <a:pt x="1507236" y="2280771"/>
                  <a:pt x="1617735" y="2387372"/>
                  <a:pt x="1530626" y="2300263"/>
                </a:cubicBezTo>
                <a:cubicBezTo>
                  <a:pt x="1527313" y="2290324"/>
                  <a:pt x="1526973" y="2278827"/>
                  <a:pt x="1520687" y="2270446"/>
                </a:cubicBezTo>
                <a:cubicBezTo>
                  <a:pt x="1506631" y="2251704"/>
                  <a:pt x="1470991" y="2220750"/>
                  <a:pt x="1470991" y="2220750"/>
                </a:cubicBezTo>
                <a:cubicBezTo>
                  <a:pt x="1453731" y="2168970"/>
                  <a:pt x="1472358" y="2210034"/>
                  <a:pt x="1441174" y="2171054"/>
                </a:cubicBezTo>
                <a:cubicBezTo>
                  <a:pt x="1433712" y="2161726"/>
                  <a:pt x="1429070" y="2150306"/>
                  <a:pt x="1421296" y="2141237"/>
                </a:cubicBezTo>
                <a:cubicBezTo>
                  <a:pt x="1409099" y="2127007"/>
                  <a:pt x="1391935" y="2117074"/>
                  <a:pt x="1381539" y="2101480"/>
                </a:cubicBezTo>
                <a:cubicBezTo>
                  <a:pt x="1347461" y="2050363"/>
                  <a:pt x="1379174" y="2089650"/>
                  <a:pt x="1331843" y="2051785"/>
                </a:cubicBezTo>
                <a:cubicBezTo>
                  <a:pt x="1292861" y="2020599"/>
                  <a:pt x="1333932" y="2039228"/>
                  <a:pt x="1282148" y="2021967"/>
                </a:cubicBezTo>
                <a:cubicBezTo>
                  <a:pt x="1272209" y="2008715"/>
                  <a:pt x="1263111" y="1994788"/>
                  <a:pt x="1252330" y="1982211"/>
                </a:cubicBezTo>
                <a:cubicBezTo>
                  <a:pt x="1243182" y="1971539"/>
                  <a:pt x="1230310" y="1964088"/>
                  <a:pt x="1222513" y="1952393"/>
                </a:cubicBezTo>
                <a:cubicBezTo>
                  <a:pt x="1201936" y="1921527"/>
                  <a:pt x="1226208" y="1919569"/>
                  <a:pt x="1192696" y="1892759"/>
                </a:cubicBezTo>
                <a:cubicBezTo>
                  <a:pt x="1184515" y="1886214"/>
                  <a:pt x="1172817" y="1886132"/>
                  <a:pt x="1162878" y="1882819"/>
                </a:cubicBezTo>
                <a:cubicBezTo>
                  <a:pt x="1105862" y="1806797"/>
                  <a:pt x="1156846" y="1879715"/>
                  <a:pt x="1113183" y="1803306"/>
                </a:cubicBezTo>
                <a:cubicBezTo>
                  <a:pt x="1107256" y="1792935"/>
                  <a:pt x="1099231" y="1783860"/>
                  <a:pt x="1093304" y="1773489"/>
                </a:cubicBezTo>
                <a:cubicBezTo>
                  <a:pt x="1085953" y="1760625"/>
                  <a:pt x="1081644" y="1746061"/>
                  <a:pt x="1073426" y="1733733"/>
                </a:cubicBezTo>
                <a:cubicBezTo>
                  <a:pt x="1068228" y="1725936"/>
                  <a:pt x="1059402" y="1721171"/>
                  <a:pt x="1053548" y="1713854"/>
                </a:cubicBezTo>
                <a:cubicBezTo>
                  <a:pt x="1003406" y="1651175"/>
                  <a:pt x="1061781" y="1712146"/>
                  <a:pt x="1013791" y="1664159"/>
                </a:cubicBezTo>
                <a:cubicBezTo>
                  <a:pt x="1003830" y="1634274"/>
                  <a:pt x="1005382" y="1630215"/>
                  <a:pt x="983974" y="1604524"/>
                </a:cubicBezTo>
                <a:cubicBezTo>
                  <a:pt x="974976" y="1593726"/>
                  <a:pt x="963305" y="1585378"/>
                  <a:pt x="954157" y="1574706"/>
                </a:cubicBezTo>
                <a:cubicBezTo>
                  <a:pt x="943376" y="1562129"/>
                  <a:pt x="933967" y="1548430"/>
                  <a:pt x="924339" y="1534950"/>
                </a:cubicBezTo>
                <a:cubicBezTo>
                  <a:pt x="917396" y="1525230"/>
                  <a:pt x="912235" y="1514202"/>
                  <a:pt x="904461" y="1505133"/>
                </a:cubicBezTo>
                <a:cubicBezTo>
                  <a:pt x="892264" y="1490903"/>
                  <a:pt x="875100" y="1480970"/>
                  <a:pt x="864704" y="1465376"/>
                </a:cubicBezTo>
                <a:lnTo>
                  <a:pt x="824948" y="1405741"/>
                </a:lnTo>
                <a:cubicBezTo>
                  <a:pt x="818322" y="1395802"/>
                  <a:pt x="808848" y="1387256"/>
                  <a:pt x="805070" y="1375924"/>
                </a:cubicBezTo>
                <a:cubicBezTo>
                  <a:pt x="801757" y="1365985"/>
                  <a:pt x="800942" y="1354823"/>
                  <a:pt x="795130" y="1346106"/>
                </a:cubicBezTo>
                <a:cubicBezTo>
                  <a:pt x="787333" y="1334411"/>
                  <a:pt x="774311" y="1327087"/>
                  <a:pt x="765313" y="1316289"/>
                </a:cubicBezTo>
                <a:cubicBezTo>
                  <a:pt x="757666" y="1307112"/>
                  <a:pt x="752897" y="1295800"/>
                  <a:pt x="745435" y="1286472"/>
                </a:cubicBezTo>
                <a:cubicBezTo>
                  <a:pt x="739581" y="1279155"/>
                  <a:pt x="730755" y="1274390"/>
                  <a:pt x="725557" y="1266593"/>
                </a:cubicBezTo>
                <a:cubicBezTo>
                  <a:pt x="717338" y="1254265"/>
                  <a:pt x="715320" y="1238086"/>
                  <a:pt x="705678" y="1226837"/>
                </a:cubicBezTo>
                <a:cubicBezTo>
                  <a:pt x="694897" y="1214260"/>
                  <a:pt x="678499" y="1207800"/>
                  <a:pt x="665922" y="1197019"/>
                </a:cubicBezTo>
                <a:cubicBezTo>
                  <a:pt x="655250" y="1187871"/>
                  <a:pt x="646902" y="1176200"/>
                  <a:pt x="636104" y="1167202"/>
                </a:cubicBezTo>
                <a:cubicBezTo>
                  <a:pt x="626927" y="1159555"/>
                  <a:pt x="615277" y="1155190"/>
                  <a:pt x="606287" y="1147324"/>
                </a:cubicBezTo>
                <a:cubicBezTo>
                  <a:pt x="588656" y="1131897"/>
                  <a:pt x="578816" y="1105036"/>
                  <a:pt x="556591" y="1097628"/>
                </a:cubicBezTo>
                <a:lnTo>
                  <a:pt x="496957" y="1077750"/>
                </a:lnTo>
                <a:cubicBezTo>
                  <a:pt x="483705" y="1064498"/>
                  <a:pt x="472794" y="1048389"/>
                  <a:pt x="457200" y="1037993"/>
                </a:cubicBezTo>
                <a:cubicBezTo>
                  <a:pt x="447261" y="1031367"/>
                  <a:pt x="436373" y="1025981"/>
                  <a:pt x="427383" y="1018115"/>
                </a:cubicBezTo>
                <a:cubicBezTo>
                  <a:pt x="409752" y="1002688"/>
                  <a:pt x="377687" y="968419"/>
                  <a:pt x="377687" y="968419"/>
                </a:cubicBezTo>
                <a:cubicBezTo>
                  <a:pt x="374374" y="958480"/>
                  <a:pt x="372433" y="947973"/>
                  <a:pt x="367748" y="938602"/>
                </a:cubicBezTo>
                <a:cubicBezTo>
                  <a:pt x="359924" y="922953"/>
                  <a:pt x="342783" y="900000"/>
                  <a:pt x="327991" y="888906"/>
                </a:cubicBezTo>
                <a:cubicBezTo>
                  <a:pt x="308879" y="874572"/>
                  <a:pt x="285250" y="866043"/>
                  <a:pt x="268357" y="849150"/>
                </a:cubicBezTo>
                <a:cubicBezTo>
                  <a:pt x="210214" y="791007"/>
                  <a:pt x="238154" y="812449"/>
                  <a:pt x="188843" y="779576"/>
                </a:cubicBezTo>
                <a:cubicBezTo>
                  <a:pt x="182217" y="769637"/>
                  <a:pt x="177411" y="758206"/>
                  <a:pt x="168965" y="749759"/>
                </a:cubicBezTo>
                <a:cubicBezTo>
                  <a:pt x="153965" y="734758"/>
                  <a:pt x="133076" y="726109"/>
                  <a:pt x="119270" y="710002"/>
                </a:cubicBezTo>
                <a:cubicBezTo>
                  <a:pt x="112452" y="702047"/>
                  <a:pt x="114720" y="689169"/>
                  <a:pt x="109330" y="680185"/>
                </a:cubicBezTo>
                <a:cubicBezTo>
                  <a:pt x="99887" y="664447"/>
                  <a:pt x="73181" y="649458"/>
                  <a:pt x="59635" y="640428"/>
                </a:cubicBezTo>
                <a:cubicBezTo>
                  <a:pt x="53009" y="627176"/>
                  <a:pt x="45593" y="614290"/>
                  <a:pt x="39757" y="600672"/>
                </a:cubicBezTo>
                <a:cubicBezTo>
                  <a:pt x="35630" y="591042"/>
                  <a:pt x="36362" y="579035"/>
                  <a:pt x="29817" y="570854"/>
                </a:cubicBezTo>
                <a:cubicBezTo>
                  <a:pt x="22355" y="561526"/>
                  <a:pt x="9939" y="557602"/>
                  <a:pt x="0" y="550976"/>
                </a:cubicBezTo>
                <a:cubicBezTo>
                  <a:pt x="3313" y="501280"/>
                  <a:pt x="2171" y="451086"/>
                  <a:pt x="9939" y="401889"/>
                </a:cubicBezTo>
                <a:cubicBezTo>
                  <a:pt x="12250" y="387254"/>
                  <a:pt x="23981" y="375751"/>
                  <a:pt x="29817" y="362133"/>
                </a:cubicBezTo>
                <a:cubicBezTo>
                  <a:pt x="54507" y="304525"/>
                  <a:pt x="21436" y="359797"/>
                  <a:pt x="59635" y="302498"/>
                </a:cubicBezTo>
                <a:cubicBezTo>
                  <a:pt x="62948" y="292559"/>
                  <a:pt x="63029" y="280861"/>
                  <a:pt x="69574" y="272680"/>
                </a:cubicBezTo>
                <a:cubicBezTo>
                  <a:pt x="77036" y="263352"/>
                  <a:pt x="90063" y="260264"/>
                  <a:pt x="99391" y="252802"/>
                </a:cubicBezTo>
                <a:cubicBezTo>
                  <a:pt x="106708" y="246948"/>
                  <a:pt x="111953" y="238778"/>
                  <a:pt x="119270" y="232924"/>
                </a:cubicBezTo>
                <a:cubicBezTo>
                  <a:pt x="128598" y="225462"/>
                  <a:pt x="139759" y="220508"/>
                  <a:pt x="149087" y="213046"/>
                </a:cubicBezTo>
                <a:cubicBezTo>
                  <a:pt x="156404" y="207192"/>
                  <a:pt x="163111" y="200484"/>
                  <a:pt x="168965" y="193167"/>
                </a:cubicBezTo>
                <a:cubicBezTo>
                  <a:pt x="176427" y="183839"/>
                  <a:pt x="179123" y="170293"/>
                  <a:pt x="188843" y="163350"/>
                </a:cubicBezTo>
                <a:cubicBezTo>
                  <a:pt x="203361" y="152980"/>
                  <a:pt x="222581" y="151451"/>
                  <a:pt x="238539" y="143472"/>
                </a:cubicBezTo>
                <a:cubicBezTo>
                  <a:pt x="249224" y="138130"/>
                  <a:pt x="258227" y="129924"/>
                  <a:pt x="268357" y="123593"/>
                </a:cubicBezTo>
                <a:cubicBezTo>
                  <a:pt x="400811" y="40809"/>
                  <a:pt x="247043" y="137193"/>
                  <a:pt x="357809" y="73898"/>
                </a:cubicBezTo>
                <a:cubicBezTo>
                  <a:pt x="368180" y="67971"/>
                  <a:pt x="376710" y="58871"/>
                  <a:pt x="387626" y="54019"/>
                </a:cubicBezTo>
                <a:cubicBezTo>
                  <a:pt x="434876" y="33019"/>
                  <a:pt x="456892" y="32536"/>
                  <a:pt x="506896" y="24202"/>
                </a:cubicBezTo>
                <a:cubicBezTo>
                  <a:pt x="516835" y="20889"/>
                  <a:pt x="526549" y="16804"/>
                  <a:pt x="536713" y="14263"/>
                </a:cubicBezTo>
                <a:cubicBezTo>
                  <a:pt x="652804" y="-14759"/>
                  <a:pt x="704841" y="8554"/>
                  <a:pt x="864704" y="14263"/>
                </a:cubicBezTo>
                <a:cubicBezTo>
                  <a:pt x="874643" y="17576"/>
                  <a:pt x="885151" y="19517"/>
                  <a:pt x="894522" y="24202"/>
                </a:cubicBezTo>
                <a:cubicBezTo>
                  <a:pt x="905206" y="29544"/>
                  <a:pt x="913007" y="40303"/>
                  <a:pt x="924339" y="44080"/>
                </a:cubicBezTo>
                <a:cubicBezTo>
                  <a:pt x="943457" y="50453"/>
                  <a:pt x="964213" y="50067"/>
                  <a:pt x="983974" y="54019"/>
                </a:cubicBezTo>
                <a:cubicBezTo>
                  <a:pt x="997369" y="56698"/>
                  <a:pt x="1010478" y="60646"/>
                  <a:pt x="1023730" y="63959"/>
                </a:cubicBezTo>
                <a:cubicBezTo>
                  <a:pt x="1097373" y="113053"/>
                  <a:pt x="997392" y="51867"/>
                  <a:pt x="1152939" y="103715"/>
                </a:cubicBezTo>
                <a:cubicBezTo>
                  <a:pt x="1225533" y="127913"/>
                  <a:pt x="1192246" y="118511"/>
                  <a:pt x="1252330" y="133533"/>
                </a:cubicBezTo>
                <a:cubicBezTo>
                  <a:pt x="1291726" y="94137"/>
                  <a:pt x="1277189" y="98417"/>
                  <a:pt x="1371600" y="123593"/>
                </a:cubicBezTo>
                <a:cubicBezTo>
                  <a:pt x="1390266" y="128571"/>
                  <a:pt x="1403265" y="146476"/>
                  <a:pt x="1421296" y="153411"/>
                </a:cubicBezTo>
                <a:cubicBezTo>
                  <a:pt x="1446795" y="163218"/>
                  <a:pt x="1474891" y="164650"/>
                  <a:pt x="1500809" y="173289"/>
                </a:cubicBezTo>
                <a:cubicBezTo>
                  <a:pt x="1594212" y="204423"/>
                  <a:pt x="1526793" y="185901"/>
                  <a:pt x="1630017" y="203106"/>
                </a:cubicBezTo>
                <a:cubicBezTo>
                  <a:pt x="1694424" y="213841"/>
                  <a:pt x="1693657" y="217694"/>
                  <a:pt x="1769165" y="242863"/>
                </a:cubicBezTo>
                <a:lnTo>
                  <a:pt x="1798983" y="252802"/>
                </a:lnTo>
                <a:cubicBezTo>
                  <a:pt x="1818861" y="266054"/>
                  <a:pt x="1841723" y="275666"/>
                  <a:pt x="1858617" y="292559"/>
                </a:cubicBezTo>
                <a:cubicBezTo>
                  <a:pt x="1865243" y="299185"/>
                  <a:pt x="1870999" y="306815"/>
                  <a:pt x="1878496" y="312437"/>
                </a:cubicBezTo>
                <a:cubicBezTo>
                  <a:pt x="1897608" y="326771"/>
                  <a:pt x="1921237" y="335300"/>
                  <a:pt x="1938130" y="352193"/>
                </a:cubicBezTo>
                <a:cubicBezTo>
                  <a:pt x="1944756" y="358819"/>
                  <a:pt x="1949973" y="367251"/>
                  <a:pt x="1958009" y="372072"/>
                </a:cubicBezTo>
                <a:cubicBezTo>
                  <a:pt x="1966993" y="377462"/>
                  <a:pt x="1978455" y="377326"/>
                  <a:pt x="1987826" y="382011"/>
                </a:cubicBezTo>
                <a:cubicBezTo>
                  <a:pt x="1998510" y="387353"/>
                  <a:pt x="2007272" y="395963"/>
                  <a:pt x="2017643" y="401889"/>
                </a:cubicBezTo>
                <a:cubicBezTo>
                  <a:pt x="2030507" y="409240"/>
                  <a:pt x="2044393" y="414672"/>
                  <a:pt x="2057400" y="421767"/>
                </a:cubicBezTo>
                <a:cubicBezTo>
                  <a:pt x="2080849" y="434557"/>
                  <a:pt x="2104070" y="447781"/>
                  <a:pt x="2126974" y="461524"/>
                </a:cubicBezTo>
                <a:cubicBezTo>
                  <a:pt x="2137217" y="467670"/>
                  <a:pt x="2145812" y="476697"/>
                  <a:pt x="2156791" y="481402"/>
                </a:cubicBezTo>
                <a:cubicBezTo>
                  <a:pt x="2169347" y="486783"/>
                  <a:pt x="2183296" y="488028"/>
                  <a:pt x="2196548" y="491341"/>
                </a:cubicBezTo>
                <a:cubicBezTo>
                  <a:pt x="2237273" y="511704"/>
                  <a:pt x="2239933" y="510070"/>
                  <a:pt x="2276061" y="541037"/>
                </a:cubicBezTo>
                <a:cubicBezTo>
                  <a:pt x="2323438" y="581646"/>
                  <a:pt x="2284976" y="563887"/>
                  <a:pt x="2335696" y="580793"/>
                </a:cubicBezTo>
                <a:cubicBezTo>
                  <a:pt x="2374834" y="619933"/>
                  <a:pt x="2335993" y="584305"/>
                  <a:pt x="2405270" y="630489"/>
                </a:cubicBezTo>
                <a:cubicBezTo>
                  <a:pt x="2474646" y="676739"/>
                  <a:pt x="2417339" y="651432"/>
                  <a:pt x="2514600" y="700063"/>
                </a:cubicBezTo>
                <a:cubicBezTo>
                  <a:pt x="2523971" y="704748"/>
                  <a:pt x="2535046" y="705317"/>
                  <a:pt x="2544417" y="710002"/>
                </a:cubicBezTo>
                <a:cubicBezTo>
                  <a:pt x="2560041" y="717814"/>
                  <a:pt x="2603476" y="752187"/>
                  <a:pt x="2613991" y="759698"/>
                </a:cubicBezTo>
                <a:cubicBezTo>
                  <a:pt x="2658844" y="791736"/>
                  <a:pt x="2639556" y="774545"/>
                  <a:pt x="2703443" y="809393"/>
                </a:cubicBezTo>
                <a:cubicBezTo>
                  <a:pt x="2720403" y="818644"/>
                  <a:pt x="2737419" y="827982"/>
                  <a:pt x="2753139" y="839211"/>
                </a:cubicBezTo>
                <a:cubicBezTo>
                  <a:pt x="2783877" y="861167"/>
                  <a:pt x="2807518" y="894756"/>
                  <a:pt x="2842591" y="908785"/>
                </a:cubicBezTo>
                <a:cubicBezTo>
                  <a:pt x="2882578" y="924780"/>
                  <a:pt x="2914128" y="935803"/>
                  <a:pt x="2951922" y="958480"/>
                </a:cubicBezTo>
                <a:cubicBezTo>
                  <a:pt x="2974452" y="971998"/>
                  <a:pt x="2997208" y="996032"/>
                  <a:pt x="3021496" y="1008176"/>
                </a:cubicBezTo>
                <a:cubicBezTo>
                  <a:pt x="3045514" y="1020185"/>
                  <a:pt x="3090048" y="1039121"/>
                  <a:pt x="3120887" y="1047933"/>
                </a:cubicBezTo>
                <a:cubicBezTo>
                  <a:pt x="3134021" y="1051686"/>
                  <a:pt x="3147391" y="1054559"/>
                  <a:pt x="3160643" y="1057872"/>
                </a:cubicBezTo>
                <a:cubicBezTo>
                  <a:pt x="3173895" y="1067811"/>
                  <a:pt x="3186017" y="1079470"/>
                  <a:pt x="3200400" y="1087689"/>
                </a:cubicBezTo>
                <a:cubicBezTo>
                  <a:pt x="3209496" y="1092887"/>
                  <a:pt x="3220587" y="1093501"/>
                  <a:pt x="3230217" y="1097628"/>
                </a:cubicBezTo>
                <a:cubicBezTo>
                  <a:pt x="3243836" y="1103464"/>
                  <a:pt x="3256722" y="1110880"/>
                  <a:pt x="3269974" y="1117506"/>
                </a:cubicBezTo>
                <a:cubicBezTo>
                  <a:pt x="3316492" y="1164026"/>
                  <a:pt x="3259460" y="1112919"/>
                  <a:pt x="3319670" y="1147324"/>
                </a:cubicBezTo>
                <a:cubicBezTo>
                  <a:pt x="3334052" y="1155542"/>
                  <a:pt x="3344946" y="1169096"/>
                  <a:pt x="3359426" y="1177141"/>
                </a:cubicBezTo>
                <a:cubicBezTo>
                  <a:pt x="3395704" y="1197295"/>
                  <a:pt x="3411797" y="1196364"/>
                  <a:pt x="3448878" y="1206959"/>
                </a:cubicBezTo>
                <a:cubicBezTo>
                  <a:pt x="3486126" y="1217602"/>
                  <a:pt x="3475741" y="1219071"/>
                  <a:pt x="3518452" y="1226837"/>
                </a:cubicBezTo>
                <a:cubicBezTo>
                  <a:pt x="3541501" y="1231028"/>
                  <a:pt x="3564835" y="1233463"/>
                  <a:pt x="3588026" y="1236776"/>
                </a:cubicBezTo>
                <a:cubicBezTo>
                  <a:pt x="3601278" y="1243402"/>
                  <a:pt x="3613591" y="1252397"/>
                  <a:pt x="3627783" y="1256654"/>
                </a:cubicBezTo>
                <a:cubicBezTo>
                  <a:pt x="3647085" y="1262445"/>
                  <a:pt x="3667745" y="1262221"/>
                  <a:pt x="3687417" y="1266593"/>
                </a:cubicBezTo>
                <a:cubicBezTo>
                  <a:pt x="3697645" y="1268866"/>
                  <a:pt x="3707140" y="1273729"/>
                  <a:pt x="3717235" y="1276533"/>
                </a:cubicBezTo>
                <a:cubicBezTo>
                  <a:pt x="3766791" y="1290299"/>
                  <a:pt x="3866322" y="1316289"/>
                  <a:pt x="3866322" y="1316289"/>
                </a:cubicBezTo>
                <a:cubicBezTo>
                  <a:pt x="3912184" y="1346864"/>
                  <a:pt x="3957208" y="1378929"/>
                  <a:pt x="4005470" y="1405741"/>
                </a:cubicBezTo>
                <a:cubicBezTo>
                  <a:pt x="4102017" y="1459378"/>
                  <a:pt x="3997639" y="1400375"/>
                  <a:pt x="4075043" y="1435559"/>
                </a:cubicBezTo>
                <a:cubicBezTo>
                  <a:pt x="4102020" y="1447821"/>
                  <a:pt x="4128828" y="1460613"/>
                  <a:pt x="4154557" y="1475315"/>
                </a:cubicBezTo>
                <a:cubicBezTo>
                  <a:pt x="4175300" y="1487168"/>
                  <a:pt x="4193555" y="1503034"/>
                  <a:pt x="4214191" y="1515072"/>
                </a:cubicBezTo>
                <a:cubicBezTo>
                  <a:pt x="4233388" y="1526270"/>
                  <a:pt x="4255131" y="1532871"/>
                  <a:pt x="4273826" y="1544889"/>
                </a:cubicBezTo>
                <a:cubicBezTo>
                  <a:pt x="4301695" y="1562805"/>
                  <a:pt x="4323706" y="1589708"/>
                  <a:pt x="4353339" y="1604524"/>
                </a:cubicBezTo>
                <a:cubicBezTo>
                  <a:pt x="4409054" y="1632381"/>
                  <a:pt x="4379339" y="1618899"/>
                  <a:pt x="4442791" y="1644280"/>
                </a:cubicBezTo>
                <a:cubicBezTo>
                  <a:pt x="4449417" y="1650906"/>
                  <a:pt x="4455352" y="1658305"/>
                  <a:pt x="4462670" y="1664159"/>
                </a:cubicBezTo>
                <a:cubicBezTo>
                  <a:pt x="4488540" y="1684855"/>
                  <a:pt x="4518757" y="1700366"/>
                  <a:pt x="4542183" y="1723793"/>
                </a:cubicBezTo>
                <a:cubicBezTo>
                  <a:pt x="4552122" y="1733732"/>
                  <a:pt x="4561121" y="1744710"/>
                  <a:pt x="4572000" y="1753611"/>
                </a:cubicBezTo>
                <a:cubicBezTo>
                  <a:pt x="4597641" y="1774591"/>
                  <a:pt x="4633136" y="1785680"/>
                  <a:pt x="4651513" y="1813246"/>
                </a:cubicBezTo>
                <a:cubicBezTo>
                  <a:pt x="4679188" y="1854758"/>
                  <a:pt x="4662944" y="1834617"/>
                  <a:pt x="4701209" y="1872880"/>
                </a:cubicBezTo>
                <a:cubicBezTo>
                  <a:pt x="4704522" y="1882819"/>
                  <a:pt x="4705337" y="1893981"/>
                  <a:pt x="4711148" y="1902698"/>
                </a:cubicBezTo>
                <a:cubicBezTo>
                  <a:pt x="4742361" y="1949519"/>
                  <a:pt x="4739160" y="1913547"/>
                  <a:pt x="4760843" y="1962333"/>
                </a:cubicBezTo>
                <a:cubicBezTo>
                  <a:pt x="4769353" y="1981480"/>
                  <a:pt x="4774096" y="2002089"/>
                  <a:pt x="4780722" y="2021967"/>
                </a:cubicBezTo>
                <a:cubicBezTo>
                  <a:pt x="4784035" y="2031906"/>
                  <a:pt x="4786534" y="2042155"/>
                  <a:pt x="4790661" y="2051785"/>
                </a:cubicBezTo>
                <a:cubicBezTo>
                  <a:pt x="4846724" y="2182601"/>
                  <a:pt x="4793227" y="2066429"/>
                  <a:pt x="4850296" y="2171054"/>
                </a:cubicBezTo>
                <a:cubicBezTo>
                  <a:pt x="4860938" y="2190565"/>
                  <a:pt x="4866229" y="2213334"/>
                  <a:pt x="4880113" y="2230689"/>
                </a:cubicBezTo>
                <a:cubicBezTo>
                  <a:pt x="4893365" y="2247254"/>
                  <a:pt x="4913844" y="2256476"/>
                  <a:pt x="4929809" y="2270446"/>
                </a:cubicBezTo>
                <a:cubicBezTo>
                  <a:pt x="4940387" y="2279702"/>
                  <a:pt x="4950479" y="2289591"/>
                  <a:pt x="4959626" y="2300263"/>
                </a:cubicBezTo>
                <a:cubicBezTo>
                  <a:pt x="4977998" y="2321698"/>
                  <a:pt x="4994598" y="2353395"/>
                  <a:pt x="5019261" y="2369837"/>
                </a:cubicBezTo>
                <a:cubicBezTo>
                  <a:pt x="5027978" y="2375648"/>
                  <a:pt x="5039139" y="2376463"/>
                  <a:pt x="5049078" y="2379776"/>
                </a:cubicBezTo>
                <a:cubicBezTo>
                  <a:pt x="5071556" y="2413492"/>
                  <a:pt x="5060511" y="2401146"/>
                  <a:pt x="5078896" y="2419533"/>
                </a:cubicBezTo>
              </a:path>
            </a:pathLst>
          </a:custGeom>
          <a:solidFill>
            <a:srgbClr val="FFFF00">
              <a:alpha val="40000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3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534872"/>
            <a:ext cx="9601196" cy="1303867"/>
          </a:xfrm>
        </p:spPr>
        <p:txBody>
          <a:bodyPr/>
          <a:lstStyle/>
          <a:p>
            <a:r>
              <a:rPr lang="ru-RU" dirty="0" smtClean="0"/>
              <a:t>Плюсы </a:t>
            </a:r>
            <a:r>
              <a:rPr lang="en-US" dirty="0" smtClean="0"/>
              <a:t>DT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1525230"/>
            <a:ext cx="9601196" cy="4037129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be-BY" dirty="0" smtClean="0"/>
              <a:t>Понятный в пон</a:t>
            </a:r>
            <a:r>
              <a:rPr lang="ru-RU" dirty="0" err="1" smtClean="0"/>
              <a:t>имании</a:t>
            </a:r>
            <a:r>
              <a:rPr lang="ru-RU" dirty="0" smtClean="0"/>
              <a:t> и интерпретации. Дерево легко визуализировать</a:t>
            </a:r>
          </a:p>
          <a:p>
            <a:r>
              <a:rPr lang="ru-RU" dirty="0" smtClean="0"/>
              <a:t>Не требует большой подготовки данных. Некоторые методы требуют нормализации данных, введения промежуточных переменных, исключения пробелов.</a:t>
            </a:r>
          </a:p>
          <a:p>
            <a:r>
              <a:rPr lang="ru-RU" dirty="0" smtClean="0"/>
              <a:t>Цена использования дерева логарифмическая от числа записей используемых для тренировки дерева.</a:t>
            </a:r>
          </a:p>
          <a:p>
            <a:r>
              <a:rPr lang="ru-RU" dirty="0" smtClean="0"/>
              <a:t>Можно использовать как численные так и </a:t>
            </a:r>
            <a:r>
              <a:rPr lang="ru-RU" dirty="0" err="1" smtClean="0"/>
              <a:t>категорные</a:t>
            </a:r>
            <a:r>
              <a:rPr lang="ru-RU" dirty="0" smtClean="0"/>
              <a:t> данные.</a:t>
            </a:r>
          </a:p>
          <a:p>
            <a:r>
              <a:rPr lang="ru-RU" dirty="0" smtClean="0"/>
              <a:t>Можно обрабатывать задачи с большим числом выходных данных</a:t>
            </a:r>
          </a:p>
          <a:p>
            <a:r>
              <a:rPr lang="ru-RU" dirty="0" smtClean="0"/>
              <a:t>Использует модель белого ящика. Т.е. условия могут быть чётко описаны булевой алгеброй, в то время как модель  чёрного ящика (например нейронная сеть) результаты которой могут быть трудно интерпретируемы.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47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604445"/>
            <a:ext cx="9601196" cy="1303867"/>
          </a:xfrm>
        </p:spPr>
        <p:txBody>
          <a:bodyPr/>
          <a:lstStyle/>
          <a:p>
            <a:r>
              <a:rPr lang="ru-RU" dirty="0" smtClean="0"/>
              <a:t>Минусы </a:t>
            </a:r>
            <a:r>
              <a:rPr lang="en-US" dirty="0" smtClean="0"/>
              <a:t>DT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1652471"/>
            <a:ext cx="9707216" cy="439052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DT </a:t>
            </a:r>
            <a:r>
              <a:rPr lang="ru-RU" dirty="0" smtClean="0"/>
              <a:t>обучающие могут создать слишком сложное дерево, которое будет плохо соответствовать </a:t>
            </a:r>
            <a:r>
              <a:rPr lang="ru-RU" dirty="0" err="1" smtClean="0"/>
              <a:t>датасету</a:t>
            </a:r>
            <a:r>
              <a:rPr lang="ru-RU" dirty="0" smtClean="0"/>
              <a:t>. Это называется </a:t>
            </a:r>
            <a:r>
              <a:rPr lang="en-US" dirty="0" smtClean="0"/>
              <a:t>overfitting. </a:t>
            </a:r>
            <a:r>
              <a:rPr lang="ru-RU" dirty="0" smtClean="0"/>
              <a:t>Механизмы обрезки дерева, установки ограничения на число листьев дерева, на максимальную глубину призваны решить эту проблему.</a:t>
            </a:r>
          </a:p>
          <a:p>
            <a:r>
              <a:rPr lang="ru-RU" dirty="0" smtClean="0"/>
              <a:t>Деревья решений могут быть неустойчивыми: маленькие изменения в данных могут привести к генерации полностью различных деревьев. Эта проблема смягчается использованием деревьев с ансамблем.</a:t>
            </a:r>
          </a:p>
          <a:p>
            <a:r>
              <a:rPr lang="ru-RU" dirty="0" smtClean="0"/>
              <a:t>Прогнозы </a:t>
            </a:r>
            <a:r>
              <a:rPr lang="en-US" dirty="0" smtClean="0"/>
              <a:t>DTs </a:t>
            </a:r>
            <a:r>
              <a:rPr lang="ru-RU" dirty="0" smtClean="0"/>
              <a:t>негладкие и не непрерывные, а кусочно-постоянные, поэтому  они плохо экстраполируются (продолжаются во вне).</a:t>
            </a:r>
          </a:p>
          <a:p>
            <a:r>
              <a:rPr lang="ru-RU" dirty="0" smtClean="0"/>
              <a:t>Проблема обучения оптимального </a:t>
            </a:r>
            <a:r>
              <a:rPr lang="en-US" dirty="0" smtClean="0"/>
              <a:t>DT </a:t>
            </a:r>
            <a:r>
              <a:rPr lang="ru-RU" dirty="0" smtClean="0"/>
              <a:t>известна как </a:t>
            </a:r>
            <a:r>
              <a:rPr lang="en-US" dirty="0" smtClean="0"/>
              <a:t>NP-</a:t>
            </a:r>
            <a:r>
              <a:rPr lang="ru-RU" dirty="0" smtClean="0"/>
              <a:t>полная при некоторых аспектах оптимальности и даже для простых понятий</a:t>
            </a:r>
            <a:r>
              <a:rPr lang="en-US" dirty="0" smtClean="0"/>
              <a:t>. </a:t>
            </a:r>
            <a:r>
              <a:rPr lang="ru-RU" dirty="0" smtClean="0"/>
              <a:t>Следовательно, на практике алгоритмы обучения </a:t>
            </a:r>
            <a:r>
              <a:rPr lang="en-US" dirty="0" smtClean="0"/>
              <a:t>DT </a:t>
            </a:r>
            <a:r>
              <a:rPr lang="ru-RU" dirty="0" smtClean="0"/>
              <a:t>основаны на эвр</a:t>
            </a:r>
            <a:r>
              <a:rPr lang="ru-RU" dirty="0"/>
              <a:t>и</a:t>
            </a:r>
            <a:r>
              <a:rPr lang="ru-RU" dirty="0" smtClean="0"/>
              <a:t>стических алгоритмах, таких как жадный алгоритм, где локально оптимальные решения   работают в каждом узле</a:t>
            </a:r>
            <a:r>
              <a:rPr lang="en-US" dirty="0" smtClean="0"/>
              <a:t>. </a:t>
            </a:r>
            <a:r>
              <a:rPr lang="ru-RU" dirty="0" smtClean="0"/>
              <a:t>Такие алгоритмы не могут гарантировать производства глобально оптимального </a:t>
            </a:r>
            <a:r>
              <a:rPr lang="en-US" dirty="0" smtClean="0"/>
              <a:t>DT. </a:t>
            </a:r>
            <a:r>
              <a:rPr lang="ru-RU" dirty="0" smtClean="0"/>
              <a:t>Это можно смягчить тренировкой нескольких деревьев в ансамбле</a:t>
            </a:r>
            <a:r>
              <a:rPr lang="en-US" dirty="0" smtClean="0"/>
              <a:t>, </a:t>
            </a:r>
            <a:r>
              <a:rPr lang="ru-RU" dirty="0" smtClean="0"/>
              <a:t>где признаки и состояния выбираются случайным образом с перемещением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6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604445"/>
            <a:ext cx="9601196" cy="1303867"/>
          </a:xfrm>
        </p:spPr>
        <p:txBody>
          <a:bodyPr/>
          <a:lstStyle/>
          <a:p>
            <a:r>
              <a:rPr lang="ru-RU" dirty="0" smtClean="0"/>
              <a:t>Минусы </a:t>
            </a:r>
            <a:r>
              <a:rPr lang="en-US" dirty="0" smtClean="0"/>
              <a:t>DT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1652471"/>
            <a:ext cx="9707216" cy="43905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 smtClean="0"/>
              <a:t>Есть понятия которым тяжело научить так как </a:t>
            </a:r>
            <a:r>
              <a:rPr lang="en-US" dirty="0" smtClean="0"/>
              <a:t>DT </a:t>
            </a:r>
            <a:r>
              <a:rPr lang="ru-RU" dirty="0" smtClean="0"/>
              <a:t>не описывают их легко, такие как </a:t>
            </a:r>
            <a:r>
              <a:rPr lang="en-US" dirty="0" smtClean="0"/>
              <a:t>XOR</a:t>
            </a:r>
            <a:r>
              <a:rPr lang="en-US" dirty="0"/>
              <a:t>, </a:t>
            </a:r>
            <a:r>
              <a:rPr lang="be-BY" dirty="0" smtClean="0"/>
              <a:t>чётност</a:t>
            </a:r>
            <a:r>
              <a:rPr lang="ru-RU" dirty="0" smtClean="0"/>
              <a:t>и или задачи мультиплексоров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</a:t>
            </a:r>
            <a:r>
              <a:rPr lang="pl-PL" dirty="0" smtClean="0"/>
              <a:t>T </a:t>
            </a:r>
            <a:r>
              <a:rPr lang="be-BY" dirty="0" smtClean="0"/>
              <a:t>обучатели создают смещённые деревья, если некоторые классы доминируют. В этом случае рекомендуется сбалансировать данные перед тем как приближать их деревом решений</a:t>
            </a:r>
            <a:r>
              <a:rPr lang="en-US" dirty="0" smtClean="0"/>
              <a:t>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08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задача на </a:t>
            </a:r>
            <a:r>
              <a:rPr lang="en-US" dirty="0" smtClean="0"/>
              <a:t>DT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2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Распознавание </a:t>
            </a:r>
            <a:r>
              <a:rPr lang="ru-RU" smtClean="0"/>
              <a:t>движения </a:t>
            </a:r>
            <a:r>
              <a:rPr lang="ru-RU" smtClean="0"/>
              <a:t>человека </a:t>
            </a:r>
            <a:r>
              <a:rPr lang="ru-RU" smtClean="0"/>
              <a:t>с </a:t>
            </a:r>
            <a:r>
              <a:rPr lang="ru-RU" dirty="0" smtClean="0"/>
              <a:t>помощью смартфонов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Мы можем делать вывод о состоянии здоровья кого-нибудь, наблюдая за паттерном активности этого человека.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Большинство смартфонов оснащены акселерометрами и могут измерять гравитационные силы в трёх направлениях. Эта технология даёт возможность автоматизировать процесс  мониторинга физической активности пользователя.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09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Изначальные данные (</a:t>
            </a:r>
            <a:r>
              <a:rPr lang="en-US" dirty="0" smtClean="0"/>
              <a:t>raw data</a:t>
            </a:r>
            <a:r>
              <a:rPr lang="ru-RU" dirty="0" smtClean="0"/>
              <a:t>)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0564" y="3017575"/>
            <a:ext cx="6554115" cy="2467319"/>
          </a:xfrm>
          <a:prstGeom prst="rect">
            <a:avLst/>
          </a:prstGeom>
        </p:spPr>
      </p:pic>
      <p:sp>
        <p:nvSpPr>
          <p:cNvPr id="5" name="Овальная выноска 4"/>
          <p:cNvSpPr/>
          <p:nvPr/>
        </p:nvSpPr>
        <p:spPr>
          <a:xfrm>
            <a:off x="3276604" y="1777971"/>
            <a:ext cx="1719943" cy="765313"/>
          </a:xfrm>
          <a:prstGeom prst="wedgeEllipseCallout">
            <a:avLst>
              <a:gd name="adj1" fmla="val 30495"/>
              <a:gd name="adj2" fmla="val 1273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time stamp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ьная выноска 5"/>
          <p:cNvSpPr/>
          <p:nvPr/>
        </p:nvSpPr>
        <p:spPr>
          <a:xfrm>
            <a:off x="306978" y="2410745"/>
            <a:ext cx="2044335" cy="765313"/>
          </a:xfrm>
          <a:prstGeom prst="wedgeEllipseCallout">
            <a:avLst>
              <a:gd name="adj1" fmla="val 76955"/>
              <a:gd name="adj2" fmla="val 760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Id</a:t>
            </a:r>
            <a:r>
              <a:rPr lang="ru-RU" dirty="0" smtClean="0">
                <a:solidFill>
                  <a:schemeClr val="tx1"/>
                </a:solidFill>
              </a:rPr>
              <a:t>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ьная выноска 6"/>
          <p:cNvSpPr/>
          <p:nvPr/>
        </p:nvSpPr>
        <p:spPr>
          <a:xfrm>
            <a:off x="5164183" y="1873915"/>
            <a:ext cx="1811383" cy="824168"/>
          </a:xfrm>
          <a:prstGeom prst="wedgeEllipseCallout">
            <a:avLst>
              <a:gd name="adj1" fmla="val 6582"/>
              <a:gd name="adj2" fmla="val 1086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координата </a:t>
            </a:r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ьная выноска 7"/>
          <p:cNvSpPr/>
          <p:nvPr/>
        </p:nvSpPr>
        <p:spPr>
          <a:xfrm>
            <a:off x="7019108" y="1848670"/>
            <a:ext cx="1985555" cy="765313"/>
          </a:xfrm>
          <a:prstGeom prst="wedgeEllipseCallout">
            <a:avLst>
              <a:gd name="adj1" fmla="val -27227"/>
              <a:gd name="adj2" fmla="val 1318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Координата </a:t>
            </a:r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ьная выноска 8"/>
          <p:cNvSpPr/>
          <p:nvPr/>
        </p:nvSpPr>
        <p:spPr>
          <a:xfrm>
            <a:off x="9170121" y="2075909"/>
            <a:ext cx="1894113" cy="765313"/>
          </a:xfrm>
          <a:prstGeom prst="wedgeEllipseCallout">
            <a:avLst>
              <a:gd name="adj1" fmla="val -77860"/>
              <a:gd name="adj2" fmla="val 1637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координата </a:t>
            </a:r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1417" y="5712823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Частота 20 </a:t>
            </a:r>
            <a:r>
              <a:rPr lang="en-US" dirty="0" smtClean="0"/>
              <a:t>Hz, 0.05 </a:t>
            </a:r>
            <a:r>
              <a:rPr lang="ru-RU" dirty="0" smtClean="0"/>
              <a:t>сек  = 1 строчка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9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6949" y="3244333"/>
                <a:ext cx="962297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dirty="0"/>
                  <a:t>Окно размером </a:t>
                </a:r>
                <a:r>
                  <a:rPr lang="en-US" sz="3200" dirty="0"/>
                  <a:t>w, </a:t>
                </a:r>
                <a:r>
                  <a:rPr lang="ru-RU" sz="3200" dirty="0"/>
                  <a:t>шаг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=0.5⋅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=0.7⋅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49" y="3244333"/>
                <a:ext cx="9622971" cy="584775"/>
              </a:xfrm>
              <a:prstGeom prst="rect">
                <a:avLst/>
              </a:prstGeom>
              <a:blipFill>
                <a:blip r:embed="rId2"/>
                <a:stretch>
                  <a:fillRect l="-1583"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5197" y="672373"/>
            <a:ext cx="7421011" cy="2629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3703" y="4467497"/>
            <a:ext cx="958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Extracted feature vector </a:t>
            </a:r>
            <a:r>
              <a:rPr lang="ru-RU" dirty="0" smtClean="0"/>
              <a:t>это вектор из значений среднего, стандартного отклонения, </a:t>
            </a:r>
            <a:r>
              <a:rPr lang="en-US" dirty="0" smtClean="0"/>
              <a:t>0-crossing </a:t>
            </a:r>
            <a:r>
              <a:rPr lang="ru-RU" dirty="0" smtClean="0"/>
              <a:t>и т.п.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7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282" y="982132"/>
            <a:ext cx="726858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74" y="830548"/>
            <a:ext cx="9974067" cy="24101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3075" y="3240709"/>
            <a:ext cx="102258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 только мы определили все векторы из признаков, так сразу мы их можем связать с метками классов</a:t>
            </a:r>
          </a:p>
          <a:p>
            <a:r>
              <a:rPr lang="ru-RU" dirty="0" smtClean="0"/>
              <a:t> и мы можем их использовать для обучения </a:t>
            </a:r>
            <a:r>
              <a:rPr lang="en-US" dirty="0" smtClean="0"/>
              <a:t>Classifier-a </a:t>
            </a:r>
            <a:r>
              <a:rPr lang="ru-RU" dirty="0" smtClean="0"/>
              <a:t>и делать прогнозы на новых данных.</a:t>
            </a:r>
            <a:endParaRPr lang="en-US" dirty="0" smtClean="0"/>
          </a:p>
          <a:p>
            <a:r>
              <a:rPr lang="ru-RU" dirty="0" smtClean="0"/>
              <a:t>Тут использовались окно на 10 сек = 200 записей с шагом 200 записей.</a:t>
            </a:r>
          </a:p>
          <a:p>
            <a:endParaRPr lang="ru-RU" dirty="0" smtClean="0"/>
          </a:p>
          <a:p>
            <a:r>
              <a:rPr lang="ru-RU" dirty="0" smtClean="0"/>
              <a:t>Из каждого окна выделялось по 43 признака: среднее, стандартное отклонение, абсолютные стандартные</a:t>
            </a:r>
          </a:p>
          <a:p>
            <a:r>
              <a:rPr lang="ru-RU" dirty="0" smtClean="0"/>
              <a:t> отклонения. Этот набор полностью характеризует изначальные данные для данного окна.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9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Python </a:t>
            </a:r>
            <a:r>
              <a:rPr lang="ru-RU" dirty="0" smtClean="0"/>
              <a:t>для работы с большими таблицами </a:t>
            </a:r>
            <a:r>
              <a:rPr lang="pl-PL" dirty="0" smtClean="0"/>
              <a:t>dataframes </a:t>
            </a:r>
            <a:r>
              <a:rPr lang="be-BY" dirty="0" smtClean="0"/>
              <a:t>подходит модуль </a:t>
            </a:r>
            <a:r>
              <a:rPr lang="en-US" dirty="0" smtClean="0"/>
              <a:t>pandas</a:t>
            </a:r>
            <a:r>
              <a:rPr lang="be-BY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Импортируем </a:t>
            </a:r>
            <a:r>
              <a:rPr lang="en-US" dirty="0" smtClean="0"/>
              <a:t>pandas</a:t>
            </a:r>
            <a:br>
              <a:rPr lang="en-US" dirty="0" smtClean="0"/>
            </a:br>
            <a:r>
              <a:rPr lang="ru-RU" dirty="0" smtClean="0"/>
              <a:t>Загружаем </a:t>
            </a:r>
            <a:r>
              <a:rPr lang="en-US" dirty="0" smtClean="0"/>
              <a:t>csv </a:t>
            </a:r>
            <a:r>
              <a:rPr lang="ru-RU" dirty="0" smtClean="0"/>
              <a:t>файл в переменную </a:t>
            </a:r>
            <a:r>
              <a:rPr lang="pl-PL" dirty="0" smtClean="0"/>
              <a:t>df </a:t>
            </a:r>
            <a:r>
              <a:rPr lang="be-BY" dirty="0"/>
              <a:t>и</a:t>
            </a:r>
            <a:r>
              <a:rPr lang="be-BY" dirty="0" smtClean="0"/>
              <a:t> выводим на экран наш </a:t>
            </a:r>
            <a:r>
              <a:rPr lang="ru-RU" dirty="0" err="1" smtClean="0"/>
              <a:t>датафрэйм</a:t>
            </a:r>
            <a:endParaRPr lang="ru-RU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24" y="3433941"/>
            <a:ext cx="8151628" cy="2831378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5908764" y="4849630"/>
            <a:ext cx="374469" cy="1201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 smtClean="0"/>
              <a:t>Датафрэйм</a:t>
            </a:r>
            <a:r>
              <a:rPr lang="ru-RU" dirty="0" smtClean="0"/>
              <a:t> – это таблица, столбцы которой называются </a:t>
            </a:r>
            <a:r>
              <a:rPr lang="ru-RU" b="1" dirty="0" smtClean="0"/>
              <a:t>признаками</a:t>
            </a:r>
            <a:r>
              <a:rPr lang="ru-RU" dirty="0" smtClean="0"/>
              <a:t>, а строки </a:t>
            </a:r>
            <a:r>
              <a:rPr lang="ru-RU" b="1" dirty="0" smtClean="0"/>
              <a:t>реализациями признаков</a:t>
            </a:r>
            <a:r>
              <a:rPr lang="ru-RU" dirty="0" smtClean="0"/>
              <a:t>, или </a:t>
            </a:r>
            <a:r>
              <a:rPr lang="ru-RU" b="1" dirty="0" smtClean="0"/>
              <a:t>состояниями</a:t>
            </a:r>
            <a:r>
              <a:rPr lang="ru-RU" dirty="0" smtClean="0"/>
              <a:t>. Как правило первый или последний столбец называется </a:t>
            </a:r>
            <a:r>
              <a:rPr lang="ru-RU" b="1" dirty="0" smtClean="0"/>
              <a:t>классификационным признаком</a:t>
            </a:r>
            <a:r>
              <a:rPr lang="ru-RU" dirty="0" smtClean="0"/>
              <a:t> – т.е. признаком, который неизвестен, который надо найти. </a:t>
            </a:r>
          </a:p>
          <a:p>
            <a:pPr marL="0" indent="0">
              <a:buNone/>
            </a:pPr>
            <a:r>
              <a:rPr lang="ru-RU" dirty="0" smtClean="0"/>
              <a:t>Возникает задача, как более компактно описать этот </a:t>
            </a:r>
            <a:r>
              <a:rPr lang="ru-RU" dirty="0" err="1" smtClean="0"/>
              <a:t>датафрейм</a:t>
            </a:r>
            <a:r>
              <a:rPr lang="ru-RU" dirty="0" smtClean="0"/>
              <a:t>, с помощью логических выражений и точно или приблизительно определить </a:t>
            </a:r>
            <a:r>
              <a:rPr lang="ru-RU" b="1" dirty="0" smtClean="0"/>
              <a:t>классификационный признак.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222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982132"/>
            <a:ext cx="9601196" cy="4893736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Как видно он немного испорчен и требуется либо восстановить данные либо удалить их из рассмотрения. Вот код, который это делает: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данном случае мы не рассматриваем те колонки где стоит знак </a:t>
            </a:r>
            <a:r>
              <a:rPr lang="en-US" dirty="0" smtClean="0"/>
              <a:t>‘?’</a:t>
            </a:r>
            <a:r>
              <a:rPr lang="ru-RU" dirty="0" smtClean="0"/>
              <a:t>,</a:t>
            </a:r>
          </a:p>
          <a:p>
            <a:pPr marL="0" indent="0">
              <a:buNone/>
            </a:pPr>
            <a:r>
              <a:rPr lang="ru-RU" dirty="0" smtClean="0"/>
              <a:t>А в тех колонках где он встречается в числах, заменяем на пустую строку.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67" y="1966477"/>
            <a:ext cx="709711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folding validation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Это чередование тестовой и </a:t>
            </a:r>
            <a:r>
              <a:rPr lang="ru-RU" dirty="0" err="1" smtClean="0"/>
              <a:t>тренеровочных</a:t>
            </a:r>
            <a:r>
              <a:rPr lang="ru-RU" dirty="0" smtClean="0"/>
              <a:t> частей </a:t>
            </a:r>
            <a:r>
              <a:rPr lang="ru-RU" dirty="0" err="1" smtClean="0"/>
              <a:t>датафрэйма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pl-PL" dirty="0" smtClean="0"/>
              <a:t>7 –</a:t>
            </a:r>
            <a:r>
              <a:rPr lang="be-BY" dirty="0" smtClean="0"/>
              <a:t>ая строчка - добавление в датафрэйм колонки </a:t>
            </a:r>
            <a:r>
              <a:rPr lang="en-US" dirty="0" smtClean="0"/>
              <a:t>‘fold’ </a:t>
            </a:r>
            <a:r>
              <a:rPr lang="ru-RU" dirty="0" smtClean="0"/>
              <a:t>переменной </a:t>
            </a:r>
            <a:r>
              <a:rPr lang="en-US" dirty="0" smtClean="0"/>
              <a:t>fold</a:t>
            </a:r>
            <a:r>
              <a:rPr lang="ru-RU" dirty="0" smtClean="0"/>
              <a:t> на место 0.</a:t>
            </a:r>
            <a:r>
              <a:rPr lang="be-BY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353" y="3163813"/>
            <a:ext cx="4353533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Случайная разбивка </a:t>
            </a:r>
            <a:r>
              <a:rPr lang="ru-RU" dirty="0" err="1" smtClean="0"/>
              <a:t>датафрэйма</a:t>
            </a:r>
            <a:r>
              <a:rPr lang="ru-RU" dirty="0" smtClean="0"/>
              <a:t> на 10 частей (</a:t>
            </a:r>
            <a:r>
              <a:rPr lang="en-US" dirty="0" smtClean="0"/>
              <a:t>fold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ru-RU" dirty="0" smtClean="0"/>
              <a:t>0 частей = 9 </a:t>
            </a:r>
            <a:r>
              <a:rPr lang="en-US" dirty="0" smtClean="0"/>
              <a:t>train + 1 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6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67" y="1511943"/>
            <a:ext cx="4570934" cy="340524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76548" y="1511943"/>
            <a:ext cx="374469" cy="310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309438" y="957943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 фильтрации выглядит так 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08" y="736643"/>
            <a:ext cx="2772162" cy="5906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1" y="1544239"/>
            <a:ext cx="4147269" cy="303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Вызываем из модуля </a:t>
            </a:r>
            <a:r>
              <a:rPr lang="en-US" dirty="0" err="1" smtClean="0"/>
              <a:t>sklearn</a:t>
            </a:r>
            <a:r>
              <a:rPr lang="en-US" dirty="0" smtClean="0"/>
              <a:t> </a:t>
            </a:r>
            <a:r>
              <a:rPr lang="ru-RU" dirty="0" smtClean="0"/>
              <a:t>подмодуль </a:t>
            </a:r>
            <a:r>
              <a:rPr lang="pl-PL" dirty="0" smtClean="0"/>
              <a:t>tree </a:t>
            </a:r>
            <a:r>
              <a:rPr lang="be-BY" dirty="0" smtClean="0"/>
              <a:t> </a:t>
            </a:r>
            <a:r>
              <a:rPr lang="ru-RU" dirty="0" smtClean="0"/>
              <a:t>и инициализируем объект </a:t>
            </a:r>
          </a:p>
          <a:p>
            <a:pPr marL="0" indent="0">
              <a:buNone/>
            </a:pPr>
            <a:r>
              <a:rPr lang="ru-RU" dirty="0" smtClean="0"/>
              <a:t>Классификатор</a:t>
            </a:r>
            <a:r>
              <a:rPr lang="en-US" dirty="0" smtClean="0"/>
              <a:t> Decision Tree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247" y="3051217"/>
            <a:ext cx="455358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7024" y="728132"/>
            <a:ext cx="9601196" cy="3318936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цикле от 1 до 10 формируем дерево решений на </a:t>
            </a:r>
            <a:r>
              <a:rPr lang="en-US" dirty="0" smtClean="0"/>
              <a:t>train </a:t>
            </a:r>
            <a:r>
              <a:rPr lang="ru-RU" dirty="0" smtClean="0"/>
              <a:t>частях </a:t>
            </a:r>
            <a:r>
              <a:rPr lang="ru-RU" dirty="0" err="1" smtClean="0"/>
              <a:t>датафрейма</a:t>
            </a:r>
            <a:r>
              <a:rPr lang="ru-RU" dirty="0" smtClean="0"/>
              <a:t> и проверяем его работу на </a:t>
            </a:r>
            <a:r>
              <a:rPr lang="en-US" dirty="0" smtClean="0"/>
              <a:t>test </a:t>
            </a:r>
            <a:r>
              <a:rPr lang="ru-RU" dirty="0" smtClean="0"/>
              <a:t>области </a:t>
            </a:r>
            <a:r>
              <a:rPr lang="ru-RU" dirty="0" err="1" smtClean="0"/>
              <a:t>датафрейма</a:t>
            </a:r>
            <a:r>
              <a:rPr lang="ru-RU" dirty="0" smtClean="0"/>
              <a:t>, сравнивая полученное решение с классификационным признаком </a:t>
            </a:r>
            <a:r>
              <a:rPr lang="en-US" dirty="0" smtClean="0"/>
              <a:t>‘class’: Jogging, Upstairs, Downstairs, …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2454781"/>
            <a:ext cx="696374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правильности прогноза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Накапливаем список </a:t>
            </a:r>
            <a:r>
              <a:rPr lang="en-US" dirty="0" smtClean="0"/>
              <a:t>a</a:t>
            </a:r>
            <a:r>
              <a:rPr lang="ru-RU" dirty="0" smtClean="0"/>
              <a:t>, состоящий из 10 значений. Каждое значение это число совпадающих с реальностью предсказаний делить на число всех экспериментов. То есть </a:t>
            </a:r>
            <a:r>
              <a:rPr lang="en-US" dirty="0" smtClean="0"/>
              <a:t>confidence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</a:t>
            </a:r>
            <a:r>
              <a:rPr lang="ru-RU" dirty="0" smtClean="0"/>
              <a:t>Все </a:t>
            </a:r>
            <a:r>
              <a:rPr lang="pl-PL" dirty="0" smtClean="0"/>
              <a:t>confidences &gt;0.73 , </a:t>
            </a:r>
            <a:r>
              <a:rPr lang="ru-RU" dirty="0" smtClean="0"/>
              <a:t>это неплохо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172" y="3786439"/>
            <a:ext cx="5020376" cy="2953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738" y="3995650"/>
            <a:ext cx="2109650" cy="21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Рисунок самого дерева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890" y="2720767"/>
            <a:ext cx="6592220" cy="2991267"/>
          </a:xfrm>
          <a:prstGeom prst="rect">
            <a:avLst/>
          </a:prstGeom>
        </p:spPr>
      </p:pic>
      <p:sp>
        <p:nvSpPr>
          <p:cNvPr id="5" name="Овальная выноска 4"/>
          <p:cNvSpPr/>
          <p:nvPr/>
        </p:nvSpPr>
        <p:spPr>
          <a:xfrm>
            <a:off x="8926285" y="1467063"/>
            <a:ext cx="1970313" cy="1036320"/>
          </a:xfrm>
          <a:prstGeom prst="wedgeEllipseCallout">
            <a:avLst>
              <a:gd name="adj1" fmla="val -243079"/>
              <a:gd name="adj2" fmla="val 767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активностей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ьная выноска 5"/>
          <p:cNvSpPr/>
          <p:nvPr/>
        </p:nvSpPr>
        <p:spPr>
          <a:xfrm>
            <a:off x="701039" y="670560"/>
            <a:ext cx="2939144" cy="1915554"/>
          </a:xfrm>
          <a:prstGeom prst="wedgeEllipseCallout">
            <a:avLst>
              <a:gd name="adj1" fmla="val 92956"/>
              <a:gd name="adj2" fmla="val 752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Список признаков без классификационного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Рисунок самого дерева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890" y="2720767"/>
            <a:ext cx="6592220" cy="299126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178629" y="2720767"/>
            <a:ext cx="984068" cy="571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136674" y="4216400"/>
            <a:ext cx="984068" cy="571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3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36" y="734506"/>
            <a:ext cx="7452133" cy="533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заданного вектора состояния признаков (строчка </a:t>
            </a:r>
            <a:r>
              <a:rPr lang="ru-RU" dirty="0" err="1" smtClean="0"/>
              <a:t>датафрейма</a:t>
            </a:r>
            <a:r>
              <a:rPr lang="ru-RU" dirty="0" smtClean="0"/>
              <a:t>), предсказываемый класс – классификационный признак – получается  проверкой значений признаков (название столбцов </a:t>
            </a:r>
            <a:r>
              <a:rPr lang="ru-RU" dirty="0" err="1" smtClean="0"/>
              <a:t>датафрейма</a:t>
            </a:r>
            <a:r>
              <a:rPr lang="ru-RU" dirty="0" smtClean="0"/>
              <a:t>) и следованием по пути вдоль веток дерева от узла к узлу (во внутренних узлах обычно проверяются условия)  пока не достигнем листьев дерева – окончательных решений.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6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11" y="1153328"/>
            <a:ext cx="9750708" cy="35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88" y="1709196"/>
            <a:ext cx="5997287" cy="43141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0445" y="844730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Решение на </a:t>
            </a:r>
            <a:r>
              <a:rPr lang="en-US" sz="3200" dirty="0" smtClean="0"/>
              <a:t>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739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445" y="2881126"/>
            <a:ext cx="4591691" cy="16766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23" y="2285999"/>
            <a:ext cx="4477375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2193</TotalTime>
  <Words>1661</Words>
  <Application>Microsoft Office PowerPoint</Application>
  <PresentationFormat>Широкоэкранный</PresentationFormat>
  <Paragraphs>283</Paragraphs>
  <Slides>81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6" baseType="lpstr">
      <vt:lpstr>Arial</vt:lpstr>
      <vt:lpstr>Cambria Math</vt:lpstr>
      <vt:lpstr>Garamond</vt:lpstr>
      <vt:lpstr>roboto</vt:lpstr>
      <vt:lpstr>Натуральные материалы</vt:lpstr>
      <vt:lpstr>Метод Дерева решений</vt:lpstr>
      <vt:lpstr>Decision Tree</vt:lpstr>
      <vt:lpstr>План</vt:lpstr>
      <vt:lpstr>Дерево – граф который не имеет циклов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</vt:lpstr>
      <vt:lpstr>Как из таблицы получить дерево решений</vt:lpstr>
      <vt:lpstr>Интуитивное описание решения по таблице</vt:lpstr>
      <vt:lpstr>4 столбца – признаки, 5-й – класс (решение)</vt:lpstr>
      <vt:lpstr>4 столбца – признаки, 5-й – класс (решение)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Обсуждение способа построения дерева по таблице</vt:lpstr>
      <vt:lpstr>Решение</vt:lpstr>
      <vt:lpstr>Решение</vt:lpstr>
      <vt:lpstr>Смешанные и чистые узлы</vt:lpstr>
      <vt:lpstr>Презентация PowerPoint</vt:lpstr>
      <vt:lpstr>Энтропия</vt:lpstr>
      <vt:lpstr>Энтропия</vt:lpstr>
      <vt:lpstr>Энтропия. Пример монетки</vt:lpstr>
      <vt:lpstr>Энтропия. Пример «чистого» узла</vt:lpstr>
      <vt:lpstr>Энтропия. Пример похода на концерт</vt:lpstr>
      <vt:lpstr>Презентация PowerPoint</vt:lpstr>
      <vt:lpstr>Энтропия. Пример похода на концерт</vt:lpstr>
      <vt:lpstr>Энтропия. Пример похода на концерт</vt:lpstr>
      <vt:lpstr>Приращение информации.  Information Gain</vt:lpstr>
      <vt:lpstr>Приращение информации.  Information Gain</vt:lpstr>
      <vt:lpstr>Приращение информации.  Information Gain</vt:lpstr>
      <vt:lpstr>Применение InfoGain</vt:lpstr>
      <vt:lpstr>Дополнение</vt:lpstr>
      <vt:lpstr>Определение</vt:lpstr>
      <vt:lpstr>Подсчёт Gini Index вручную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Сравнение Gini Index и Information Gain </vt:lpstr>
      <vt:lpstr>Презентация PowerPoint</vt:lpstr>
      <vt:lpstr>Для чего нужно Decision Tree (DT) </vt:lpstr>
      <vt:lpstr>Презентация PowerPoint</vt:lpstr>
      <vt:lpstr>Презентация PowerPoint</vt:lpstr>
      <vt:lpstr>Презентация PowerPoint</vt:lpstr>
      <vt:lpstr>Плюсы и минусы DT метода</vt:lpstr>
      <vt:lpstr>Плюсы DT</vt:lpstr>
      <vt:lpstr>Минусы DT</vt:lpstr>
      <vt:lpstr>Минусы DT</vt:lpstr>
      <vt:lpstr>Практическая задача на DT</vt:lpstr>
      <vt:lpstr>Распознавание движения человека с помощью смартфонов</vt:lpstr>
      <vt:lpstr>Изначальные данные (raw data) </vt:lpstr>
      <vt:lpstr>Презентация PowerPoint</vt:lpstr>
      <vt:lpstr>Презентация PowerPoint</vt:lpstr>
      <vt:lpstr>Презентация PowerPoint</vt:lpstr>
      <vt:lpstr>В Python для работы с большими таблицами dataframes подходит модуль pandas </vt:lpstr>
      <vt:lpstr>Презентация PowerPoint</vt:lpstr>
      <vt:lpstr>Cross folding validation</vt:lpstr>
      <vt:lpstr>Случайная разбивка датафрэйма на 10 частей (fold)</vt:lpstr>
      <vt:lpstr>Презентация PowerPoint</vt:lpstr>
      <vt:lpstr>Презентация PowerPoint</vt:lpstr>
      <vt:lpstr>Презентация PowerPoint</vt:lpstr>
      <vt:lpstr>Проверка правильности прогноза</vt:lpstr>
      <vt:lpstr>Рисунок самого дерева</vt:lpstr>
      <vt:lpstr>Рисунок самого дерева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Дерева решений</dc:title>
  <dc:creator>Lenovo</dc:creator>
  <cp:lastModifiedBy>Lenovo</cp:lastModifiedBy>
  <cp:revision>55</cp:revision>
  <dcterms:created xsi:type="dcterms:W3CDTF">2022-01-16T18:07:00Z</dcterms:created>
  <dcterms:modified xsi:type="dcterms:W3CDTF">2022-01-27T09:04:47Z</dcterms:modified>
</cp:coreProperties>
</file>