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5" r:id="rId3"/>
    <p:sldId id="371" r:id="rId4"/>
    <p:sldId id="420" r:id="rId5"/>
    <p:sldId id="429" r:id="rId6"/>
    <p:sldId id="430" r:id="rId7"/>
    <p:sldId id="421" r:id="rId8"/>
    <p:sldId id="257" r:id="rId9"/>
    <p:sldId id="259" r:id="rId10"/>
    <p:sldId id="372" r:id="rId11"/>
    <p:sldId id="373" r:id="rId12"/>
    <p:sldId id="374" r:id="rId13"/>
    <p:sldId id="260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8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2" r:id="rId56"/>
    <p:sldId id="427" r:id="rId57"/>
    <p:sldId id="423" r:id="rId58"/>
    <p:sldId id="389" r:id="rId59"/>
    <p:sldId id="428" r:id="rId60"/>
    <p:sldId id="431" r:id="rId61"/>
    <p:sldId id="432" r:id="rId62"/>
    <p:sldId id="433" r:id="rId63"/>
    <p:sldId id="435" r:id="rId64"/>
    <p:sldId id="436" r:id="rId65"/>
    <p:sldId id="437" r:id="rId66"/>
    <p:sldId id="438" r:id="rId67"/>
    <p:sldId id="439" r:id="rId68"/>
    <p:sldId id="440" r:id="rId69"/>
    <p:sldId id="424" r:id="rId70"/>
    <p:sldId id="425" r:id="rId71"/>
    <p:sldId id="426" r:id="rId72"/>
    <p:sldId id="441" r:id="rId73"/>
    <p:sldId id="443" r:id="rId74"/>
    <p:sldId id="444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ynamic_time_warping" TargetMode="External"/><Relationship Id="rId2" Type="http://schemas.openxmlformats.org/officeDocument/2006/relationships/hyperlink" Target="https://enriquegit.github.io/behavior-fre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9987" y="1367246"/>
            <a:ext cx="9334139" cy="2463555"/>
          </a:xfrm>
        </p:spPr>
        <p:txBody>
          <a:bodyPr/>
          <a:lstStyle/>
          <a:p>
            <a:r>
              <a:rPr lang="ru-RU" dirty="0" smtClean="0"/>
              <a:t>Алгоритм динамической трансформации временной шкалы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19221" y="4258489"/>
            <a:ext cx="6815669" cy="653145"/>
          </a:xfrm>
        </p:spPr>
        <p:txBody>
          <a:bodyPr/>
          <a:lstStyle/>
          <a:p>
            <a:r>
              <a:rPr lang="en-US" dirty="0" smtClean="0"/>
              <a:t>Dynamic Time Warping (DTW)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1032085"/>
                <a:ext cx="8545284" cy="125391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Внутри таблицы будем записывать расстояние между любым числом первой строки и любым числом из первого столбца. Расстояние может быть любым, но мы возьмём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1032085"/>
                <a:ext cx="8545284" cy="1253914"/>
              </a:xfrm>
              <a:blipFill>
                <a:blip r:embed="rId2"/>
                <a:stretch>
                  <a:fillRect l="-928" t="-2913" r="-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39329"/>
                  </p:ext>
                </p:extLst>
              </p:nvPr>
            </p:nvGraphicFramePr>
            <p:xfrm>
              <a:off x="1643019" y="2561831"/>
              <a:ext cx="81280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        T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|3−4|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39329"/>
                  </p:ext>
                </p:extLst>
              </p:nvPr>
            </p:nvGraphicFramePr>
            <p:xfrm>
              <a:off x="1643019" y="2561831"/>
              <a:ext cx="81280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        T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410000" r="-30059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1645920" y="2577737"/>
            <a:ext cx="1018903" cy="348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 заполним таким образом таблицу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433743"/>
                  </p:ext>
                </p:extLst>
              </p:nvPr>
            </p:nvGraphicFramePr>
            <p:xfrm>
              <a:off x="1643019" y="2561831"/>
              <a:ext cx="81280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        T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433743"/>
                  </p:ext>
                </p:extLst>
              </p:nvPr>
            </p:nvGraphicFramePr>
            <p:xfrm>
              <a:off x="1643019" y="2561831"/>
              <a:ext cx="81280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        T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08333" r="-6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08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8333" r="-40059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8333" r="-30059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08333" r="-20059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08333" r="-10180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108333" r="-1198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204918" r="-60000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204918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4918" r="-40059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4918" r="-30059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04918" r="-20059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204918" r="-101807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204918" r="-1198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310000" r="-60000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310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10000" r="-40059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10000" r="-30059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10000" r="-20059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310000" r="-10180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310000" r="-1198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410000" r="-6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410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10000" r="-40059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10000" r="-30059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410000" r="-20059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410000" r="-10180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410000" r="-1198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510000" r="-6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510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10000" r="-40059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10000" r="-30059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10000" r="-20059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510000" r="-10180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510000" r="-1198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1645920" y="2577737"/>
            <a:ext cx="1018903" cy="348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 заполним таким образом таблицу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048894"/>
                  </p:ext>
                </p:extLst>
              </p:nvPr>
            </p:nvGraphicFramePr>
            <p:xfrm>
              <a:off x="1643019" y="2561831"/>
              <a:ext cx="81280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        T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2870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048894"/>
                  </p:ext>
                </p:extLst>
              </p:nvPr>
            </p:nvGraphicFramePr>
            <p:xfrm>
              <a:off x="1643019" y="2561831"/>
              <a:ext cx="8128000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        T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08333" r="-6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108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8333" r="-40059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8333" r="-30059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08333" r="-20059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08333" r="-10180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108333" r="-1198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204918" r="-60000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204918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4918" r="-40059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4918" r="-30059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04918" r="-20059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204918" r="-101807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204918" r="-1198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310000" r="-60000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310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10000" r="-40059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10000" r="-30059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10000" r="-20059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310000" r="-10180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310000" r="-1198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410000" r="-6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410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10000" r="-40059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10000" r="-30059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410000" r="-20059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410000" r="-10180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410000" r="-1198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510000" r="-6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807" t="-510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10000" r="-40059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10000" r="-30059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10000" r="-20059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510000" r="-10180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510000" r="-1198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1645920" y="2577737"/>
            <a:ext cx="1018903" cy="348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матрицы трансформаций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Dynamic Time Warping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Она строится по матрице расстояний или </a:t>
                </a:r>
                <a:r>
                  <a:rPr lang="en-US" dirty="0" smtClean="0"/>
                  <a:t>loss matrix </a:t>
                </a:r>
                <a:r>
                  <a:rPr lang="ru-RU" dirty="0" smtClean="0"/>
                  <a:t>по алгоритму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/>
                  <a:t>1</a:t>
                </a:r>
                <a:r>
                  <a:rPr lang="en-US" dirty="0"/>
                  <a:t>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=∞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𝐷𝑇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𝐷𝑇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Будем считать,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4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01539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01539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601383"/>
                  </p:ext>
                </p:extLst>
              </p:nvPr>
            </p:nvGraphicFramePr>
            <p:xfrm>
              <a:off x="6271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601383"/>
                  </p:ext>
                </p:extLst>
              </p:nvPr>
            </p:nvGraphicFramePr>
            <p:xfrm>
              <a:off x="6271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26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562267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562267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446009"/>
                  </p:ext>
                </p:extLst>
              </p:nvPr>
            </p:nvGraphicFramePr>
            <p:xfrm>
              <a:off x="6271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446009"/>
                  </p:ext>
                </p:extLst>
              </p:nvPr>
            </p:nvGraphicFramePr>
            <p:xfrm>
              <a:off x="6271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2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87998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87998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114680"/>
                  </p:ext>
                </p:extLst>
              </p:nvPr>
            </p:nvGraphicFramePr>
            <p:xfrm>
              <a:off x="6271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114680"/>
                  </p:ext>
                </p:extLst>
              </p:nvPr>
            </p:nvGraphicFramePr>
            <p:xfrm>
              <a:off x="6271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/>
          <p:cNvCxnSpPr/>
          <p:nvPr/>
        </p:nvCxnSpPr>
        <p:spPr>
          <a:xfrm>
            <a:off x="2525485" y="3614057"/>
            <a:ext cx="50683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4083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4083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678986"/>
                  </p:ext>
                </p:extLst>
              </p:nvPr>
            </p:nvGraphicFramePr>
            <p:xfrm>
              <a:off x="6271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678986"/>
                  </p:ext>
                </p:extLst>
              </p:nvPr>
            </p:nvGraphicFramePr>
            <p:xfrm>
              <a:off x="6271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25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4447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4447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519421"/>
                  </p:ext>
                </p:extLst>
              </p:nvPr>
            </p:nvGraphicFramePr>
            <p:xfrm>
              <a:off x="6271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519421"/>
                  </p:ext>
                </p:extLst>
              </p:nvPr>
            </p:nvGraphicFramePr>
            <p:xfrm>
              <a:off x="6271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угольник 1"/>
          <p:cNvSpPr/>
          <p:nvPr/>
        </p:nvSpPr>
        <p:spPr>
          <a:xfrm>
            <a:off x="6766560" y="3487784"/>
            <a:ext cx="513806" cy="36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8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88426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88426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129312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129312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34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https://enriquegit.github.io/behavior-free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en.wikipedia.org/wiki/Dynamic_time_warping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github.com/e-alizadeh/medium/blob/master/notebooks/intro_to_dtw.ipynb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8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51780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51780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13456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13456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/>
          <p:cNvCxnSpPr/>
          <p:nvPr/>
        </p:nvCxnSpPr>
        <p:spPr>
          <a:xfrm>
            <a:off x="2856410" y="3692434"/>
            <a:ext cx="50683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8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412343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412343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55048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55048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/>
          <p:cNvCxnSpPr/>
          <p:nvPr/>
        </p:nvCxnSpPr>
        <p:spPr>
          <a:xfrm>
            <a:off x="2856410" y="3692434"/>
            <a:ext cx="50683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87592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87592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5106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5106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Прямоугольник 7"/>
          <p:cNvSpPr/>
          <p:nvPr/>
        </p:nvSpPr>
        <p:spPr>
          <a:xfrm>
            <a:off x="7262948" y="3474722"/>
            <a:ext cx="513806" cy="36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08951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08951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082826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082826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93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3205367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3205367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12004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12004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/>
          <p:cNvCxnSpPr/>
          <p:nvPr/>
        </p:nvCxnSpPr>
        <p:spPr>
          <a:xfrm>
            <a:off x="3335382" y="3648890"/>
            <a:ext cx="50683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00969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00969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131873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131873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19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968237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968237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09207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09207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7762241" y="3487784"/>
            <a:ext cx="513806" cy="36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1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66871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66871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74884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74884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6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560270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560270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769381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769381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88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09733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09733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372726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372726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8772435" y="3487784"/>
            <a:ext cx="513806" cy="36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1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Идея</a:t>
            </a:r>
          </a:p>
          <a:p>
            <a:r>
              <a:rPr lang="ru-RU" dirty="0" smtClean="0"/>
              <a:t>Матрица расстояний и алгоритм её построения</a:t>
            </a:r>
          </a:p>
          <a:p>
            <a:r>
              <a:rPr lang="ru-RU" dirty="0" smtClean="0"/>
              <a:t>Построение матрицы трансформаций по матрице расстояний</a:t>
            </a:r>
          </a:p>
          <a:p>
            <a:r>
              <a:rPr lang="ru-RU" dirty="0" smtClean="0"/>
              <a:t>Реализация алгоритма </a:t>
            </a:r>
            <a:r>
              <a:rPr lang="en-US" dirty="0" smtClean="0"/>
              <a:t>DTW </a:t>
            </a:r>
            <a:r>
              <a:rPr lang="be-BY" dirty="0" smtClean="0"/>
              <a:t> на </a:t>
            </a:r>
            <a:r>
              <a:rPr lang="pl-PL" dirty="0" smtClean="0"/>
              <a:t>Python</a:t>
            </a:r>
            <a:endParaRPr lang="ru-RU" dirty="0" smtClean="0"/>
          </a:p>
          <a:p>
            <a:r>
              <a:rPr lang="en-US" dirty="0"/>
              <a:t>Path = warping function</a:t>
            </a:r>
            <a:r>
              <a:rPr lang="ru-RU" dirty="0" smtClean="0"/>
              <a:t>? Что такое трансформирующая функция и её свойства</a:t>
            </a:r>
          </a:p>
          <a:p>
            <a:r>
              <a:rPr lang="ru-RU" dirty="0" smtClean="0"/>
              <a:t>Применение </a:t>
            </a:r>
            <a:r>
              <a:rPr lang="en-US" dirty="0" smtClean="0"/>
              <a:t>DTW </a:t>
            </a:r>
            <a:r>
              <a:rPr lang="ru-RU" dirty="0" smtClean="0"/>
              <a:t>к распознаванию жестов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100558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100558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191042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191042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36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Cost 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414217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414217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9348304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9348304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54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matrix                                                       </a:t>
            </a:r>
            <a:r>
              <a:rPr lang="en-US" dirty="0" smtClean="0"/>
              <a:t>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7189992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7189992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12351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12351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86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matrix                                                       </a:t>
            </a:r>
            <a:r>
              <a:rPr lang="en-US" dirty="0" smtClean="0"/>
              <a:t>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437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437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68294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68294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34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matrix                                                       </a:t>
            </a:r>
            <a:r>
              <a:rPr lang="en-US" dirty="0" smtClean="0"/>
              <a:t>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437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437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68294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68294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/>
          <p:cNvCxnSpPr/>
          <p:nvPr/>
        </p:nvCxnSpPr>
        <p:spPr>
          <a:xfrm>
            <a:off x="2299062" y="4101735"/>
            <a:ext cx="50683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Loss 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437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437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370426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370426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60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Loss 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437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4374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370426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370426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олилиния 1"/>
          <p:cNvSpPr/>
          <p:nvPr/>
        </p:nvSpPr>
        <p:spPr>
          <a:xfrm>
            <a:off x="6766560" y="3474720"/>
            <a:ext cx="1018903" cy="748937"/>
          </a:xfrm>
          <a:custGeom>
            <a:avLst/>
            <a:gdLst>
              <a:gd name="connsiteX0" fmla="*/ 487680 w 1018903"/>
              <a:gd name="connsiteY0" fmla="*/ 722811 h 748937"/>
              <a:gd name="connsiteX1" fmla="*/ 487680 w 1018903"/>
              <a:gd name="connsiteY1" fmla="*/ 722811 h 748937"/>
              <a:gd name="connsiteX2" fmla="*/ 0 w 1018903"/>
              <a:gd name="connsiteY2" fmla="*/ 748937 h 748937"/>
              <a:gd name="connsiteX3" fmla="*/ 0 w 1018903"/>
              <a:gd name="connsiteY3" fmla="*/ 0 h 748937"/>
              <a:gd name="connsiteX4" fmla="*/ 1018903 w 1018903"/>
              <a:gd name="connsiteY4" fmla="*/ 8709 h 748937"/>
              <a:gd name="connsiteX5" fmla="*/ 1010194 w 1018903"/>
              <a:gd name="connsiteY5" fmla="*/ 374469 h 748937"/>
              <a:gd name="connsiteX6" fmla="*/ 505097 w 1018903"/>
              <a:gd name="connsiteY6" fmla="*/ 383177 h 748937"/>
              <a:gd name="connsiteX7" fmla="*/ 487680 w 1018903"/>
              <a:gd name="connsiteY7" fmla="*/ 722811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903" h="748937">
                <a:moveTo>
                  <a:pt x="487680" y="722811"/>
                </a:moveTo>
                <a:lnTo>
                  <a:pt x="487680" y="722811"/>
                </a:lnTo>
                <a:lnTo>
                  <a:pt x="0" y="748937"/>
                </a:lnTo>
                <a:lnTo>
                  <a:pt x="0" y="0"/>
                </a:lnTo>
                <a:lnTo>
                  <a:pt x="1018903" y="8709"/>
                </a:lnTo>
                <a:lnTo>
                  <a:pt x="1010194" y="374469"/>
                </a:lnTo>
                <a:lnTo>
                  <a:pt x="505097" y="383177"/>
                </a:lnTo>
                <a:lnTo>
                  <a:pt x="487680" y="722811"/>
                </a:lnTo>
                <a:close/>
              </a:path>
            </a:pathLst>
          </a:cu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5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matrix                                                       </a:t>
            </a:r>
            <a:r>
              <a:rPr lang="en-US" dirty="0" smtClean="0"/>
              <a:t>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67903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679039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660486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660486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15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659098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659098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0410445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0410445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82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659098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659098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0410445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0410445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/>
          <p:cNvCxnSpPr/>
          <p:nvPr/>
        </p:nvCxnSpPr>
        <p:spPr>
          <a:xfrm>
            <a:off x="2835775" y="4091796"/>
            <a:ext cx="50683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Этот метод применяется когда нам нужно сравнить два временных ряда (последовательности чисел, которые нумеруются </a:t>
            </a:r>
            <a:r>
              <a:rPr lang="ru-RU" b="1" dirty="0" smtClean="0"/>
              <a:t>временем</a:t>
            </a:r>
            <a:r>
              <a:rPr lang="ru-RU" dirty="0" smtClean="0"/>
              <a:t> или  зависят от </a:t>
            </a:r>
            <a:r>
              <a:rPr lang="ru-RU" b="1" dirty="0" smtClean="0"/>
              <a:t>времени</a:t>
            </a:r>
            <a:r>
              <a:rPr lang="ru-RU" dirty="0" smtClean="0"/>
              <a:t>), причём эти временные ряды разной длины!</a:t>
            </a:r>
          </a:p>
        </p:txBody>
      </p:sp>
    </p:spTree>
    <p:extLst>
      <p:ext uri="{BB962C8B-B14F-4D97-AF65-F5344CB8AC3E}">
        <p14:creationId xmlns:p14="http://schemas.microsoft.com/office/powerpoint/2010/main" val="20135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88646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88646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32692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32692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Полилиния 8"/>
          <p:cNvSpPr/>
          <p:nvPr/>
        </p:nvSpPr>
        <p:spPr>
          <a:xfrm>
            <a:off x="7257144" y="3487784"/>
            <a:ext cx="1018903" cy="748937"/>
          </a:xfrm>
          <a:custGeom>
            <a:avLst/>
            <a:gdLst>
              <a:gd name="connsiteX0" fmla="*/ 487680 w 1018903"/>
              <a:gd name="connsiteY0" fmla="*/ 722811 h 748937"/>
              <a:gd name="connsiteX1" fmla="*/ 487680 w 1018903"/>
              <a:gd name="connsiteY1" fmla="*/ 722811 h 748937"/>
              <a:gd name="connsiteX2" fmla="*/ 0 w 1018903"/>
              <a:gd name="connsiteY2" fmla="*/ 748937 h 748937"/>
              <a:gd name="connsiteX3" fmla="*/ 0 w 1018903"/>
              <a:gd name="connsiteY3" fmla="*/ 0 h 748937"/>
              <a:gd name="connsiteX4" fmla="*/ 1018903 w 1018903"/>
              <a:gd name="connsiteY4" fmla="*/ 8709 h 748937"/>
              <a:gd name="connsiteX5" fmla="*/ 1010194 w 1018903"/>
              <a:gd name="connsiteY5" fmla="*/ 374469 h 748937"/>
              <a:gd name="connsiteX6" fmla="*/ 505097 w 1018903"/>
              <a:gd name="connsiteY6" fmla="*/ 383177 h 748937"/>
              <a:gd name="connsiteX7" fmla="*/ 487680 w 1018903"/>
              <a:gd name="connsiteY7" fmla="*/ 722811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903" h="748937">
                <a:moveTo>
                  <a:pt x="487680" y="722811"/>
                </a:moveTo>
                <a:lnTo>
                  <a:pt x="487680" y="722811"/>
                </a:lnTo>
                <a:lnTo>
                  <a:pt x="0" y="748937"/>
                </a:lnTo>
                <a:lnTo>
                  <a:pt x="0" y="0"/>
                </a:lnTo>
                <a:lnTo>
                  <a:pt x="1018903" y="8709"/>
                </a:lnTo>
                <a:lnTo>
                  <a:pt x="1010194" y="374469"/>
                </a:lnTo>
                <a:lnTo>
                  <a:pt x="505097" y="383177"/>
                </a:lnTo>
                <a:lnTo>
                  <a:pt x="487680" y="722811"/>
                </a:lnTo>
                <a:close/>
              </a:path>
            </a:pathLst>
          </a:cu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8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88646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88646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64993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64993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14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Loss 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69739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69739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64993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64993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37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69739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69739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18886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18886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31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5368" y="927582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69739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69739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18886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18886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олилиния 6"/>
          <p:cNvSpPr/>
          <p:nvPr/>
        </p:nvSpPr>
        <p:spPr>
          <a:xfrm>
            <a:off x="7766595" y="3487784"/>
            <a:ext cx="1018903" cy="748937"/>
          </a:xfrm>
          <a:custGeom>
            <a:avLst/>
            <a:gdLst>
              <a:gd name="connsiteX0" fmla="*/ 487680 w 1018903"/>
              <a:gd name="connsiteY0" fmla="*/ 722811 h 748937"/>
              <a:gd name="connsiteX1" fmla="*/ 487680 w 1018903"/>
              <a:gd name="connsiteY1" fmla="*/ 722811 h 748937"/>
              <a:gd name="connsiteX2" fmla="*/ 0 w 1018903"/>
              <a:gd name="connsiteY2" fmla="*/ 748937 h 748937"/>
              <a:gd name="connsiteX3" fmla="*/ 0 w 1018903"/>
              <a:gd name="connsiteY3" fmla="*/ 0 h 748937"/>
              <a:gd name="connsiteX4" fmla="*/ 1018903 w 1018903"/>
              <a:gd name="connsiteY4" fmla="*/ 8709 h 748937"/>
              <a:gd name="connsiteX5" fmla="*/ 1010194 w 1018903"/>
              <a:gd name="connsiteY5" fmla="*/ 374469 h 748937"/>
              <a:gd name="connsiteX6" fmla="*/ 505097 w 1018903"/>
              <a:gd name="connsiteY6" fmla="*/ 383177 h 748937"/>
              <a:gd name="connsiteX7" fmla="*/ 487680 w 1018903"/>
              <a:gd name="connsiteY7" fmla="*/ 722811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903" h="748937">
                <a:moveTo>
                  <a:pt x="487680" y="722811"/>
                </a:moveTo>
                <a:lnTo>
                  <a:pt x="487680" y="722811"/>
                </a:lnTo>
                <a:lnTo>
                  <a:pt x="0" y="748937"/>
                </a:lnTo>
                <a:lnTo>
                  <a:pt x="0" y="0"/>
                </a:lnTo>
                <a:lnTo>
                  <a:pt x="1018903" y="8709"/>
                </a:lnTo>
                <a:lnTo>
                  <a:pt x="1010194" y="374469"/>
                </a:lnTo>
                <a:lnTo>
                  <a:pt x="505097" y="383177"/>
                </a:lnTo>
                <a:lnTo>
                  <a:pt x="487680" y="722811"/>
                </a:lnTo>
                <a:close/>
              </a:path>
            </a:pathLst>
          </a:cu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4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5874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5874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94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05084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05084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49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05084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050840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олилиния 6"/>
          <p:cNvSpPr/>
          <p:nvPr/>
        </p:nvSpPr>
        <p:spPr>
          <a:xfrm>
            <a:off x="8276047" y="3487784"/>
            <a:ext cx="1018903" cy="748937"/>
          </a:xfrm>
          <a:custGeom>
            <a:avLst/>
            <a:gdLst>
              <a:gd name="connsiteX0" fmla="*/ 487680 w 1018903"/>
              <a:gd name="connsiteY0" fmla="*/ 722811 h 748937"/>
              <a:gd name="connsiteX1" fmla="*/ 487680 w 1018903"/>
              <a:gd name="connsiteY1" fmla="*/ 722811 h 748937"/>
              <a:gd name="connsiteX2" fmla="*/ 0 w 1018903"/>
              <a:gd name="connsiteY2" fmla="*/ 748937 h 748937"/>
              <a:gd name="connsiteX3" fmla="*/ 0 w 1018903"/>
              <a:gd name="connsiteY3" fmla="*/ 0 h 748937"/>
              <a:gd name="connsiteX4" fmla="*/ 1018903 w 1018903"/>
              <a:gd name="connsiteY4" fmla="*/ 8709 h 748937"/>
              <a:gd name="connsiteX5" fmla="*/ 1010194 w 1018903"/>
              <a:gd name="connsiteY5" fmla="*/ 374469 h 748937"/>
              <a:gd name="connsiteX6" fmla="*/ 505097 w 1018903"/>
              <a:gd name="connsiteY6" fmla="*/ 383177 h 748937"/>
              <a:gd name="connsiteX7" fmla="*/ 487680 w 1018903"/>
              <a:gd name="connsiteY7" fmla="*/ 722811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903" h="748937">
                <a:moveTo>
                  <a:pt x="487680" y="722811"/>
                </a:moveTo>
                <a:lnTo>
                  <a:pt x="487680" y="722811"/>
                </a:lnTo>
                <a:lnTo>
                  <a:pt x="0" y="748937"/>
                </a:lnTo>
                <a:lnTo>
                  <a:pt x="0" y="0"/>
                </a:lnTo>
                <a:lnTo>
                  <a:pt x="1018903" y="8709"/>
                </a:lnTo>
                <a:lnTo>
                  <a:pt x="1010194" y="374469"/>
                </a:lnTo>
                <a:lnTo>
                  <a:pt x="505097" y="383177"/>
                </a:lnTo>
                <a:lnTo>
                  <a:pt x="487680" y="722811"/>
                </a:lnTo>
                <a:close/>
              </a:path>
            </a:pathLst>
          </a:cu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5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515823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515823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олилиния 6"/>
          <p:cNvSpPr/>
          <p:nvPr/>
        </p:nvSpPr>
        <p:spPr>
          <a:xfrm>
            <a:off x="8276047" y="3487784"/>
            <a:ext cx="1018903" cy="748937"/>
          </a:xfrm>
          <a:custGeom>
            <a:avLst/>
            <a:gdLst>
              <a:gd name="connsiteX0" fmla="*/ 487680 w 1018903"/>
              <a:gd name="connsiteY0" fmla="*/ 722811 h 748937"/>
              <a:gd name="connsiteX1" fmla="*/ 487680 w 1018903"/>
              <a:gd name="connsiteY1" fmla="*/ 722811 h 748937"/>
              <a:gd name="connsiteX2" fmla="*/ 0 w 1018903"/>
              <a:gd name="connsiteY2" fmla="*/ 748937 h 748937"/>
              <a:gd name="connsiteX3" fmla="*/ 0 w 1018903"/>
              <a:gd name="connsiteY3" fmla="*/ 0 h 748937"/>
              <a:gd name="connsiteX4" fmla="*/ 1018903 w 1018903"/>
              <a:gd name="connsiteY4" fmla="*/ 8709 h 748937"/>
              <a:gd name="connsiteX5" fmla="*/ 1010194 w 1018903"/>
              <a:gd name="connsiteY5" fmla="*/ 374469 h 748937"/>
              <a:gd name="connsiteX6" fmla="*/ 505097 w 1018903"/>
              <a:gd name="connsiteY6" fmla="*/ 383177 h 748937"/>
              <a:gd name="connsiteX7" fmla="*/ 487680 w 1018903"/>
              <a:gd name="connsiteY7" fmla="*/ 722811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903" h="748937">
                <a:moveTo>
                  <a:pt x="487680" y="722811"/>
                </a:moveTo>
                <a:lnTo>
                  <a:pt x="487680" y="722811"/>
                </a:lnTo>
                <a:lnTo>
                  <a:pt x="0" y="748937"/>
                </a:lnTo>
                <a:lnTo>
                  <a:pt x="0" y="0"/>
                </a:lnTo>
                <a:lnTo>
                  <a:pt x="1018903" y="8709"/>
                </a:lnTo>
                <a:lnTo>
                  <a:pt x="1010194" y="374469"/>
                </a:lnTo>
                <a:lnTo>
                  <a:pt x="505097" y="383177"/>
                </a:lnTo>
                <a:lnTo>
                  <a:pt x="487680" y="722811"/>
                </a:lnTo>
                <a:close/>
              </a:path>
            </a:pathLst>
          </a:cu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2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159274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159274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олилиния 6"/>
          <p:cNvSpPr/>
          <p:nvPr/>
        </p:nvSpPr>
        <p:spPr>
          <a:xfrm>
            <a:off x="8276047" y="3487784"/>
            <a:ext cx="1018903" cy="748937"/>
          </a:xfrm>
          <a:custGeom>
            <a:avLst/>
            <a:gdLst>
              <a:gd name="connsiteX0" fmla="*/ 487680 w 1018903"/>
              <a:gd name="connsiteY0" fmla="*/ 722811 h 748937"/>
              <a:gd name="connsiteX1" fmla="*/ 487680 w 1018903"/>
              <a:gd name="connsiteY1" fmla="*/ 722811 h 748937"/>
              <a:gd name="connsiteX2" fmla="*/ 0 w 1018903"/>
              <a:gd name="connsiteY2" fmla="*/ 748937 h 748937"/>
              <a:gd name="connsiteX3" fmla="*/ 0 w 1018903"/>
              <a:gd name="connsiteY3" fmla="*/ 0 h 748937"/>
              <a:gd name="connsiteX4" fmla="*/ 1018903 w 1018903"/>
              <a:gd name="connsiteY4" fmla="*/ 8709 h 748937"/>
              <a:gd name="connsiteX5" fmla="*/ 1010194 w 1018903"/>
              <a:gd name="connsiteY5" fmla="*/ 374469 h 748937"/>
              <a:gd name="connsiteX6" fmla="*/ 505097 w 1018903"/>
              <a:gd name="connsiteY6" fmla="*/ 383177 h 748937"/>
              <a:gd name="connsiteX7" fmla="*/ 487680 w 1018903"/>
              <a:gd name="connsiteY7" fmla="*/ 722811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903" h="748937">
                <a:moveTo>
                  <a:pt x="487680" y="722811"/>
                </a:moveTo>
                <a:lnTo>
                  <a:pt x="487680" y="722811"/>
                </a:lnTo>
                <a:lnTo>
                  <a:pt x="0" y="748937"/>
                </a:lnTo>
                <a:lnTo>
                  <a:pt x="0" y="0"/>
                </a:lnTo>
                <a:lnTo>
                  <a:pt x="1018903" y="8709"/>
                </a:lnTo>
                <a:lnTo>
                  <a:pt x="1010194" y="374469"/>
                </a:lnTo>
                <a:lnTo>
                  <a:pt x="505097" y="383177"/>
                </a:lnTo>
                <a:lnTo>
                  <a:pt x="487680" y="722811"/>
                </a:lnTo>
                <a:close/>
              </a:path>
            </a:pathLst>
          </a:cu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036" y="502271"/>
            <a:ext cx="8614952" cy="7247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8943" y="1227018"/>
            <a:ext cx="9642566" cy="459901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последовательности изображать графически, откладывая по горизонтали номер (время), а по вертикали значение последовательности, то получим график, который нарисуем как ломаную линию:</a:t>
            </a:r>
          </a:p>
          <a:p>
            <a:pPr marL="0" indent="0">
              <a:buNone/>
            </a:pPr>
            <a:r>
              <a:rPr lang="ru-RU" dirty="0" smtClean="0"/>
              <a:t>Например 1, 2, 4, 4, -1, 0, 0.7 выглядит</a:t>
            </a:r>
            <a:r>
              <a:rPr lang="en-US" dirty="0" smtClean="0"/>
              <a:t> </a:t>
            </a:r>
            <a:r>
              <a:rPr lang="ru-RU" dirty="0" smtClean="0"/>
              <a:t>так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07" y="2623341"/>
            <a:ext cx="3823199" cy="28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159274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159274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олилиния 6"/>
          <p:cNvSpPr/>
          <p:nvPr/>
        </p:nvSpPr>
        <p:spPr>
          <a:xfrm>
            <a:off x="8773004" y="3487784"/>
            <a:ext cx="1018903" cy="748937"/>
          </a:xfrm>
          <a:custGeom>
            <a:avLst/>
            <a:gdLst>
              <a:gd name="connsiteX0" fmla="*/ 487680 w 1018903"/>
              <a:gd name="connsiteY0" fmla="*/ 722811 h 748937"/>
              <a:gd name="connsiteX1" fmla="*/ 487680 w 1018903"/>
              <a:gd name="connsiteY1" fmla="*/ 722811 h 748937"/>
              <a:gd name="connsiteX2" fmla="*/ 0 w 1018903"/>
              <a:gd name="connsiteY2" fmla="*/ 748937 h 748937"/>
              <a:gd name="connsiteX3" fmla="*/ 0 w 1018903"/>
              <a:gd name="connsiteY3" fmla="*/ 0 h 748937"/>
              <a:gd name="connsiteX4" fmla="*/ 1018903 w 1018903"/>
              <a:gd name="connsiteY4" fmla="*/ 8709 h 748937"/>
              <a:gd name="connsiteX5" fmla="*/ 1010194 w 1018903"/>
              <a:gd name="connsiteY5" fmla="*/ 374469 h 748937"/>
              <a:gd name="connsiteX6" fmla="*/ 505097 w 1018903"/>
              <a:gd name="connsiteY6" fmla="*/ 383177 h 748937"/>
              <a:gd name="connsiteX7" fmla="*/ 487680 w 1018903"/>
              <a:gd name="connsiteY7" fmla="*/ 722811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903" h="748937">
                <a:moveTo>
                  <a:pt x="487680" y="722811"/>
                </a:moveTo>
                <a:lnTo>
                  <a:pt x="487680" y="722811"/>
                </a:lnTo>
                <a:lnTo>
                  <a:pt x="0" y="748937"/>
                </a:lnTo>
                <a:lnTo>
                  <a:pt x="0" y="0"/>
                </a:lnTo>
                <a:lnTo>
                  <a:pt x="1018903" y="8709"/>
                </a:lnTo>
                <a:lnTo>
                  <a:pt x="1010194" y="374469"/>
                </a:lnTo>
                <a:lnTo>
                  <a:pt x="505097" y="383177"/>
                </a:lnTo>
                <a:lnTo>
                  <a:pt x="487680" y="722811"/>
                </a:lnTo>
                <a:close/>
              </a:path>
            </a:pathLst>
          </a:cu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842463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8424639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олилиния 6"/>
          <p:cNvSpPr/>
          <p:nvPr/>
        </p:nvSpPr>
        <p:spPr>
          <a:xfrm>
            <a:off x="8773004" y="3487784"/>
            <a:ext cx="1018903" cy="748937"/>
          </a:xfrm>
          <a:custGeom>
            <a:avLst/>
            <a:gdLst>
              <a:gd name="connsiteX0" fmla="*/ 487680 w 1018903"/>
              <a:gd name="connsiteY0" fmla="*/ 722811 h 748937"/>
              <a:gd name="connsiteX1" fmla="*/ 487680 w 1018903"/>
              <a:gd name="connsiteY1" fmla="*/ 722811 h 748937"/>
              <a:gd name="connsiteX2" fmla="*/ 0 w 1018903"/>
              <a:gd name="connsiteY2" fmla="*/ 748937 h 748937"/>
              <a:gd name="connsiteX3" fmla="*/ 0 w 1018903"/>
              <a:gd name="connsiteY3" fmla="*/ 0 h 748937"/>
              <a:gd name="connsiteX4" fmla="*/ 1018903 w 1018903"/>
              <a:gd name="connsiteY4" fmla="*/ 8709 h 748937"/>
              <a:gd name="connsiteX5" fmla="*/ 1010194 w 1018903"/>
              <a:gd name="connsiteY5" fmla="*/ 374469 h 748937"/>
              <a:gd name="connsiteX6" fmla="*/ 505097 w 1018903"/>
              <a:gd name="connsiteY6" fmla="*/ 383177 h 748937"/>
              <a:gd name="connsiteX7" fmla="*/ 487680 w 1018903"/>
              <a:gd name="connsiteY7" fmla="*/ 722811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903" h="748937">
                <a:moveTo>
                  <a:pt x="487680" y="722811"/>
                </a:moveTo>
                <a:lnTo>
                  <a:pt x="487680" y="722811"/>
                </a:lnTo>
                <a:lnTo>
                  <a:pt x="0" y="748937"/>
                </a:lnTo>
                <a:lnTo>
                  <a:pt x="0" y="0"/>
                </a:lnTo>
                <a:lnTo>
                  <a:pt x="1018903" y="8709"/>
                </a:lnTo>
                <a:lnTo>
                  <a:pt x="1010194" y="374469"/>
                </a:lnTo>
                <a:lnTo>
                  <a:pt x="505097" y="383177"/>
                </a:lnTo>
                <a:lnTo>
                  <a:pt x="487680" y="722811"/>
                </a:lnTo>
                <a:close/>
              </a:path>
            </a:pathLst>
          </a:cu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matrix                                                       </a:t>
            </a:r>
            <a:r>
              <a:rPr lang="en-US" dirty="0" smtClean="0"/>
              <a:t>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28641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286417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олилиния 6"/>
          <p:cNvSpPr/>
          <p:nvPr/>
        </p:nvSpPr>
        <p:spPr>
          <a:xfrm>
            <a:off x="9278984" y="3487784"/>
            <a:ext cx="1018903" cy="748937"/>
          </a:xfrm>
          <a:custGeom>
            <a:avLst/>
            <a:gdLst>
              <a:gd name="connsiteX0" fmla="*/ 487680 w 1018903"/>
              <a:gd name="connsiteY0" fmla="*/ 722811 h 748937"/>
              <a:gd name="connsiteX1" fmla="*/ 487680 w 1018903"/>
              <a:gd name="connsiteY1" fmla="*/ 722811 h 748937"/>
              <a:gd name="connsiteX2" fmla="*/ 0 w 1018903"/>
              <a:gd name="connsiteY2" fmla="*/ 748937 h 748937"/>
              <a:gd name="connsiteX3" fmla="*/ 0 w 1018903"/>
              <a:gd name="connsiteY3" fmla="*/ 0 h 748937"/>
              <a:gd name="connsiteX4" fmla="*/ 1018903 w 1018903"/>
              <a:gd name="connsiteY4" fmla="*/ 8709 h 748937"/>
              <a:gd name="connsiteX5" fmla="*/ 1010194 w 1018903"/>
              <a:gd name="connsiteY5" fmla="*/ 374469 h 748937"/>
              <a:gd name="connsiteX6" fmla="*/ 505097 w 1018903"/>
              <a:gd name="connsiteY6" fmla="*/ 383177 h 748937"/>
              <a:gd name="connsiteX7" fmla="*/ 487680 w 1018903"/>
              <a:gd name="connsiteY7" fmla="*/ 722811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903" h="748937">
                <a:moveTo>
                  <a:pt x="487680" y="722811"/>
                </a:moveTo>
                <a:lnTo>
                  <a:pt x="487680" y="722811"/>
                </a:lnTo>
                <a:lnTo>
                  <a:pt x="0" y="748937"/>
                </a:lnTo>
                <a:lnTo>
                  <a:pt x="0" y="0"/>
                </a:lnTo>
                <a:lnTo>
                  <a:pt x="1018903" y="8709"/>
                </a:lnTo>
                <a:lnTo>
                  <a:pt x="1010194" y="374469"/>
                </a:lnTo>
                <a:lnTo>
                  <a:pt x="505097" y="383177"/>
                </a:lnTo>
                <a:lnTo>
                  <a:pt x="487680" y="722811"/>
                </a:lnTo>
                <a:close/>
              </a:path>
            </a:pathLst>
          </a:cu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</a:t>
            </a:r>
            <a:r>
              <a:rPr lang="en-US" dirty="0" smtClean="0"/>
              <a:t>matrix                                                       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149138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149138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6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951" y="1066919"/>
            <a:ext cx="8545284" cy="125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Cost matrix                                                       </a:t>
            </a:r>
            <a:r>
              <a:rPr lang="en-US" dirty="0" smtClean="0"/>
              <a:t>DTW matrix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498095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498095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72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47951" y="1066919"/>
                <a:ext cx="8545284" cy="125391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Cost matrix                                                       DTW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𝐷𝑇𝑊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=[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0;0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,(4;6)]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951" y="1066919"/>
                <a:ext cx="8545284" cy="1253914"/>
              </a:xfrm>
              <a:blipFill>
                <a:blip r:embed="rId2"/>
                <a:stretch>
                  <a:fillRect l="-785" t="-4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884716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884716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8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47951" y="1066919"/>
                <a:ext cx="8545284" cy="125391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Cost </a:t>
                </a:r>
                <a:r>
                  <a:rPr lang="en-US" dirty="0" smtClean="0"/>
                  <a:t>matrix                                                       DTW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𝐷𝑇𝑊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=[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0;0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1;1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2;2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2;3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2;4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3;4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4;4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4;5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,(4;6)]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951" y="1066919"/>
                <a:ext cx="8545284" cy="1253914"/>
              </a:xfrm>
              <a:blipFill>
                <a:blip r:embed="rId2"/>
                <a:stretch>
                  <a:fillRect l="-785" t="-4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390571"/>
                  </p:ext>
                </p:extLst>
              </p:nvPr>
            </p:nvGraphicFramePr>
            <p:xfrm>
              <a:off x="937625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5460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183333" r="-6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278689" r="-6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385000" r="-6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485000" r="-6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205" t="-585000" r="-6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936174" y="2852058"/>
            <a:ext cx="507998" cy="635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470415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470415"/>
                  </p:ext>
                </p:extLst>
              </p:nvPr>
            </p:nvGraphicFramePr>
            <p:xfrm>
              <a:off x="6254207" y="2847703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183333" r="-6109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183333" r="-5036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97619" t="-183333" r="-39761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2410" t="-183333" r="-3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2410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410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410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278689" r="-61097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278689" r="-50361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97619" t="-278689" r="-397619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2410" t="-278689" r="-3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2410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410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410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385000" r="-61097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385000" r="-5036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97619" t="-385000" r="-39761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2410" t="-385000" r="-3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2410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410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410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485000" r="-61097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485000" r="-50361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97619" t="-485000" r="-3976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2410" t="-485000" r="-3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2410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410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410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585000" r="-61097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585000" r="-5036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97619" t="-585000" r="-39761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2410" t="-585000" r="-3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2410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410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410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55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1356" y="250612"/>
            <a:ext cx="9601196" cy="1303867"/>
          </a:xfrm>
        </p:spPr>
        <p:txBody>
          <a:bodyPr/>
          <a:lstStyle/>
          <a:p>
            <a:r>
              <a:rPr lang="ru-RU" dirty="0" smtClean="0"/>
              <a:t>Реализация па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291845"/>
            <a:ext cx="9719918" cy="443942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565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/>
              <a:t>н</a:t>
            </a:r>
            <a:r>
              <a:rPr lang="ru-RU" dirty="0" smtClean="0"/>
              <a:t>а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32258"/>
            <a:ext cx="4059344" cy="18540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01" y="2732258"/>
            <a:ext cx="3419952" cy="562053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3740570"/>
            <a:ext cx="485842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= warping </a:t>
            </a:r>
            <a:r>
              <a:rPr lang="en-US" dirty="0" smtClean="0"/>
              <a:t>function</a:t>
            </a:r>
            <a:r>
              <a:rPr lang="ru-RU" dirty="0" smtClean="0"/>
              <a:t>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601196" cy="33189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=[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0;0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1;1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2;2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2;3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2;4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3;4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4;4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4;5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,(4;6)]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601196" cy="33189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394959"/>
                  </p:ext>
                </p:extLst>
              </p:nvPr>
            </p:nvGraphicFramePr>
            <p:xfrm>
              <a:off x="1734458" y="3204755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394959"/>
                  </p:ext>
                </p:extLst>
              </p:nvPr>
            </p:nvGraphicFramePr>
            <p:xfrm>
              <a:off x="1734458" y="3204755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230348420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75462742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87937061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043154132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283128490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310247397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430853193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41172503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618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183333" r="-60975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183333" r="-50241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24675" t="-183333" r="-441558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67416" t="-183333" r="-28202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205" t="-183333" r="-20241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205" t="-183333" r="-10241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205" t="-183333" r="-2410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10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278689" r="-609756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278689" r="-50241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24675" t="-278689" r="-441558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67416" t="-278689" r="-28202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205" t="-278689" r="-20241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205" t="-278689" r="-10241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205" t="-278689" r="-2410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849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385000" r="-60975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385000" r="-50241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24675" t="-385000" r="-441558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67416" t="-385000" r="-28202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205" t="-385000" r="-20241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205" t="-385000" r="-10241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205" t="-385000" r="-241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5899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485000" r="-60975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485000" r="-50241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24675" t="-485000" r="-44155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67416" t="-485000" r="-28202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205" t="-485000" r="-20241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205" t="-485000" r="-10241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205" t="-485000" r="-241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6716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3659" t="-585000" r="-6097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205" t="-585000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24675" t="-585000" r="-44155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67416" t="-585000" r="-28202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205" t="-585000" r="-2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205" t="-585000" r="-1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205" t="-585000" r="-241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68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6595778"/>
                  </p:ext>
                </p:extLst>
              </p:nvPr>
            </p:nvGraphicFramePr>
            <p:xfrm>
              <a:off x="6433456" y="3204756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167127987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1609941414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13456784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638438603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1765005079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77882356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81232014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1167556469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748644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662881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547677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947872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47180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536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6595778"/>
                  </p:ext>
                </p:extLst>
              </p:nvPr>
            </p:nvGraphicFramePr>
            <p:xfrm>
              <a:off x="6433456" y="3204756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167127987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1609941414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13456784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638438603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1765005079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77882356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81232014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116755646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7486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183333" r="-60975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183333" r="-50241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183333" r="-441558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183333" r="-28202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183333" r="-20241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183333" r="-10241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183333" r="-2410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56628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278689" r="-609756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278689" r="-50241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278689" r="-441558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278689" r="-28202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278689" r="-20241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278689" r="-10241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278689" r="-2410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547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385000" r="-60975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385000" r="-50241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385000" r="-441558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385000" r="-28202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385000" r="-20241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385000" r="-10241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385000" r="-241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478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485000" r="-60975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485000" r="-50241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485000" r="-44155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485000" r="-28202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485000" r="-20241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485000" r="-10241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485000" r="-241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4718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585000" r="-6097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585000" r="-5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585000" r="-44155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585000" r="-28202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585000" r="-2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585000" r="-1024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585000" r="-241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5364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Прямая со стрелкой 13"/>
          <p:cNvCxnSpPr/>
          <p:nvPr/>
        </p:nvCxnSpPr>
        <p:spPr>
          <a:xfrm flipV="1">
            <a:off x="6217559" y="3869023"/>
            <a:ext cx="4581070" cy="8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940732" y="2901111"/>
            <a:ext cx="8708" cy="32840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720470" y="3525817"/>
                <a:ext cx="3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470" y="3525817"/>
                <a:ext cx="372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510041" y="5830019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41" y="5830019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0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036" y="502271"/>
            <a:ext cx="8614952" cy="7247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8943" y="1227018"/>
            <a:ext cx="9642566" cy="459901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 = </a:t>
            </a:r>
            <a:r>
              <a:rPr lang="ru-RU" dirty="0" smtClean="0"/>
              <a:t>1, 2, 4, 4, -1, 0, 0.7</a:t>
            </a:r>
            <a:r>
              <a:rPr lang="en-US" dirty="0" smtClean="0"/>
              <a:t> </a:t>
            </a:r>
            <a:r>
              <a:rPr lang="ru-RU" dirty="0" smtClean="0"/>
              <a:t>Добавим к ней последовательность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= 3, 1, -1, 2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Каково же расстояние между этими </a:t>
            </a:r>
          </a:p>
          <a:p>
            <a:pPr marL="0" indent="0">
              <a:buNone/>
            </a:pPr>
            <a:r>
              <a:rPr lang="ru-RU" dirty="0" smtClean="0"/>
              <a:t>графиками  или последовательностями?</a:t>
            </a:r>
          </a:p>
          <a:p>
            <a:pPr marL="0" indent="0">
              <a:buNone/>
            </a:pPr>
            <a:r>
              <a:rPr lang="ru-RU" dirty="0" smtClean="0"/>
              <a:t>Нужно просто найти </a:t>
            </a:r>
            <a:r>
              <a:rPr lang="ru-RU" b="1" dirty="0" smtClean="0"/>
              <a:t>всевозможные </a:t>
            </a:r>
            <a:r>
              <a:rPr lang="ru-RU" dirty="0" err="1" smtClean="0"/>
              <a:t>расс</a:t>
            </a:r>
            <a:r>
              <a:rPr lang="ru-RU" dirty="0" smtClean="0"/>
              <a:t>-</a:t>
            </a:r>
          </a:p>
          <a:p>
            <a:pPr marL="0" indent="0">
              <a:buNone/>
            </a:pPr>
            <a:r>
              <a:rPr lang="ru-RU" dirty="0" err="1" smtClean="0"/>
              <a:t>тояния</a:t>
            </a:r>
            <a:r>
              <a:rPr lang="ru-RU" dirty="0" smtClean="0"/>
              <a:t> между элементами последователь-</a:t>
            </a:r>
          </a:p>
          <a:p>
            <a:pPr marL="0" indent="0">
              <a:buNone/>
            </a:pPr>
            <a:r>
              <a:rPr lang="ru-RU" dirty="0" err="1"/>
              <a:t>н</a:t>
            </a:r>
            <a:r>
              <a:rPr lang="ru-RU" dirty="0" err="1" smtClean="0"/>
              <a:t>остей</a:t>
            </a:r>
            <a:r>
              <a:rPr lang="ru-RU" dirty="0" smtClean="0"/>
              <a:t>, а потом выбрать определённую специальным алгоритмом сумму этих расстояний. 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00" y="1881319"/>
            <a:ext cx="3880349" cy="28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5071" y="3725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Пару замечаний об ограничениях на путь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34738" y="2347927"/>
                <a:ext cx="9601196" cy="33189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Warping function = </a:t>
                </a:r>
                <a:r>
                  <a:rPr lang="ru-RU" dirty="0" smtClean="0"/>
                  <a:t>трансформирующая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Path = </a:t>
                </a:r>
                <a:r>
                  <a:rPr lang="ru-RU" dirty="0" smtClean="0"/>
                  <a:t>путь=набор двумерных точек можно понимать как кривую.</a:t>
                </a:r>
              </a:p>
              <a:p>
                <a:pPr marL="0" indent="0">
                  <a:buNone/>
                </a:pPr>
                <a:r>
                  <a:rPr lang="ru-RU" b="0" dirty="0" smtClean="0"/>
                  <a:t>Обозначим 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параметризацию этой кривой.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…,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4738" y="2347927"/>
                <a:ext cx="9601196" cy="3318936"/>
              </a:xfrm>
              <a:blipFill>
                <a:blip r:embed="rId2"/>
                <a:stretch>
                  <a:fillRect l="-952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5071" y="3725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Пару замечаний об ограничениях на путь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34738" y="2347927"/>
                <a:ext cx="9601196" cy="33189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b="0" dirty="0" smtClean="0"/>
                  <a:t>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…,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 =[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0;0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1;1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2;2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2;3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3;4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4;5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,(4;6)]</m:t>
                      </m:r>
                    </m:oMath>
                  </m:oMathPara>
                </a14:m>
                <a:endParaRPr lang="en-US" sz="23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4738" y="2347927"/>
                <a:ext cx="9601196" cy="33189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3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5071" y="3725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Пару замечаний об ограничениях на путь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34738" y="2347927"/>
                <a:ext cx="9601196" cy="33189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b="0" dirty="0" smtClean="0"/>
                  <a:t>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…,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 =[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0;0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1;1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2;2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2;3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3;4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4;5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,(4;6)]</m:t>
                      </m:r>
                    </m:oMath>
                  </m:oMathPara>
                </a14:m>
                <a:endParaRPr lang="en-US" sz="2300" dirty="0" smtClean="0"/>
              </a:p>
              <a:p>
                <a:pPr marL="457200" indent="-457200">
                  <a:buAutoNum type="arabicPeriod"/>
                </a:pPr>
                <a:r>
                  <a:rPr lang="ru-RU" sz="2300" dirty="0" smtClean="0"/>
                  <a:t>Ограничения на концевые точки: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3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4738" y="2347927"/>
                <a:ext cx="9601196" cy="3318936"/>
              </a:xfrm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6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dirty="0"/>
                  <a:t>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…,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/>
                  <a:t> </a:t>
                </a:r>
                <a:br>
                  <a:rPr lang="en-US" sz="2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 =[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0;0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1;1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2;2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2;3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3;4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4;5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,(4;6)]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300" dirty="0" smtClean="0"/>
                  <a:t>2. </a:t>
                </a:r>
                <a:r>
                  <a:rPr lang="ru-RU" sz="2300" dirty="0" smtClean="0"/>
                  <a:t>Монотонность :</a:t>
                </a:r>
                <a:endParaRPr lang="en-US" sz="2300" dirty="0" smtClean="0"/>
              </a:p>
              <a:p>
                <a:pPr marL="0" indent="0">
                  <a:buNone/>
                </a:pPr>
                <a:endParaRPr lang="ru-RU" sz="2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300" dirty="0" smtClean="0"/>
              </a:p>
              <a:p>
                <a:pPr marL="0" indent="0">
                  <a:buNone/>
                </a:pPr>
                <a:endParaRPr lang="ru-RU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=[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;2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;3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;4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;4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;4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;5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;6)]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blipFill>
                <a:blip r:embed="rId3"/>
                <a:stretch>
                  <a:fillRect l="-868" t="-12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dirty="0"/>
                  <a:t>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…,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/>
                  <a:t> </a:t>
                </a:r>
                <a:br>
                  <a:rPr lang="en-US" sz="2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 =[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0;0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1;1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2;2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2;3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3;4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4;5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,(4;6)]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300" dirty="0" smtClean="0"/>
                  <a:t>2. </a:t>
                </a:r>
                <a:r>
                  <a:rPr lang="ru-RU" sz="2300" dirty="0" smtClean="0"/>
                  <a:t>Монотонность (рост координат):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300" dirty="0" smtClean="0"/>
              </a:p>
              <a:p>
                <a:pPr marL="0" indent="0">
                  <a:buNone/>
                </a:pPr>
                <a:endParaRPr lang="ru-RU" sz="23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blipFill>
                <a:blip r:embed="rId3"/>
                <a:stretch>
                  <a:fillRect l="-868" t="-12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384961"/>
                  </p:ext>
                </p:extLst>
              </p:nvPr>
            </p:nvGraphicFramePr>
            <p:xfrm>
              <a:off x="3951513" y="3518264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167127987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1609941414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13456784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638438603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1765005079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77882356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81232014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1167556469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748644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662881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547677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947872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47180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536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384961"/>
                  </p:ext>
                </p:extLst>
              </p:nvPr>
            </p:nvGraphicFramePr>
            <p:xfrm>
              <a:off x="3951513" y="3518264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167127987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1609941414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13456784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638438603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1765005079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77882356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81232014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116755646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7486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183333" r="-60975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183333" r="-5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183333" r="-44155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183333" r="-28202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56628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278689" r="-60975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278689" r="-5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278689" r="-441558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278689" r="-282022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547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385000" r="-60975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385000" r="-5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385000" r="-441558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385000" r="-28202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478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485000" r="-60975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485000" r="-5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485000" r="-44155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485000" r="-28202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4718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585000" r="-60975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585000" r="-5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585000" r="-4415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585000" r="-2820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5364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 стрелкой 4"/>
          <p:cNvCxnSpPr/>
          <p:nvPr/>
        </p:nvCxnSpPr>
        <p:spPr>
          <a:xfrm flipV="1">
            <a:off x="3735616" y="4182531"/>
            <a:ext cx="4581070" cy="8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458789" y="3214619"/>
            <a:ext cx="8708" cy="32840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38527" y="3839325"/>
                <a:ext cx="3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527" y="3839325"/>
                <a:ext cx="372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28098" y="6143527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098" y="6143527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dirty="0"/>
                  <a:t>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…,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/>
                  <a:t> </a:t>
                </a:r>
                <a:br>
                  <a:rPr lang="en-US" sz="2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 =[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0;0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1;1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2;2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2;3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3;4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4;5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,(4;6)]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300" dirty="0"/>
                  <a:t>3</a:t>
                </a:r>
                <a:r>
                  <a:rPr lang="en-US" sz="2300" dirty="0" smtClean="0"/>
                  <a:t>.  </a:t>
                </a:r>
                <a:r>
                  <a:rPr lang="ru-RU" sz="2300" dirty="0" smtClean="0"/>
                  <a:t>Рост </a:t>
                </a:r>
                <a:r>
                  <a:rPr lang="ru-RU" sz="2300" dirty="0"/>
                  <a:t>координат не более чем на </a:t>
                </a:r>
                <a:r>
                  <a:rPr lang="ru-RU" sz="2300" dirty="0" smtClean="0"/>
                  <a:t>единицу: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300" dirty="0" smtClean="0"/>
              </a:p>
              <a:p>
                <a:pPr marL="0" indent="0">
                  <a:buNone/>
                </a:pPr>
                <a:endParaRPr lang="ru-RU" sz="23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blipFill>
                <a:blip r:embed="rId3"/>
                <a:stretch>
                  <a:fillRect l="-868" t="-12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384961"/>
                  </p:ext>
                </p:extLst>
              </p:nvPr>
            </p:nvGraphicFramePr>
            <p:xfrm>
              <a:off x="3951513" y="3518264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167127987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1609941414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13456784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638438603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1765005079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77882356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81232014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1167556469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748644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662881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547677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947872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47180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536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384961"/>
                  </p:ext>
                </p:extLst>
              </p:nvPr>
            </p:nvGraphicFramePr>
            <p:xfrm>
              <a:off x="3951513" y="3518264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167127987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1609941414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13456784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638438603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1765005079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77882356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81232014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116755646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7486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183333" r="-60975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183333" r="-5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183333" r="-44155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183333" r="-28202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56628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278689" r="-60975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278689" r="-5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278689" r="-441558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278689" r="-282022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547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385000" r="-60975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385000" r="-5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385000" r="-441558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385000" r="-28202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478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485000" r="-60975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485000" r="-5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485000" r="-44155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485000" r="-28202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4718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585000" r="-60975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585000" r="-5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585000" r="-4415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585000" r="-2820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5364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 стрелкой 4"/>
          <p:cNvCxnSpPr/>
          <p:nvPr/>
        </p:nvCxnSpPr>
        <p:spPr>
          <a:xfrm flipV="1">
            <a:off x="3735616" y="4182531"/>
            <a:ext cx="4581070" cy="8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458789" y="3214619"/>
            <a:ext cx="8708" cy="32840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38527" y="3839325"/>
                <a:ext cx="3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527" y="3839325"/>
                <a:ext cx="372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28098" y="6143527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098" y="6143527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9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dirty="0"/>
                  <a:t>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…,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/>
                  <a:t> </a:t>
                </a:r>
                <a:br>
                  <a:rPr lang="en-US" sz="2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 =[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0;0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1;1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2;2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2;3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3;4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4;5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,(4;6)]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300" dirty="0"/>
                  <a:t>3</a:t>
                </a:r>
                <a:r>
                  <a:rPr lang="en-US" sz="2300" dirty="0" smtClean="0"/>
                  <a:t>.  </a:t>
                </a:r>
                <a:r>
                  <a:rPr lang="ru-RU" sz="2300" dirty="0" smtClean="0"/>
                  <a:t>Рост </a:t>
                </a:r>
                <a:r>
                  <a:rPr lang="ru-RU" sz="2300" dirty="0"/>
                  <a:t>координат не более чем на </a:t>
                </a:r>
                <a:r>
                  <a:rPr lang="ru-RU" sz="2300" dirty="0" smtClean="0"/>
                  <a:t>единицу: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300" dirty="0" smtClean="0"/>
              </a:p>
              <a:p>
                <a:pPr marL="0" indent="0">
                  <a:buNone/>
                </a:pPr>
                <a:endParaRPr lang="ru-RU" sz="23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blipFill>
                <a:blip r:embed="rId3"/>
                <a:stretch>
                  <a:fillRect l="-868" t="-12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384961"/>
                  </p:ext>
                </p:extLst>
              </p:nvPr>
            </p:nvGraphicFramePr>
            <p:xfrm>
              <a:off x="3951513" y="3518264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167127987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1609941414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13456784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638438603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1765005079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77882356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81232014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1167556469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748644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662881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547677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947872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47180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536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384961"/>
                  </p:ext>
                </p:extLst>
              </p:nvPr>
            </p:nvGraphicFramePr>
            <p:xfrm>
              <a:off x="3951513" y="3518264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167127987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1609941414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13456784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638438603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1765005079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77882356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81232014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116755646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7486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183333" r="-60975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183333" r="-5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183333" r="-44155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183333" r="-28202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56628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278689" r="-60975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278689" r="-5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278689" r="-441558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278689" r="-282022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547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385000" r="-60975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385000" r="-5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385000" r="-441558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385000" r="-28202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478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485000" r="-60975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485000" r="-5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485000" r="-44155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485000" r="-28202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4718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585000" r="-60975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585000" r="-5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585000" r="-4415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585000" r="-2820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5364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 стрелкой 4"/>
          <p:cNvCxnSpPr/>
          <p:nvPr/>
        </p:nvCxnSpPr>
        <p:spPr>
          <a:xfrm flipV="1">
            <a:off x="3735616" y="4182531"/>
            <a:ext cx="4581070" cy="8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458789" y="3214619"/>
            <a:ext cx="8708" cy="32840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38527" y="3839325"/>
                <a:ext cx="3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527" y="3839325"/>
                <a:ext cx="372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28098" y="6143527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098" y="6143527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7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dirty="0"/>
                  <a:t>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…,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/>
                  <a:t> </a:t>
                </a:r>
                <a:br>
                  <a:rPr lang="en-US" sz="2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 =[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0;0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1;1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2;2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2;3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3;4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4;5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,(4;6)]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300" dirty="0" smtClean="0"/>
                  <a:t>Свойства 2 и 3 можно записать компактно: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300" dirty="0" smtClean="0"/>
              </a:p>
              <a:p>
                <a:pPr marL="0" indent="0">
                  <a:buNone/>
                </a:pPr>
                <a:endParaRPr lang="ru-RU" sz="23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blipFill>
                <a:blip r:embed="rId3"/>
                <a:stretch>
                  <a:fillRect l="-868" t="-12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2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dirty="0"/>
                  <a:t>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…,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/>
                  <a:t> </a:t>
                </a:r>
                <a:br>
                  <a:rPr lang="en-US" sz="2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 =[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0;0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1;1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2;2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2;3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2;4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3;4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4;4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dirty="0">
                              <a:latin typeface="Cambria Math" panose="02040503050406030204" pitchFamily="18" charset="0"/>
                            </a:rPr>
                            <m:t>4;5</m:t>
                          </m:r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</a:rPr>
                        <m:t>,(4;6)]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56362" y="686041"/>
                <a:ext cx="9601196" cy="13038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300" dirty="0" smtClean="0"/>
                  <a:t>Свойства 2 и 3 можно записать компактно: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3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300" dirty="0" smtClean="0"/>
              </a:p>
              <a:p>
                <a:pPr marL="0" indent="0">
                  <a:buNone/>
                </a:pPr>
                <a:endParaRPr lang="ru-RU" sz="23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486" y="2286967"/>
                <a:ext cx="9834151" cy="3318936"/>
              </a:xfrm>
              <a:blipFill>
                <a:blip r:embed="rId3"/>
                <a:stretch>
                  <a:fillRect l="-868" t="-12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853582"/>
                  </p:ext>
                </p:extLst>
              </p:nvPr>
            </p:nvGraphicFramePr>
            <p:xfrm>
              <a:off x="3951513" y="3518264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167127987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1609941414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13456784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638438603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1765005079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77882356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81232014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1167556469"/>
                        </a:ext>
                      </a:extLst>
                    </a:gridCol>
                  </a:tblGrid>
                  <a:tr h="5829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748644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662881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547677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947872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471803"/>
                      </a:ext>
                    </a:extLst>
                  </a:tr>
                  <a:tr h="3330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536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853582"/>
                  </p:ext>
                </p:extLst>
              </p:nvPr>
            </p:nvGraphicFramePr>
            <p:xfrm>
              <a:off x="3951513" y="3518264"/>
              <a:ext cx="4043680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2353">
                      <a:extLst>
                        <a:ext uri="{9D8B030D-6E8A-4147-A177-3AD203B41FA5}">
                          <a16:colId xmlns:a16="http://schemas.microsoft.com/office/drawing/2014/main" val="2167127987"/>
                        </a:ext>
                      </a:extLst>
                    </a:gridCol>
                    <a:gridCol w="498567">
                      <a:extLst>
                        <a:ext uri="{9D8B030D-6E8A-4147-A177-3AD203B41FA5}">
                          <a16:colId xmlns:a16="http://schemas.microsoft.com/office/drawing/2014/main" val="1609941414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2134567847"/>
                        </a:ext>
                      </a:extLst>
                    </a:gridCol>
                    <a:gridCol w="467722">
                      <a:extLst>
                        <a:ext uri="{9D8B030D-6E8A-4147-A177-3AD203B41FA5}">
                          <a16:colId xmlns:a16="http://schemas.microsoft.com/office/drawing/2014/main" val="3638438603"/>
                        </a:ext>
                      </a:extLst>
                    </a:gridCol>
                    <a:gridCol w="543198">
                      <a:extLst>
                        <a:ext uri="{9D8B030D-6E8A-4147-A177-3AD203B41FA5}">
                          <a16:colId xmlns:a16="http://schemas.microsoft.com/office/drawing/2014/main" val="1765005079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77882356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3812320148"/>
                        </a:ext>
                      </a:extLst>
                    </a:gridCol>
                    <a:gridCol w="505460">
                      <a:extLst>
                        <a:ext uri="{9D8B030D-6E8A-4147-A177-3AD203B41FA5}">
                          <a16:colId xmlns:a16="http://schemas.microsoft.com/office/drawing/2014/main" val="116755646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T</a:t>
                          </a:r>
                        </a:p>
                        <a:p>
                          <a:r>
                            <a:rPr lang="en-US" dirty="0" smtClean="0"/>
                            <a:t>S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 smtClean="0"/>
                        </a:p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27486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183333" r="-60975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183333" r="-5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183333" r="-44155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183333" r="-28202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183333" r="-2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183333" r="-10241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183333" r="-241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56628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278689" r="-609756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278689" r="-5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278689" r="-441558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278689" r="-282022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278689" r="-2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278689" r="-102410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278689" r="-2410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547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385000" r="-60975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385000" r="-5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385000" r="-441558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385000" r="-28202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385000" r="-2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385000" r="-10241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385000" r="-241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478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485000" r="-60975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485000" r="-5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485000" r="-44155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485000" r="-28202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485000" r="-2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485000" r="-10241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485000" r="-241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4718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659" t="-585000" r="-60975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205" t="-585000" r="-5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4675" t="-585000" r="-4415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7416" t="-585000" r="-2820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205" t="-585000" r="-2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205" t="-585000" r="-1024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205" t="-585000" r="-241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5364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 стрелкой 4"/>
          <p:cNvCxnSpPr/>
          <p:nvPr/>
        </p:nvCxnSpPr>
        <p:spPr>
          <a:xfrm flipV="1">
            <a:off x="3735616" y="4182531"/>
            <a:ext cx="4581070" cy="8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458789" y="3214619"/>
            <a:ext cx="8708" cy="32840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38527" y="3839325"/>
                <a:ext cx="3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527" y="3839325"/>
                <a:ext cx="372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28098" y="6143527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098" y="6143527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Распознавание жестов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686" y="2099653"/>
            <a:ext cx="4545240" cy="41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Далее находится отображение одной последовательности индексов  на другую последовательность индексов.</a:t>
            </a:r>
          </a:p>
          <a:p>
            <a:pPr marL="0" indent="0">
              <a:buNone/>
            </a:pPr>
            <a:r>
              <a:rPr lang="ru-RU" dirty="0" smtClean="0"/>
              <a:t>Поскольку последовательности имеют разное число элементов, то это отображение </a:t>
            </a:r>
            <a:r>
              <a:rPr lang="ru-RU" b="1" dirty="0" smtClean="0"/>
              <a:t>не будет </a:t>
            </a:r>
            <a:r>
              <a:rPr lang="ru-RU" dirty="0" smtClean="0"/>
              <a:t>взаимно-однозначным. Т.е. где-то одному элементу первой последовательности будет соответствовать несколько элементов другой последовательности (или наоборот).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7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𝑀𝑎𝑔𝑛𝑖𝑡𝑢𝑑𝑒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ускорения за время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2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Графики координатных ускорений и магнитуды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561" y="2285999"/>
            <a:ext cx="7486566" cy="35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961" y="2462737"/>
            <a:ext cx="1633557" cy="33178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72" y="2378128"/>
            <a:ext cx="1709055" cy="32730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23406" y="574330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 </a:t>
            </a:r>
            <a:r>
              <a:rPr lang="ru-RU" dirty="0" smtClean="0"/>
              <a:t>значений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999737" y="57874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82</a:t>
            </a:r>
            <a:r>
              <a:rPr lang="en-US" dirty="0" smtClean="0"/>
              <a:t> </a:t>
            </a:r>
            <a:r>
              <a:rPr lang="ru-RU" dirty="0" smtClean="0"/>
              <a:t>значения</a:t>
            </a:r>
            <a:endParaRPr lang="ru-RU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2823981" y="3884023"/>
            <a:ext cx="746534" cy="23765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751532" y="331801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DTW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5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Для прогноза жеста берём его координаты из тестового </a:t>
            </a:r>
            <a:r>
              <a:rPr lang="ru-RU" sz="2400" dirty="0" err="1" smtClean="0"/>
              <a:t>датасета</a:t>
            </a:r>
            <a:r>
              <a:rPr lang="ru-RU" sz="2400" dirty="0" smtClean="0"/>
              <a:t> и вычисляем по всем остальным тренировочным наименьшее расстояние. Используя это расстояние и матрицу расстояний находим название класса  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2486620" y="4421939"/>
            <a:ext cx="732266" cy="14872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44" y="2622658"/>
            <a:ext cx="922736" cy="1767150"/>
          </a:xfrm>
          <a:prstGeom prst="rect">
            <a:avLst/>
          </a:prstGeom>
        </p:spPr>
      </p:pic>
      <p:sp>
        <p:nvSpPr>
          <p:cNvPr id="9" name="Двойная стрелка влево/вправо 8"/>
          <p:cNvSpPr/>
          <p:nvPr/>
        </p:nvSpPr>
        <p:spPr>
          <a:xfrm rot="2027322">
            <a:off x="1910081" y="4162694"/>
            <a:ext cx="746534" cy="23765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250178" y="3506233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DTW</a:t>
            </a:r>
            <a:r>
              <a:rPr lang="ru-RU" dirty="0" smtClean="0"/>
              <a:t>(</a:t>
            </a:r>
            <a:r>
              <a:rPr lang="en-US" dirty="0" smtClean="0"/>
              <a:t>query, Train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6952250" y="3576983"/>
            <a:ext cx="805544" cy="2278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054190" y="3956370"/>
            <a:ext cx="143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truth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4101737" y="3690899"/>
            <a:ext cx="3297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6128" y="3506233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Min, </a:t>
            </a:r>
            <a:r>
              <a:rPr lang="en-US" dirty="0" err="1" smtClean="0"/>
              <a:t>argmin</a:t>
            </a:r>
            <a:r>
              <a:rPr lang="en-US" dirty="0" smtClean="0"/>
              <a:t> = prediction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132567" y="3031293"/>
            <a:ext cx="143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Confusion matrix/</a:t>
            </a:r>
            <a:r>
              <a:rPr lang="ru-RU" dirty="0" smtClean="0"/>
              <a:t>Матрица </a:t>
            </a:r>
            <a:r>
              <a:rPr lang="ru-RU" dirty="0" err="1" smtClean="0"/>
              <a:t>несооответствий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389" y="2403928"/>
            <a:ext cx="5607720" cy="35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построения матрицы расстояний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matrix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9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1032085"/>
            <a:ext cx="8545284" cy="12539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Рассмотрим </a:t>
            </a:r>
            <a:r>
              <a:rPr lang="en-US" dirty="0" smtClean="0"/>
              <a:t>2 </a:t>
            </a:r>
            <a:r>
              <a:rPr lang="ru-RU" dirty="0" smtClean="0"/>
              <a:t>последовательности чисел: </a:t>
            </a:r>
            <a:r>
              <a:rPr lang="en-US" dirty="0" smtClean="0"/>
              <a:t> S = (2,2,</a:t>
            </a:r>
            <a:r>
              <a:rPr lang="be-BY" dirty="0" smtClean="0"/>
              <a:t>3,</a:t>
            </a:r>
            <a:r>
              <a:rPr lang="en-US" dirty="0" smtClean="0"/>
              <a:t>3,3) </a:t>
            </a:r>
            <a:r>
              <a:rPr lang="ru-RU" dirty="0" smtClean="0"/>
              <a:t>и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 = (2,2,2,4,4,3,1)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Первую последовательность разместим по вертикали, а вторую по горизонтали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23690"/>
              </p:ext>
            </p:extLst>
          </p:nvPr>
        </p:nvGraphicFramePr>
        <p:xfrm>
          <a:off x="1643019" y="2561831"/>
          <a:ext cx="81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303484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46274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93706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31541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312849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02473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08531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7250344"/>
                    </a:ext>
                  </a:extLst>
                </a:gridCol>
              </a:tblGrid>
              <a:tr h="287005">
                <a:tc>
                  <a:txBody>
                    <a:bodyPr/>
                    <a:lstStyle/>
                    <a:p>
                      <a:r>
                        <a:rPr lang="en-US" dirty="0" smtClean="0"/>
                        <a:t>S        T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18149"/>
                  </a:ext>
                </a:extLst>
              </a:tr>
              <a:tr h="2870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10895"/>
                  </a:ext>
                </a:extLst>
              </a:tr>
              <a:tr h="2870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49253"/>
                  </a:ext>
                </a:extLst>
              </a:tr>
              <a:tr h="2870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89980"/>
                  </a:ext>
                </a:extLst>
              </a:tr>
              <a:tr h="2870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71623"/>
                  </a:ext>
                </a:extLst>
              </a:tr>
              <a:tr h="2870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87085"/>
                  </a:ext>
                </a:extLst>
              </a:tr>
            </a:tbl>
          </a:graphicData>
        </a:graphic>
      </p:graphicFrame>
      <p:cxnSp>
        <p:nvCxnSpPr>
          <p:cNvPr id="5" name="Прямая соединительная линия 4"/>
          <p:cNvCxnSpPr/>
          <p:nvPr/>
        </p:nvCxnSpPr>
        <p:spPr>
          <a:xfrm>
            <a:off x="1645920" y="2577737"/>
            <a:ext cx="1018903" cy="348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8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4727</TotalTime>
  <Words>6610</Words>
  <Application>Microsoft Office PowerPoint</Application>
  <PresentationFormat>Широкоэкранный</PresentationFormat>
  <Paragraphs>5408</Paragraphs>
  <Slides>74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78" baseType="lpstr">
      <vt:lpstr>Arial</vt:lpstr>
      <vt:lpstr>Cambria Math</vt:lpstr>
      <vt:lpstr>Garamond</vt:lpstr>
      <vt:lpstr>Натуральные материалы</vt:lpstr>
      <vt:lpstr>Алгоритм динамической трансформации временной шкалы</vt:lpstr>
      <vt:lpstr>Источники</vt:lpstr>
      <vt:lpstr>План</vt:lpstr>
      <vt:lpstr>Идея</vt:lpstr>
      <vt:lpstr>Идея</vt:lpstr>
      <vt:lpstr>Идея</vt:lpstr>
      <vt:lpstr>Идея</vt:lpstr>
      <vt:lpstr>Алгоритм построения матрицы расстояний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Построение матрицы трансформаций (Dynamic Time Warping)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па Python</vt:lpstr>
      <vt:lpstr>Реализация на Python</vt:lpstr>
      <vt:lpstr>Path = warping function?</vt:lpstr>
      <vt:lpstr>Пару замечаний об ограничениях на путь</vt:lpstr>
      <vt:lpstr>Пару замечаний об ограничениях на путь</vt:lpstr>
      <vt:lpstr>Пару замечаний об ограничениях на путь</vt:lpstr>
      <vt:lpstr>path=[(ϕ_y (0), ϕ_x (0)),(ϕ_y (1), ϕ_x (1)), …,(ϕ_y (s), ϕ_x (s))]  path =[(0;0),(0;1),(1;1),(2;2),(2;3),(2;4),(3;4),(4;4),(4;5),(4;6)]</vt:lpstr>
      <vt:lpstr>path=[(ϕ_y (0), ϕ_x (0)),(ϕ_y (1), ϕ_x (1)), …,(ϕ_y (s), ϕ_x (s))]  path =[(0;0),(0;1),(1;1),(2;2),(2;3),(2;4),(3;4),(4;4),(4;5),(4;6)]</vt:lpstr>
      <vt:lpstr>path=[(ϕ_y (0), ϕ_x (0)),(ϕ_y (1), ϕ_x (1)), …,(ϕ_y (s), ϕ_x (s))]  path =[(0;0),(0;1),(1;1),(2;2),(2;3),(2;4),(3;4),(4;4),(4;5),(4;6)]</vt:lpstr>
      <vt:lpstr>path=[(ϕ_y (0), ϕ_x (0)),(ϕ_y (1), ϕ_x (1)), …,(ϕ_y (s), ϕ_x (s))]  path =[(0;0),(0;1),(1;1),(2;2),(2;3),(2;4),(3;4),(4;4),(4;5),(4;6)]</vt:lpstr>
      <vt:lpstr>path=[(ϕ_y (0), ϕ_x (0)),(ϕ_y (1), ϕ_x (1)), …,(ϕ_y (s), ϕ_x (s))]  path =[(0;0),(0;1),(1;1),(2;2),(2;3),(2;4),(3;4),(4;4),(4;5),(4;6)]</vt:lpstr>
      <vt:lpstr>path=[(ϕ_y (0), ϕ_x (0)),(ϕ_y (1), ϕ_x (1)), …,(ϕ_y (s), ϕ_x (s))]  path =[(0;0),(0;1),(1;1),(2;2),(2;3),(2;4),(3;4),(4;4),(4;5),(4;6)]</vt:lpstr>
      <vt:lpstr>Распознавание жестов</vt:lpstr>
      <vt:lpstr>Презентация PowerPoint</vt:lpstr>
      <vt:lpstr>Графики координатных ускорений и магнитуды</vt:lpstr>
      <vt:lpstr>Презентация PowerPoint</vt:lpstr>
      <vt:lpstr>Для прогноза жеста берём его координаты из тестового датасета и вычисляем по всем остальным тренировочным наименьшее расстояние. Используя это расстояние и матрицу расстояний находим название класса  </vt:lpstr>
      <vt:lpstr>Confusion matrix/Матрица несооответствий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181</cp:revision>
  <dcterms:created xsi:type="dcterms:W3CDTF">2022-01-05T13:59:51Z</dcterms:created>
  <dcterms:modified xsi:type="dcterms:W3CDTF">2022-02-07T13:15:11Z</dcterms:modified>
</cp:coreProperties>
</file>