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Прогноз поведения с помощью «обучения в ансамбле»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Bagging, Random forest, Stacked Generalization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3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решения задачи про активность из смартфона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Будем использовать </a:t>
                </a:r>
                <a:r>
                  <a:rPr lang="en-US" dirty="0" err="1" smtClean="0"/>
                  <a:t>make_classification</a:t>
                </a:r>
                <a:r>
                  <a:rPr lang="en-US" dirty="0" smtClean="0"/>
                  <a:t>() </a:t>
                </a:r>
                <a:r>
                  <a:rPr lang="ru-RU" dirty="0" smtClean="0"/>
                  <a:t>функцию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которая определяет синтетическую </a:t>
                </a:r>
                <a:r>
                  <a:rPr lang="pl-PL" dirty="0" smtClean="0"/>
                  <a:t>n-</a:t>
                </a:r>
                <a:r>
                  <a:rPr lang="ru-RU" dirty="0" smtClean="0"/>
                  <a:t>классовую задачу классификации с количеством записей </a:t>
                </a:r>
                <a:r>
                  <a:rPr lang="en-US" dirty="0" err="1" smtClean="0"/>
                  <a:t>n_samples</a:t>
                </a:r>
                <a:r>
                  <a:rPr lang="en-US" dirty="0" smtClean="0"/>
                  <a:t> = 1000, </a:t>
                </a:r>
                <a:r>
                  <a:rPr lang="ru-RU" dirty="0" smtClean="0"/>
                  <a:t>количеством признаков </a:t>
                </a:r>
                <a:r>
                  <a:rPr lang="en-US" dirty="0" err="1" smtClean="0"/>
                  <a:t>n_features</a:t>
                </a:r>
                <a:r>
                  <a:rPr lang="en-US" dirty="0" smtClean="0"/>
                  <a:t> = 20</a:t>
                </a:r>
                <a:endParaRPr lang="ru-RU" dirty="0"/>
              </a:p>
              <a:p>
                <a:r>
                  <a:rPr lang="ru-RU" dirty="0" smtClean="0"/>
                  <a:t>Она изначально создаёт кластеры точек нормально распределённых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(0;1)</m:t>
                    </m:r>
                  </m:oMath>
                </a14:m>
                <a:r>
                  <a:rPr lang="ru-RU" dirty="0" smtClean="0"/>
                  <a:t> около вершин </a:t>
                </a:r>
                <a:r>
                  <a:rPr lang="en-US" dirty="0" smtClean="0"/>
                  <a:t>n-</a:t>
                </a:r>
                <a:r>
                  <a:rPr lang="ru-RU" dirty="0" smtClean="0"/>
                  <a:t>мерного гиперкуба</a:t>
                </a:r>
                <a:r>
                  <a:rPr lang="en-US" dirty="0" smtClean="0"/>
                  <a:t> </a:t>
                </a:r>
                <a:r>
                  <a:rPr lang="ru-RU" dirty="0" smtClean="0"/>
                  <a:t>с рёбрами длины 2*</a:t>
                </a:r>
                <a:r>
                  <a:rPr lang="en-US" dirty="0" err="1" smtClean="0"/>
                  <a:t>class_sep</a:t>
                </a:r>
                <a:r>
                  <a:rPr lang="ru-RU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1,0,…,0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,…,0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,0,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…,0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…,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,0,…,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 приписывает одинаковое число кластеров каждому классу. Это вводит взаимодействие между этими признаками и добавляет различные типы шума в данные.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3" t="-3303" b="-14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3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1027611"/>
                <a:ext cx="9601196" cy="4848257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X – </a:t>
                </a:r>
                <a:r>
                  <a:rPr lang="ru-RU" dirty="0" smtClean="0"/>
                  <a:t>горизонтальный стек признаков в следующем порядке: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n_informative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признаки, за которыми следуют </a:t>
                </a:r>
                <a:r>
                  <a:rPr lang="en-US" dirty="0" err="1" smtClean="0"/>
                  <a:t>n_redundant</a:t>
                </a:r>
                <a:r>
                  <a:rPr lang="en-US" dirty="0" smtClean="0"/>
                  <a:t> </a:t>
                </a:r>
                <a:r>
                  <a:rPr lang="ru-RU" dirty="0" smtClean="0"/>
                  <a:t>линейные комбинации информативных признаков (т.е. они линейно зависят от первых признаков), за ним </a:t>
                </a:r>
                <a:r>
                  <a:rPr lang="en-US" dirty="0" err="1" smtClean="0"/>
                  <a:t>n_repeated</a:t>
                </a:r>
                <a:r>
                  <a:rPr lang="en-US" dirty="0" smtClean="0"/>
                  <a:t> </a:t>
                </a:r>
                <a:r>
                  <a:rPr lang="ru-RU" dirty="0" smtClean="0"/>
                  <a:t>– дубликаты, случайно выбранные с возвращением из </a:t>
                </a:r>
                <a:r>
                  <a:rPr lang="en-US" dirty="0" err="1" smtClean="0"/>
                  <a:t>n_informative</a:t>
                </a:r>
                <a:r>
                  <a:rPr lang="en-US" dirty="0" smtClean="0"/>
                  <a:t> + </a:t>
                </a:r>
                <a:r>
                  <a:rPr lang="en-US" dirty="0" err="1" smtClean="0"/>
                  <a:t>n_redundant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признаков. Оставшиеся признаки заполняются со случайным шумом.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без перемешивания все полезные признаки содержаться в колонках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X</m:t>
                      </m:r>
                      <m:r>
                        <m:rPr>
                          <m:nor/>
                        </m:rPr>
                        <a:rPr lang="en-US"/>
                        <m:t>[</m:t>
                      </m:r>
                      <m:r>
                        <m:rPr>
                          <m:nor/>
                        </m:rPr>
                        <a:rPr lang="ru-RU" b="0" i="0" smtClean="0"/>
                        <m:t> </m:t>
                      </m:r>
                      <m:r>
                        <m:rPr>
                          <m:nor/>
                        </m:rPr>
                        <a:rPr lang="en-US"/>
                        <m:t>:</m:t>
                      </m:r>
                      <m:r>
                        <m:rPr>
                          <m:nor/>
                        </m:rPr>
                        <a:rPr lang="ru-RU" b="0" i="0" smtClean="0"/>
                        <m:t> </m:t>
                      </m:r>
                      <m:r>
                        <m:rPr>
                          <m:nor/>
                        </m:rPr>
                        <a:rPr lang="en-US"/>
                        <m:t>, :</m:t>
                      </m:r>
                      <m:r>
                        <m:rPr>
                          <m:nor/>
                        </m:rPr>
                        <a:rPr lang="ru-RU" b="0" i="0" smtClean="0"/>
                        <m:t> </m:t>
                      </m:r>
                      <m:r>
                        <m:rPr>
                          <m:nor/>
                        </m:rPr>
                        <a:rPr lang="en-US"/>
                        <m:t>n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m:rPr>
                          <m:nor/>
                        </m:rPr>
                        <a:rPr lang="en-US"/>
                        <m:t>informative</m:t>
                      </m:r>
                      <m:r>
                        <m:rPr>
                          <m:nor/>
                        </m:rPr>
                        <a:rPr lang="en-US"/>
                        <m:t> + </m:t>
                      </m:r>
                      <m:r>
                        <m:rPr>
                          <m:nor/>
                        </m:rPr>
                        <a:rPr lang="en-US"/>
                        <m:t>n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m:rPr>
                          <m:nor/>
                        </m:rPr>
                        <a:rPr lang="en-US"/>
                        <m:t>redundant</m:t>
                      </m:r>
                      <m:r>
                        <m:rPr>
                          <m:nor/>
                        </m:rPr>
                        <a:rPr lang="en-US"/>
                        <m:t> + </m:t>
                      </m:r>
                      <m:r>
                        <m:rPr>
                          <m:nor/>
                        </m:rPr>
                        <a:rPr lang="en-US"/>
                        <m:t>n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m:rPr>
                          <m:nor/>
                        </m:rPr>
                        <a:rPr lang="en-US"/>
                        <m:t>repeated</m:t>
                      </m:r>
                      <m:r>
                        <m:rPr>
                          <m:nor/>
                        </m:rPr>
                        <a:rPr lang="en-US"/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1027611"/>
                <a:ext cx="9601196" cy="4848257"/>
              </a:xfrm>
              <a:blipFill>
                <a:blip r:embed="rId2"/>
                <a:stretch>
                  <a:fillRect l="-1017" t="-1006" r="-11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4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 smtClean="0"/>
              <a:t>Загружаем датасет как </a:t>
            </a:r>
            <a:r>
              <a:rPr lang="pl-PL" dirty="0" smtClean="0"/>
              <a:t>csv </a:t>
            </a:r>
            <a:r>
              <a:rPr lang="be-BY" dirty="0" smtClean="0"/>
              <a:t>файл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83654"/>
            <a:ext cx="9601200" cy="11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dirty="0" smtClean="0"/>
              <a:t>Фильтруем датасет от вопросительных знаков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398" y="2603806"/>
            <a:ext cx="9601200" cy="6474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64" y="3445782"/>
            <a:ext cx="6202114" cy="23318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578" y="3445782"/>
            <a:ext cx="1326234" cy="233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Выбираем заголовки признаков и признаки, а также целевой признак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072" y="2455817"/>
            <a:ext cx="8465429" cy="258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Определяем модель и тренируем на </a:t>
            </a:r>
            <a:r>
              <a:rPr lang="ru-RU" dirty="0" err="1" smtClean="0"/>
              <a:t>датасете</a:t>
            </a:r>
            <a:r>
              <a:rPr lang="ru-RU" dirty="0" smtClean="0"/>
              <a:t> с кросс </a:t>
            </a:r>
            <a:r>
              <a:rPr lang="ru-RU" dirty="0" err="1" smtClean="0"/>
              <a:t>валидацией</a:t>
            </a:r>
            <a:r>
              <a:rPr lang="ru-RU" dirty="0" smtClean="0"/>
              <a:t> 10 </a:t>
            </a:r>
            <a:r>
              <a:rPr lang="ru-RU" dirty="0" err="1" smtClean="0"/>
              <a:t>фолдов</a:t>
            </a:r>
            <a:r>
              <a:rPr lang="ru-RU" dirty="0" smtClean="0"/>
              <a:t> 10 повторений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672393"/>
            <a:ext cx="9601200" cy="30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Точность на тренировочных наборах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778" y="2557463"/>
            <a:ext cx="840844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Тестовая проверка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968" y="2573035"/>
            <a:ext cx="5410955" cy="4477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68" y="3173336"/>
            <a:ext cx="3143689" cy="4953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68" y="3821269"/>
            <a:ext cx="4601217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Тестовая проверка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950" y="2557463"/>
            <a:ext cx="940809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4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</a:t>
            </a:r>
            <a:r>
              <a:rPr lang="be-BY" dirty="0" smtClean="0"/>
              <a:t>рав</a:t>
            </a:r>
            <a:r>
              <a:rPr lang="ru-RU" dirty="0" err="1" smtClean="0"/>
              <a:t>нение</a:t>
            </a:r>
            <a:r>
              <a:rPr lang="ru-RU" dirty="0" smtClean="0"/>
              <a:t> с эталонным классификационным признаком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433694"/>
            <a:ext cx="9601200" cy="15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L. </a:t>
            </a:r>
            <a:r>
              <a:rPr lang="en-US" dirty="0" err="1"/>
              <a:t>Breiman</a:t>
            </a:r>
            <a:r>
              <a:rPr lang="en-US" dirty="0"/>
              <a:t>, “Pasting small votes for classification in large databases and on-line”, Machine Learning, 36(1), 85-103, 1999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L. </a:t>
            </a:r>
            <a:r>
              <a:rPr lang="en-US" dirty="0" err="1"/>
              <a:t>Breiman</a:t>
            </a:r>
            <a:r>
              <a:rPr lang="en-US" dirty="0"/>
              <a:t>, “Bagging predictors”, Machine Learning, 24(2), 123-140, 1996.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6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Точность совпадения прогноза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980" y="2699657"/>
            <a:ext cx="8042476" cy="94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Определение метода </a:t>
            </a:r>
            <a:r>
              <a:rPr lang="en-US" dirty="0" smtClean="0"/>
              <a:t>Bagging</a:t>
            </a:r>
            <a:endParaRPr lang="ru-RU" dirty="0" smtClean="0"/>
          </a:p>
          <a:p>
            <a:r>
              <a:rPr lang="ru-RU" dirty="0" smtClean="0"/>
              <a:t>Достоинства метода</a:t>
            </a:r>
          </a:p>
          <a:p>
            <a:r>
              <a:rPr lang="ru-RU" dirty="0" smtClean="0"/>
              <a:t>Недостатки метода</a:t>
            </a:r>
          </a:p>
          <a:p>
            <a:r>
              <a:rPr lang="ru-RU" dirty="0" smtClean="0"/>
              <a:t>Описание метода на примере активностей из смартфона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4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метода </a:t>
            </a:r>
            <a:r>
              <a:rPr lang="en-US" dirty="0" smtClean="0"/>
              <a:t>Bagging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Bagging = bootstrap aggregating = </a:t>
            </a:r>
            <a:r>
              <a:rPr lang="ru-RU" dirty="0" smtClean="0"/>
              <a:t>совместная загрузка</a:t>
            </a:r>
          </a:p>
          <a:p>
            <a:pPr marL="0" indent="0">
              <a:buNone/>
            </a:pPr>
            <a:r>
              <a:rPr lang="en-US" dirty="0" smtClean="0"/>
              <a:t>Bagging </a:t>
            </a:r>
            <a:r>
              <a:rPr lang="ru-RU" dirty="0" smtClean="0"/>
              <a:t> имеет дело не с одним обучающимся, а несколькими, с ансамблем обучающихся.</a:t>
            </a:r>
          </a:p>
          <a:p>
            <a:pPr marL="0" indent="0">
              <a:buNone/>
            </a:pPr>
            <a:r>
              <a:rPr lang="ru-RU" dirty="0" smtClean="0"/>
              <a:t>Однако если им подавать на вход один и тот же </a:t>
            </a:r>
            <a:r>
              <a:rPr lang="ru-RU" dirty="0" err="1" smtClean="0"/>
              <a:t>датасет</a:t>
            </a:r>
            <a:r>
              <a:rPr lang="ru-RU" dirty="0" smtClean="0"/>
              <a:t>, то ансамбль обучающихся можно рассматривать как одного обучающегося. И нет никакой разницы.</a:t>
            </a:r>
          </a:p>
          <a:p>
            <a:pPr marL="0" indent="0">
              <a:buNone/>
            </a:pPr>
            <a:r>
              <a:rPr lang="ru-RU" dirty="0" smtClean="0"/>
              <a:t>Поэтому изменяют сами данные, которые подают на вход разным «ученикам»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8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метода </a:t>
            </a:r>
            <a:r>
              <a:rPr lang="en-US" dirty="0" smtClean="0"/>
              <a:t>Bagging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А, именно, эти данные изменяют, делая из них выборку с возвращениями.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Например, из </a:t>
                </a:r>
                <a:r>
                  <a:rPr lang="ru-RU" dirty="0" err="1" smtClean="0"/>
                  <a:t>датасета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[1, 2, 3, 4, 5]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можно сделать, скажем, три </a:t>
                </a:r>
                <a:r>
                  <a:rPr lang="ru-RU" dirty="0" err="1" smtClean="0"/>
                  <a:t>датасета</a:t>
                </a:r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1, 2, 2, 3, 4</m:t>
                        </m:r>
                      </m:e>
                    </m:d>
                  </m:oMath>
                </a14:m>
                <a:r>
                  <a:rPr lang="en-US" dirty="0" smtClean="0"/>
                  <a:t> ,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2, 2,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5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Важно отметить, что </a:t>
                </a:r>
                <a:r>
                  <a:rPr lang="en-US" dirty="0" smtClean="0"/>
                  <a:t>Decision Tree </a:t>
                </a:r>
                <a:r>
                  <a:rPr lang="ru-RU" dirty="0" smtClean="0"/>
                  <a:t>сильно зависит от </a:t>
                </a:r>
                <a:r>
                  <a:rPr lang="ru-RU" dirty="0" err="1" smtClean="0"/>
                  <a:t>датасета</a:t>
                </a:r>
                <a:r>
                  <a:rPr lang="ru-RU" dirty="0" smtClean="0"/>
                  <a:t> и изменяя </a:t>
                </a:r>
                <a:r>
                  <a:rPr lang="ru-RU" dirty="0" err="1" smtClean="0"/>
                  <a:t>датасет</a:t>
                </a:r>
                <a:r>
                  <a:rPr lang="ru-RU" dirty="0" smtClean="0"/>
                  <a:t> мы </a:t>
                </a:r>
                <a:r>
                  <a:rPr lang="ru-RU" dirty="0" err="1" smtClean="0"/>
                  <a:t>гененрируем</a:t>
                </a:r>
                <a:r>
                  <a:rPr lang="ru-RU" dirty="0" smtClean="0"/>
                  <a:t>  </a:t>
                </a:r>
                <a:r>
                  <a:rPr lang="en-US" dirty="0" smtClean="0"/>
                  <a:t>Decision Tree</a:t>
                </a:r>
                <a:r>
                  <a:rPr lang="ru-RU" dirty="0" smtClean="0"/>
                  <a:t>, которое является «учеником». И таким образом мы имеем уже 3 «базовых ученика».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7" t="-1468" r="-1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5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174" y="880826"/>
            <a:ext cx="6053786" cy="498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обучения в ансамбле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большинстве случаев обучение в ансамбле даёт лучшие результаты, чем лучший из индивидуальных обучающихся в ансамбле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3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обучения в ансамбле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Один из недостатков – высокая вычислительная цена во время тренировки и на этапе вывода.</a:t>
            </a:r>
          </a:p>
          <a:p>
            <a:pPr marL="0" indent="0">
              <a:buNone/>
            </a:pPr>
            <a:r>
              <a:rPr lang="ru-RU" dirty="0" smtClean="0"/>
              <a:t>Ансамбль методы труднее интерпретировать.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71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Классификатор </a:t>
            </a:r>
            <a:r>
              <a:rPr lang="en-US" dirty="0" err="1" smtClean="0"/>
              <a:t>BaggingClassifier</a:t>
            </a:r>
            <a:r>
              <a:rPr lang="en-US" dirty="0" smtClean="0"/>
              <a:t> </a:t>
            </a:r>
            <a:r>
              <a:rPr lang="ru-RU" dirty="0" smtClean="0"/>
              <a:t>из пакета </a:t>
            </a:r>
            <a:r>
              <a:rPr lang="en-US" dirty="0" err="1" smtClean="0"/>
              <a:t>sklearn.ensemble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Классификатор </a:t>
            </a:r>
            <a:r>
              <a:rPr lang="en-US" dirty="0"/>
              <a:t>Bagging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ru-RU" dirty="0" smtClean="0"/>
              <a:t>это мета</a:t>
            </a:r>
            <a:r>
              <a:rPr lang="en-US" dirty="0" smtClean="0"/>
              <a:t>-</a:t>
            </a:r>
            <a:r>
              <a:rPr lang="ru-RU" dirty="0" smtClean="0"/>
              <a:t>оценка</a:t>
            </a:r>
            <a:r>
              <a:rPr lang="en-US" dirty="0" smtClean="0"/>
              <a:t> </a:t>
            </a:r>
            <a:r>
              <a:rPr lang="ru-RU" dirty="0" smtClean="0"/>
              <a:t>с помощью ансамбля, </a:t>
            </a:r>
            <a:r>
              <a:rPr lang="ru-RU" dirty="0"/>
              <a:t>которая подбирает </a:t>
            </a:r>
            <a:r>
              <a:rPr lang="ru-RU" dirty="0" smtClean="0"/>
              <a:t>базовых учеников (которые тут называются </a:t>
            </a:r>
            <a:r>
              <a:rPr lang="ru-RU" dirty="0" err="1" smtClean="0"/>
              <a:t>эстиматорами</a:t>
            </a:r>
            <a:r>
              <a:rPr lang="ru-RU" dirty="0" smtClean="0"/>
              <a:t>) для </a:t>
            </a:r>
            <a:r>
              <a:rPr lang="ru-RU" dirty="0"/>
              <a:t>каждого из случайных подмножеств исходного набора данных, а затем объединяет их индивидуальные прогнозы (путем голосования или усреднения) для формирования окончательного прогноза.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Такая мета-оценка уменьшает разброс </a:t>
            </a:r>
            <a:r>
              <a:rPr lang="ru-RU" dirty="0"/>
              <a:t>оценки </a:t>
            </a:r>
            <a:r>
              <a:rPr lang="ru-RU" dirty="0" smtClean="0"/>
              <a:t>ученика или  дерева решений </a:t>
            </a:r>
            <a:r>
              <a:rPr lang="ru-RU" dirty="0"/>
              <a:t>путем введения рандомизации в процедуру ее построения и последующего создания из нее ансамбля.</a:t>
            </a:r>
          </a:p>
        </p:txBody>
      </p:sp>
    </p:spTree>
    <p:extLst>
      <p:ext uri="{BB962C8B-B14F-4D97-AF65-F5344CB8AC3E}">
        <p14:creationId xmlns:p14="http://schemas.microsoft.com/office/powerpoint/2010/main" val="35848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634</TotalTime>
  <Words>470</Words>
  <Application>Microsoft Office PowerPoint</Application>
  <PresentationFormat>Широкоэкранный</PresentationFormat>
  <Paragraphs>47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Cambria Math</vt:lpstr>
      <vt:lpstr>Garamond</vt:lpstr>
      <vt:lpstr>Натуральные материалы</vt:lpstr>
      <vt:lpstr>Прогноз поведения с помощью «обучения в ансамбле»</vt:lpstr>
      <vt:lpstr>Источники</vt:lpstr>
      <vt:lpstr>План</vt:lpstr>
      <vt:lpstr>Определение метода Bagging</vt:lpstr>
      <vt:lpstr>Определение метода Bagging</vt:lpstr>
      <vt:lpstr>Презентация PowerPoint</vt:lpstr>
      <vt:lpstr>Достоинства обучения в ансамбле</vt:lpstr>
      <vt:lpstr>Недостатки обучения в ансамбле</vt:lpstr>
      <vt:lpstr>Классификатор BaggingClassifier из пакета sklearn.ensemble</vt:lpstr>
      <vt:lpstr>Пример решения задачи про активность из смартфона</vt:lpstr>
      <vt:lpstr>Презентация PowerPoint</vt:lpstr>
      <vt:lpstr>Загружаем датасет как csv файл</vt:lpstr>
      <vt:lpstr>Фильтруем датасет от вопросительных знаков</vt:lpstr>
      <vt:lpstr>Выбираем заголовки признаков и признаки, а также целевой признак</vt:lpstr>
      <vt:lpstr>Определяем модель и тренируем на датасете с кросс валидацией 10 фолдов 10 повторений</vt:lpstr>
      <vt:lpstr>Точность на тренировочных наборах</vt:lpstr>
      <vt:lpstr>Тестовая проверка</vt:lpstr>
      <vt:lpstr>Тестовая проверка</vt:lpstr>
      <vt:lpstr>Cравнение с эталонным классификационным признаком</vt:lpstr>
      <vt:lpstr>Точность совпадения прогноза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 поведения с помощью «обучения в ансамбле»</dc:title>
  <dc:creator>Lenovo</dc:creator>
  <cp:lastModifiedBy>Lenovo</cp:lastModifiedBy>
  <cp:revision>21</cp:revision>
  <dcterms:created xsi:type="dcterms:W3CDTF">2022-02-16T07:30:26Z</dcterms:created>
  <dcterms:modified xsi:type="dcterms:W3CDTF">2022-02-16T18:04:55Z</dcterms:modified>
</cp:coreProperties>
</file>