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74" r:id="rId5"/>
    <p:sldId id="257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6" r:id="rId18"/>
    <p:sldId id="271" r:id="rId19"/>
    <p:sldId id="272" r:id="rId20"/>
    <p:sldId id="273" r:id="rId21"/>
    <p:sldId id="275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8" r:id="rId33"/>
    <p:sldId id="287" r:id="rId34"/>
    <p:sldId id="289" r:id="rId35"/>
    <p:sldId id="290" r:id="rId36"/>
    <p:sldId id="291" r:id="rId37"/>
    <p:sldId id="292" r:id="rId38"/>
    <p:sldId id="293" r:id="rId39"/>
    <p:sldId id="295" r:id="rId40"/>
    <p:sldId id="296" r:id="rId41"/>
    <p:sldId id="297" r:id="rId42"/>
    <p:sldId id="298" r:id="rId43"/>
    <p:sldId id="299" r:id="rId44"/>
    <p:sldId id="300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Случайный лес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Это не сказка!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6972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Интерпретация случайного леса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Важность признака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11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Важность признака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Рейтинг важности признака измеряет вклад конкретного признака</a:t>
                </a:r>
                <a:r>
                  <a:rPr lang="en-US" dirty="0" smtClean="0"/>
                  <a:t>. </a:t>
                </a:r>
                <a:r>
                  <a:rPr lang="ru-RU" dirty="0" smtClean="0"/>
                  <a:t>Он основан на уменьшении «загрязнения» класса за счёт признаков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Добавим лишний признак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 нашему </a:t>
                </a:r>
                <a:r>
                  <a:rPr lang="ru-RU" dirty="0" err="1" smtClean="0"/>
                  <a:t>датасету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462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вычисляется важность?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774091"/>
              </p:ext>
            </p:extLst>
          </p:nvPr>
        </p:nvGraphicFramePr>
        <p:xfrm>
          <a:off x="1295400" y="2557463"/>
          <a:ext cx="96012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364578751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07551442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30684681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881425454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85262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9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4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964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1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5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791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97276" cy="46898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Важность признаков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9975" y="1451113"/>
            <a:ext cx="5973416" cy="478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72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 частичной зависимости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Рейтинг важности признака не говорит ничего как зависит (</a:t>
            </a:r>
            <a:r>
              <a:rPr lang="ru-RU" dirty="0" err="1" smtClean="0"/>
              <a:t>коррелиру-ет</a:t>
            </a:r>
            <a:r>
              <a:rPr lang="ru-RU" dirty="0" smtClean="0"/>
              <a:t>) признак и класс. График частичной зависимости может показывать маржинальное влияние признака на вероятность , с какой принимается класс.</a:t>
            </a:r>
          </a:p>
          <a:p>
            <a:r>
              <a:rPr lang="ru-RU" dirty="0" smtClean="0"/>
              <a:t>Когда признак коррелирует с классом, то график выглядит так: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6460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95" y="675891"/>
            <a:ext cx="7059010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78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64975" y="827524"/>
                <a:ext cx="8991599" cy="144853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Он показывает,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1≤0.5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1&gt;0.5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относятся к разным классам.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Однако в нашем иллюстративном </a:t>
                </a:r>
                <a:r>
                  <a:rPr lang="ru-RU" dirty="0" err="1" smtClean="0"/>
                  <a:t>датасете</a:t>
                </a:r>
                <a:r>
                  <a:rPr lang="ru-RU" dirty="0" smtClean="0"/>
                  <a:t> график частичной зависимости выглядит иначе: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4975" y="827524"/>
                <a:ext cx="8991599" cy="1448537"/>
              </a:xfrm>
              <a:blipFill>
                <a:blip r:embed="rId2"/>
                <a:stretch>
                  <a:fillRect l="-1085" t="-3376" r="-1695" b="-2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436" y="2161990"/>
            <a:ext cx="4860703" cy="414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72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Он не показывает никаких взаимоотношений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 классом, хотя он и считается первым по важности. Причина в том,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должен взаимодействовать 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ru-RU" dirty="0" smtClean="0"/>
                  <a:t>, чтобы быть предсказывающим для класса.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Таким образом, в этом случае, график частичной зависимости может ввести в заблуждение.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7" t="-1468" r="-7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819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inTrees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457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15278" y="827522"/>
            <a:ext cx="9607825" cy="4320947"/>
          </a:xfrm>
        </p:spPr>
        <p:txBody>
          <a:bodyPr>
            <a:normAutofit/>
          </a:bodyPr>
          <a:lstStyle/>
          <a:p>
            <a:r>
              <a:rPr lang="ru-RU" dirty="0" smtClean="0"/>
              <a:t>Ни рейтинг важности ни график частичной зависимости не показывают как различные признаки взаимодействуют с классом</a:t>
            </a:r>
            <a:r>
              <a:rPr lang="en-US" dirty="0" smtClean="0"/>
              <a:t>. </a:t>
            </a:r>
            <a:r>
              <a:rPr lang="ru-RU" dirty="0" err="1" smtClean="0"/>
              <a:t>Фрейворк</a:t>
            </a:r>
            <a:r>
              <a:rPr lang="ru-RU" dirty="0" smtClean="0"/>
              <a:t> </a:t>
            </a:r>
            <a:r>
              <a:rPr lang="en-US" dirty="0" err="1" smtClean="0"/>
              <a:t>inTrees</a:t>
            </a:r>
            <a:r>
              <a:rPr lang="en-US" dirty="0" smtClean="0"/>
              <a:t> </a:t>
            </a:r>
            <a:r>
              <a:rPr lang="ru-RU" dirty="0" smtClean="0"/>
              <a:t>может использоваться чтобы достигнуть более ясной картины того, что происходит внутри случайного леса. </a:t>
            </a:r>
          </a:p>
          <a:p>
            <a:r>
              <a:rPr lang="ru-RU" dirty="0" smtClean="0"/>
              <a:t>Для нашего игрового </a:t>
            </a:r>
            <a:r>
              <a:rPr lang="ru-RU" dirty="0" err="1" smtClean="0"/>
              <a:t>датасета</a:t>
            </a:r>
            <a:r>
              <a:rPr lang="ru-RU" dirty="0" smtClean="0"/>
              <a:t> высоко-предсказуемые взаимодействия и их соответствующие классы могут быть выделены с помощью </a:t>
            </a:r>
            <a:r>
              <a:rPr lang="en-US" dirty="0" err="1" smtClean="0"/>
              <a:t>inTrees</a:t>
            </a:r>
            <a:r>
              <a:rPr lang="en-US" dirty="0" smtClean="0"/>
              <a:t> </a:t>
            </a:r>
            <a:r>
              <a:rPr lang="ru-RU" dirty="0" smtClean="0"/>
              <a:t>и показаны ниже:</a:t>
            </a:r>
          </a:p>
          <a:p>
            <a:r>
              <a:rPr lang="en-US" dirty="0" smtClean="0"/>
              <a:t>Frequency – </a:t>
            </a:r>
            <a:r>
              <a:rPr lang="ru-RU" dirty="0" smtClean="0"/>
              <a:t>мера частоты взаимодействия в случайном лесу</a:t>
            </a:r>
          </a:p>
          <a:p>
            <a:r>
              <a:rPr lang="en-US" dirty="0" smtClean="0"/>
              <a:t>Accuracy – </a:t>
            </a:r>
            <a:r>
              <a:rPr lang="ru-RU" dirty="0" smtClean="0"/>
              <a:t>мера того как точно взаимодействие предсказывает класс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495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такое случайный лес</a:t>
            </a:r>
          </a:p>
          <a:p>
            <a:r>
              <a:rPr lang="ru-RU" dirty="0" smtClean="0"/>
              <a:t>Интерпретация случайного леса</a:t>
            </a:r>
          </a:p>
          <a:p>
            <a:r>
              <a:rPr lang="ru-RU" dirty="0" smtClean="0"/>
              <a:t>Смещение в сторону признаков с большим количеством категорий</a:t>
            </a:r>
          </a:p>
          <a:p>
            <a:r>
              <a:rPr lang="ru-RU" dirty="0" smtClean="0"/>
              <a:t>Управление избыточностью признаков</a:t>
            </a:r>
          </a:p>
          <a:p>
            <a:r>
              <a:rPr lang="ru-RU" dirty="0" smtClean="0"/>
              <a:t>Нахождение выбросов</a:t>
            </a:r>
          </a:p>
          <a:p>
            <a:r>
              <a:rPr lang="ru-RU" dirty="0" smtClean="0"/>
              <a:t>Кластеризация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9563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893" y="1018209"/>
            <a:ext cx="9637681" cy="450794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461052" y="3568148"/>
            <a:ext cx="4770783" cy="4472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323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Смещение к признакам с большим количеством категорий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906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нашего примера добавим ещё один случайный признак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 с 30 категориями. Даже если этот признак не относится к делу и классу он имеет рейтинг важности больше чем действительно релевантные признаки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ru-RU" dirty="0" smtClean="0"/>
                  <a:t>, показывающее неправильное смещение в сторону признаков с наибольшим числом категорий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7" t="-14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036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777" y="374633"/>
            <a:ext cx="5914536" cy="47862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47261" y="5257799"/>
                <a:ext cx="11391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реально информативные признаки,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err="1" smtClean="0"/>
                  <a:t>иррелевантные</a:t>
                </a:r>
                <a:r>
                  <a:rPr lang="ru-RU" dirty="0" smtClean="0"/>
                  <a:t>, при этом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имеет большое число категорий</a:t>
                </a:r>
                <a:endParaRPr lang="ru-RU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61" y="5257799"/>
                <a:ext cx="11391260" cy="369332"/>
              </a:xfrm>
              <a:prstGeom prst="rect">
                <a:avLst/>
              </a:prstGeom>
              <a:blipFill>
                <a:blip r:embed="rId3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725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Решение должно переработать выбор признаков. К примеру для </a:t>
                </a:r>
                <a:r>
                  <a:rPr lang="en-US" dirty="0" err="1" smtClean="0"/>
                  <a:t>RandomForest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пакета в </a:t>
                </a:r>
                <a:r>
                  <a:rPr lang="en-US" dirty="0" smtClean="0"/>
                  <a:t>R </a:t>
                </a:r>
                <a:r>
                  <a:rPr lang="ru-RU" dirty="0" smtClean="0"/>
                  <a:t>можно использовать влияние признака по </a:t>
                </a:r>
                <a:r>
                  <a:rPr lang="en-US" dirty="0" smtClean="0"/>
                  <a:t>accuracy (</a:t>
                </a:r>
                <a:r>
                  <a:rPr lang="en-US" dirty="0" err="1" smtClean="0"/>
                  <a:t>importance$MeanDecreaseAccuracy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ru-RU" dirty="0" smtClean="0"/>
                  <a:t>Ниже график влияния </a:t>
                </a:r>
                <a:r>
                  <a:rPr lang="en-US" dirty="0" smtClean="0"/>
                  <a:t>accuracy </a:t>
                </a:r>
                <a:r>
                  <a:rPr lang="ru-RU" dirty="0" smtClean="0"/>
                  <a:t>показывает, что влияние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признака достаточно мало по сравнению с действительно информативными признаками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только мешает модели и его следовало бы удалить перед тем как приближать  классификатор.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7" t="-14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245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68" y="247206"/>
            <a:ext cx="8164064" cy="63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3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</a:t>
            </a:r>
            <a:r>
              <a:rPr lang="en-US" dirty="0" smtClean="0"/>
              <a:t>(</a:t>
            </a:r>
            <a:r>
              <a:rPr lang="be-BY" dirty="0" smtClean="0"/>
              <a:t>прора</a:t>
            </a:r>
            <a:r>
              <a:rPr lang="ru-RU" dirty="0" err="1" smtClean="0"/>
              <a:t>ботка</a:t>
            </a:r>
            <a:r>
              <a:rPr lang="en-US" dirty="0" smtClean="0"/>
              <a:t>) </a:t>
            </a:r>
            <a:r>
              <a:rPr lang="ru-RU" dirty="0" smtClean="0"/>
              <a:t>избыточными признаками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5957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Исправленный случайный лес (</a:t>
            </a:r>
            <a:r>
              <a:rPr lang="en-US" dirty="0" smtClean="0"/>
              <a:t>RRF</a:t>
            </a:r>
            <a:r>
              <a:rPr lang="ru-RU" dirty="0" smtClean="0"/>
              <a:t>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Когда признаки одинаковы, как например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степень их важности может ввести в заблуждение.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Эти признаки в нашем примере идентичны и имеют одинаковую степень важности. Когда больше избыточных признаков, то степень важности их становится даже меньше. Это не приведёт к потере точности при выполнении, но может ввести в заблуждение при интерпретации.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Решением может быть Исправленный Случайный Лес 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RRF</a:t>
                </a:r>
                <a:r>
                  <a:rPr lang="en-US" dirty="0" smtClean="0"/>
                  <a:t> =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US" dirty="0" smtClean="0"/>
                  <a:t>egularized </a:t>
                </a:r>
                <a:r>
                  <a:rPr lang="en-US" dirty="0">
                    <a:solidFill>
                      <a:srgbClr val="FF0000"/>
                    </a:solidFill>
                  </a:rPr>
                  <a:t>R</a:t>
                </a:r>
                <a:r>
                  <a:rPr lang="en-US" dirty="0" smtClean="0"/>
                  <a:t>andom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F</a:t>
                </a:r>
                <a:r>
                  <a:rPr lang="en-US" dirty="0" smtClean="0"/>
                  <a:t>orest</a:t>
                </a:r>
                <a:r>
                  <a:rPr lang="ru-RU" dirty="0" smtClean="0"/>
                  <a:t>)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7" t="-1468" r="-6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992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процессе построения дерева RRF запоминает </a:t>
            </a:r>
            <a:r>
              <a:rPr lang="ru-RU" dirty="0" smtClean="0"/>
              <a:t>признаки, ранее </a:t>
            </a:r>
            <a:r>
              <a:rPr lang="ru-RU" dirty="0"/>
              <a:t>использованные в предыдущих узлах дерева, и предпочитает эти </a:t>
            </a:r>
            <a:r>
              <a:rPr lang="ru-RU" dirty="0" smtClean="0"/>
              <a:t>признаки </a:t>
            </a:r>
            <a:r>
              <a:rPr lang="ru-RU" dirty="0"/>
              <a:t>при разбиении будущих узлов дерева, тем самым избегая избыточных </a:t>
            </a:r>
            <a:r>
              <a:rPr lang="ru-RU" dirty="0" smtClean="0"/>
              <a:t>признаков </a:t>
            </a:r>
            <a:r>
              <a:rPr lang="ru-RU" dirty="0"/>
              <a:t>в деревьях.</a:t>
            </a:r>
          </a:p>
        </p:txBody>
      </p:sp>
    </p:spTree>
    <p:extLst>
      <p:ext uri="{BB962C8B-B14F-4D97-AF65-F5344CB8AC3E}">
        <p14:creationId xmlns:p14="http://schemas.microsoft.com/office/powerpoint/2010/main" val="2313703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3" y="1194589"/>
            <a:ext cx="11042374" cy="521614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304999" y="548258"/>
            <a:ext cx="1723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Стало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68973" y="713815"/>
            <a:ext cx="1723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/>
              <a:t>Было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0053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построения случайного дерева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Дерево строится по случайной выборке из изначальных данных: случайно выбираются столбцы (признаки) и выбираются строки (категории) из таблицы данных</a:t>
            </a:r>
            <a:r>
              <a:rPr lang="be-BY" dirty="0" smtClean="0"/>
              <a:t>, выбор может быть с повторениями</a:t>
            </a:r>
            <a:endParaRPr lang="ru-RU" dirty="0" smtClean="0"/>
          </a:p>
          <a:p>
            <a:r>
              <a:rPr lang="ru-RU" dirty="0" smtClean="0"/>
              <a:t>В каждом узле дерева множество признаков выбирается случайно для создания наилучшего разбиения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0343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Обнаружение выбросов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913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85462" y="817585"/>
            <a:ext cx="9478616" cy="11503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Используем метод, работающий с двумерными данными изображёнными на рисунке.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768" y="1392766"/>
            <a:ext cx="5340005" cy="466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86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1" y="-2915"/>
            <a:ext cx="7752521" cy="677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45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2109" y="549227"/>
            <a:ext cx="9252213" cy="18162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Идея в том, чтобы сгенерировать данные которые контрастируют с исходными данными: здесь мы случайным образом перемешаем каждый признак. Два </a:t>
            </a:r>
            <a:r>
              <a:rPr lang="ru-RU" dirty="0" err="1" smtClean="0"/>
              <a:t>датасета</a:t>
            </a:r>
            <a:r>
              <a:rPr lang="ru-RU" dirty="0" smtClean="0"/>
              <a:t> обозначим как два класса (скажем, первый -«нормальный», второй – «случайный»). Получим комбинированный </a:t>
            </a:r>
            <a:r>
              <a:rPr lang="ru-RU" dirty="0" err="1" smtClean="0"/>
              <a:t>датасет</a:t>
            </a:r>
            <a:r>
              <a:rPr lang="ru-RU" dirty="0" smtClean="0"/>
              <a:t>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199" y="2278270"/>
            <a:ext cx="4187671" cy="389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10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279" y="-284265"/>
            <a:ext cx="7961243" cy="739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57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этом </a:t>
            </a:r>
            <a:r>
              <a:rPr lang="ru-RU" dirty="0" err="1" smtClean="0"/>
              <a:t>датасете</a:t>
            </a:r>
            <a:r>
              <a:rPr lang="ru-RU" dirty="0" smtClean="0"/>
              <a:t> строится случайный лес. После этого можно применить классификатор к тестовым наборам данных (к строкам в таблице). </a:t>
            </a:r>
          </a:p>
          <a:p>
            <a:pPr marL="0" indent="0">
              <a:buNone/>
            </a:pPr>
            <a:r>
              <a:rPr lang="ru-RU" dirty="0" smtClean="0"/>
              <a:t>Если предсказанный класс является случайным, то он идентифицируется как выброс. См. рис. ниже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1633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559" y="492357"/>
            <a:ext cx="5856267" cy="580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97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Мы можем понять какой признак участвует в определении выброса, когда посмотрим на рейтинг (степень) важности признаков. Для иллюстрации мы добавили нерелевантный классам случайный признак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ru-RU" dirty="0" smtClean="0"/>
                  <a:t>, который имеет наименьшую важность в данном случае.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7" t="-1468" r="-3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618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351" y="685799"/>
            <a:ext cx="5474772" cy="516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83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Кластеризация с помощью случайного леса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90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Рассмотрим игровой пример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Class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𝑥𝑜𝑟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𝑥𝑜𝑟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r>
                  <a:rPr lang="ru-RU" dirty="0" smtClean="0"/>
                  <a:t>Например, этой функции будет соответствовать таблица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7717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14671" y="1056123"/>
            <a:ext cx="9846364" cy="49272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Как и при поиске выбросов, метод случайного леса сохраняет усилия по предварительной обработке признаков.</a:t>
            </a:r>
          </a:p>
          <a:p>
            <a:pPr marL="0" indent="0">
              <a:buNone/>
            </a:pPr>
            <a:r>
              <a:rPr lang="ru-RU" dirty="0" smtClean="0"/>
              <a:t>Процедура аналогична той, что для поиска выбросов: </a:t>
            </a:r>
          </a:p>
          <a:p>
            <a:pPr marL="457200" indent="-457200">
              <a:buAutoNum type="arabicParenR"/>
            </a:pPr>
            <a:r>
              <a:rPr lang="ru-RU" dirty="0" smtClean="0"/>
              <a:t>создаём искусственный </a:t>
            </a:r>
            <a:r>
              <a:rPr lang="ru-RU" dirty="0" err="1" smtClean="0"/>
              <a:t>датасет</a:t>
            </a:r>
            <a:r>
              <a:rPr lang="ru-RU" dirty="0" smtClean="0"/>
              <a:t>, случайной перестановкой признаков, случайно </a:t>
            </a:r>
            <a:r>
              <a:rPr lang="ru-RU" dirty="0" err="1" smtClean="0"/>
              <a:t>выбраных</a:t>
            </a:r>
            <a:r>
              <a:rPr lang="ru-RU" dirty="0" smtClean="0"/>
              <a:t> строк в таблице,</a:t>
            </a:r>
          </a:p>
          <a:p>
            <a:pPr marL="457200" indent="-457200">
              <a:buAutoNum type="arabicParenR"/>
            </a:pPr>
            <a:r>
              <a:rPr lang="ru-RU" dirty="0" smtClean="0"/>
              <a:t>Обозначаем изначальные данные и синтезированный класс двумя разными классами,</a:t>
            </a:r>
          </a:p>
          <a:p>
            <a:pPr marL="457200" indent="-457200">
              <a:buAutoNum type="arabicParenR"/>
            </a:pPr>
            <a:r>
              <a:rPr lang="ru-RU" dirty="0" smtClean="0"/>
              <a:t>Строится случайный лес для задачи классификации,</a:t>
            </a:r>
          </a:p>
          <a:p>
            <a:pPr marL="457200" indent="-457200">
              <a:buAutoNum type="arabicParenR"/>
            </a:pPr>
            <a:r>
              <a:rPr lang="ru-RU" dirty="0" smtClean="0"/>
              <a:t>Из построенного случайного леса выделяется значение похожести между каждой парой </a:t>
            </a:r>
            <a:r>
              <a:rPr lang="pl-PL" dirty="0" smtClean="0"/>
              <a:t>i</a:t>
            </a:r>
            <a:r>
              <a:rPr lang="en-US" dirty="0" err="1" smtClean="0"/>
              <a:t>nstances</a:t>
            </a:r>
            <a:r>
              <a:rPr lang="ru-RU" dirty="0" smtClean="0"/>
              <a:t> (строк). Похожесть двух дата </a:t>
            </a:r>
            <a:r>
              <a:rPr lang="en-US" dirty="0" smtClean="0"/>
              <a:t>instances</a:t>
            </a:r>
            <a:r>
              <a:rPr lang="ru-RU" dirty="0" smtClean="0"/>
              <a:t> (строк) измеряется процентом деревьев, где дата </a:t>
            </a:r>
            <a:r>
              <a:rPr lang="en-US" dirty="0" smtClean="0"/>
              <a:t>instances </a:t>
            </a:r>
            <a:r>
              <a:rPr lang="ru-RU" dirty="0" smtClean="0"/>
              <a:t> появляются в одном и том же  листе дерева. </a:t>
            </a:r>
          </a:p>
          <a:p>
            <a:pPr marL="0" indent="0">
              <a:buNone/>
            </a:pPr>
            <a:endParaRPr lang="ru-RU" dirty="0" smtClean="0"/>
          </a:p>
          <a:p>
            <a:pPr marL="457200" indent="-45720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6421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668" y="556591"/>
            <a:ext cx="8334854" cy="49695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63078" y="5724939"/>
            <a:ext cx="264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Схожесть равна 0.66?????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8685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Затем применяется алгоритм кластеризации, совместно со степенями схожести. Для кластеризации может быть использована иерархическая кластеризация. Ниже рисунки для предопределённых двух кластеров и четырёх кластеров.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84487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102" y="785190"/>
            <a:ext cx="5091793" cy="532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951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437" y="786709"/>
            <a:ext cx="5195363" cy="510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7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661" y="1071154"/>
            <a:ext cx="7883653" cy="463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5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661" y="932006"/>
            <a:ext cx="7883653" cy="463744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515291" y="2272937"/>
            <a:ext cx="9000309" cy="783772"/>
          </a:xfrm>
          <a:prstGeom prst="rect">
            <a:avLst/>
          </a:prstGeom>
          <a:solidFill>
            <a:srgbClr val="FFFF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15290" y="3056709"/>
            <a:ext cx="9000309" cy="783772"/>
          </a:xfrm>
          <a:prstGeom prst="rect">
            <a:avLst/>
          </a:prstGeom>
          <a:solidFill>
            <a:srgbClr val="FFFF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29332" y="4397640"/>
            <a:ext cx="9000309" cy="783772"/>
          </a:xfrm>
          <a:prstGeom prst="rect">
            <a:avLst/>
          </a:prstGeom>
          <a:solidFill>
            <a:srgbClr val="FFFF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777021" y="2159631"/>
            <a:ext cx="9000309" cy="783772"/>
          </a:xfrm>
          <a:prstGeom prst="rect">
            <a:avLst/>
          </a:prstGeom>
          <a:solidFill>
            <a:srgbClr val="FFFF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35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661" y="932006"/>
            <a:ext cx="7883653" cy="463744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515291" y="2272937"/>
            <a:ext cx="9000309" cy="783772"/>
          </a:xfrm>
          <a:prstGeom prst="rect">
            <a:avLst/>
          </a:prstGeom>
          <a:solidFill>
            <a:srgbClr val="FFFF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15290" y="3056709"/>
            <a:ext cx="9000309" cy="783772"/>
          </a:xfrm>
          <a:prstGeom prst="rect">
            <a:avLst/>
          </a:prstGeom>
          <a:solidFill>
            <a:srgbClr val="FFFF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29332" y="4397640"/>
            <a:ext cx="9000309" cy="783772"/>
          </a:xfrm>
          <a:prstGeom prst="rect">
            <a:avLst/>
          </a:prstGeom>
          <a:solidFill>
            <a:srgbClr val="FFFF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425148" y="1391478"/>
            <a:ext cx="1749287" cy="4373218"/>
          </a:xfrm>
          <a:prstGeom prst="rect">
            <a:avLst/>
          </a:prstGeom>
          <a:solidFill>
            <a:srgbClr val="00B0F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174435" y="1391478"/>
            <a:ext cx="1749287" cy="4373218"/>
          </a:xfrm>
          <a:prstGeom prst="rect">
            <a:avLst/>
          </a:prstGeom>
          <a:solidFill>
            <a:srgbClr val="00B0F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667691" y="1994358"/>
            <a:ext cx="9000309" cy="783772"/>
          </a:xfrm>
          <a:prstGeom prst="rect">
            <a:avLst/>
          </a:prstGeom>
          <a:solidFill>
            <a:srgbClr val="FFFF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3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94185" y="604445"/>
            <a:ext cx="9319589" cy="67770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построения случайного дерева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642" y="1282148"/>
            <a:ext cx="8367697" cy="534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82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8456" y="634262"/>
            <a:ext cx="9914283" cy="677703"/>
          </a:xfrm>
        </p:spPr>
        <p:txBody>
          <a:bodyPr>
            <a:normAutofit fontScale="90000"/>
          </a:bodyPr>
          <a:lstStyle/>
          <a:p>
            <a:r>
              <a:rPr lang="ru-RU" sz="2700" dirty="0" smtClean="0"/>
              <a:t>Результат генерации 3 деревьев (не связанный с предыдущими слайдами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034" y="1311965"/>
            <a:ext cx="8334854" cy="496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51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381</TotalTime>
  <Words>891</Words>
  <Application>Microsoft Office PowerPoint</Application>
  <PresentationFormat>Широкоэкранный</PresentationFormat>
  <Paragraphs>86</Paragraphs>
  <Slides>44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8" baseType="lpstr">
      <vt:lpstr>Arial</vt:lpstr>
      <vt:lpstr>Cambria Math</vt:lpstr>
      <vt:lpstr>Garamond</vt:lpstr>
      <vt:lpstr>Натуральные материалы</vt:lpstr>
      <vt:lpstr>Случайный лес</vt:lpstr>
      <vt:lpstr>Презентация PowerPoint</vt:lpstr>
      <vt:lpstr>Алгоритм построения случайного дерева 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построения случайного дерева </vt:lpstr>
      <vt:lpstr>Результат генерации 3 деревьев (не связанный с предыдущими слайдами)</vt:lpstr>
      <vt:lpstr>Интерпретация случайного леса</vt:lpstr>
      <vt:lpstr>Важность признака</vt:lpstr>
      <vt:lpstr>Как вычисляется важность?</vt:lpstr>
      <vt:lpstr>Важность признаков</vt:lpstr>
      <vt:lpstr>График частичной зависимости</vt:lpstr>
      <vt:lpstr>Презентация PowerPoint</vt:lpstr>
      <vt:lpstr>Презентация PowerPoint</vt:lpstr>
      <vt:lpstr>Презентация PowerPoint</vt:lpstr>
      <vt:lpstr>inTrees</vt:lpstr>
      <vt:lpstr>Презентация PowerPoint</vt:lpstr>
      <vt:lpstr>Презентация PowerPoint</vt:lpstr>
      <vt:lpstr>Смещение к признакам с большим количеством категорий</vt:lpstr>
      <vt:lpstr>Презентация PowerPoint</vt:lpstr>
      <vt:lpstr>Презентация PowerPoint</vt:lpstr>
      <vt:lpstr>Презентация PowerPoint</vt:lpstr>
      <vt:lpstr>Презентация PowerPoint</vt:lpstr>
      <vt:lpstr>Управление (проработка) избыточными признаками</vt:lpstr>
      <vt:lpstr>Исправленный случайный лес (RRF)</vt:lpstr>
      <vt:lpstr>Презентация PowerPoint</vt:lpstr>
      <vt:lpstr>Презентация PowerPoint</vt:lpstr>
      <vt:lpstr>Обнаружение выбросов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Кластеризация с помощью случайного леса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Случайный лес</dc:title>
  <dc:creator>Lenovo</dc:creator>
  <cp:lastModifiedBy>Lenovo</cp:lastModifiedBy>
  <cp:revision>32</cp:revision>
  <dcterms:created xsi:type="dcterms:W3CDTF">2022-01-05T07:37:34Z</dcterms:created>
  <dcterms:modified xsi:type="dcterms:W3CDTF">2022-01-05T13:59:29Z</dcterms:modified>
</cp:coreProperties>
</file>