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96" r:id="rId12"/>
    <p:sldId id="297" r:id="rId13"/>
    <p:sldId id="298" r:id="rId14"/>
    <p:sldId id="299" r:id="rId15"/>
    <p:sldId id="264" r:id="rId16"/>
    <p:sldId id="265" r:id="rId17"/>
    <p:sldId id="295" r:id="rId18"/>
    <p:sldId id="272" r:id="rId19"/>
    <p:sldId id="273" r:id="rId20"/>
    <p:sldId id="267" r:id="rId21"/>
    <p:sldId id="268" r:id="rId22"/>
    <p:sldId id="266" r:id="rId23"/>
    <p:sldId id="269" r:id="rId24"/>
    <p:sldId id="286" r:id="rId25"/>
    <p:sldId id="287" r:id="rId26"/>
    <p:sldId id="288" r:id="rId27"/>
    <p:sldId id="289" r:id="rId28"/>
    <p:sldId id="271" r:id="rId29"/>
    <p:sldId id="274" r:id="rId30"/>
    <p:sldId id="275" r:id="rId31"/>
    <p:sldId id="276" r:id="rId32"/>
    <p:sldId id="277" r:id="rId33"/>
    <p:sldId id="278" r:id="rId34"/>
    <p:sldId id="279" r:id="rId35"/>
    <p:sldId id="290" r:id="rId36"/>
    <p:sldId id="280" r:id="rId37"/>
    <p:sldId id="281" r:id="rId38"/>
    <p:sldId id="282" r:id="rId39"/>
    <p:sldId id="283" r:id="rId40"/>
    <p:sldId id="284" r:id="rId41"/>
    <p:sldId id="285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Наивный метод Байеса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61" y="670560"/>
            <a:ext cx="2417199" cy="5282026"/>
          </a:xfrm>
          <a:prstGeom prst="rect">
            <a:avLst/>
          </a:prstGeom>
        </p:spPr>
      </p:pic>
      <p:sp>
        <p:nvSpPr>
          <p:cNvPr id="3" name="Овальная выноска 2"/>
          <p:cNvSpPr/>
          <p:nvPr/>
        </p:nvSpPr>
        <p:spPr>
          <a:xfrm>
            <a:off x="5259977" y="984069"/>
            <a:ext cx="5329646" cy="1184365"/>
          </a:xfrm>
          <a:prstGeom prst="wedgeEllipseCallout">
            <a:avLst>
              <a:gd name="adj1" fmla="val -84885"/>
              <a:gd name="adj2" fmla="val 3161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Хоть Я и наивный и скромный священник, но формулу то назвали в мою честь! Ха!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6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871061" y="2455817"/>
            <a:ext cx="966653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ьная выноска 7"/>
          <p:cNvSpPr/>
          <p:nvPr/>
        </p:nvSpPr>
        <p:spPr>
          <a:xfrm>
            <a:off x="9483633" y="1210491"/>
            <a:ext cx="1889761" cy="1553174"/>
          </a:xfrm>
          <a:prstGeom prst="wedgeEllipseCallout">
            <a:avLst>
              <a:gd name="adj1" fmla="val -142517"/>
              <a:gd name="adj2" fmla="val 49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Априорная вероятность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871061" y="2455817"/>
            <a:ext cx="966653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ьная выноска 7"/>
          <p:cNvSpPr/>
          <p:nvPr/>
        </p:nvSpPr>
        <p:spPr>
          <a:xfrm>
            <a:off x="9483633" y="1306286"/>
            <a:ext cx="1412964" cy="1457379"/>
          </a:xfrm>
          <a:prstGeom prst="wedgeEllipseCallout">
            <a:avLst>
              <a:gd name="adj1" fmla="val -191826"/>
              <a:gd name="adj2" fmla="val 34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Априорная вероятность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721532" y="2432739"/>
            <a:ext cx="1149530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ьная выноска 8"/>
          <p:cNvSpPr/>
          <p:nvPr/>
        </p:nvSpPr>
        <p:spPr>
          <a:xfrm>
            <a:off x="6424749" y="3487710"/>
            <a:ext cx="2579914" cy="1457379"/>
          </a:xfrm>
          <a:prstGeom prst="wedgeEllipseCallout">
            <a:avLst>
              <a:gd name="adj1" fmla="val -64347"/>
              <a:gd name="adj2" fmla="val -854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Вероятность правдоподобия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3778" y="2556931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3778" y="2556931"/>
                <a:ext cx="9601196" cy="3318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4545872" y="2638697"/>
            <a:ext cx="1149534" cy="783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ьная выноска 7"/>
          <p:cNvSpPr/>
          <p:nvPr/>
        </p:nvSpPr>
        <p:spPr>
          <a:xfrm>
            <a:off x="2090057" y="3617891"/>
            <a:ext cx="2186939" cy="1457379"/>
          </a:xfrm>
          <a:prstGeom prst="wedgeEllipseCallout">
            <a:avLst>
              <a:gd name="adj1" fmla="val 74430"/>
              <a:gd name="adj2" fmla="val -758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Постериорная</a:t>
            </a:r>
            <a:r>
              <a:rPr lang="ru-RU" dirty="0" smtClean="0">
                <a:solidFill>
                  <a:schemeClr val="tx1"/>
                </a:solidFill>
              </a:rPr>
              <a:t> вероятность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95999" y="2921206"/>
            <a:ext cx="1149530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ьная выноска 8"/>
          <p:cNvSpPr/>
          <p:nvPr/>
        </p:nvSpPr>
        <p:spPr>
          <a:xfrm>
            <a:off x="7245528" y="4018189"/>
            <a:ext cx="2579914" cy="1457379"/>
          </a:xfrm>
          <a:prstGeom prst="wedgeEllipseCallout">
            <a:avLst>
              <a:gd name="adj1" fmla="val -64347"/>
              <a:gd name="adj2" fmla="val -854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Вероятность очевидности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она применяется к нашему </a:t>
            </a:r>
            <a:r>
              <a:rPr lang="ru-RU" dirty="0" err="1" smtClean="0"/>
              <a:t>датафрейму</a:t>
            </a:r>
            <a:r>
              <a:rPr lang="ru-RU" dirty="0" smtClean="0"/>
              <a:t> и задаче определения поведения?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набор гипотез </a:t>
                </a:r>
                <a:r>
                  <a:rPr lang="en-US" dirty="0" smtClean="0"/>
                  <a:t>C = “Walking”, C=“Jogging” etc.</a:t>
                </a:r>
              </a:p>
              <a:p>
                <a:pPr marL="457200" indent="-457200">
                  <a:buFont typeface="Arial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evidence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подтверждение, свидетельство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признаки (</a:t>
                </a:r>
                <a:r>
                  <a:rPr lang="en-US" dirty="0" smtClean="0"/>
                  <a:t>features</a:t>
                </a:r>
                <a:r>
                  <a:rPr lang="ru-RU" dirty="0" smtClean="0"/>
                  <a:t>)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столбцы нашего </a:t>
                </a:r>
                <a:r>
                  <a:rPr lang="ru-RU" dirty="0" err="1" smtClean="0"/>
                  <a:t>датафрейма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1" t="-3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7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b="1" dirty="0" err="1" smtClean="0"/>
                  <a:t>постериорная</a:t>
                </a:r>
                <a:r>
                  <a:rPr lang="ru-RU" dirty="0" smtClean="0"/>
                  <a:t> (окончательная) вероятность</a:t>
                </a:r>
                <a:r>
                  <a:rPr lang="be-BY" dirty="0" smtClean="0"/>
                  <a:t>, нам её и надо вычислить</a:t>
                </a:r>
                <a:r>
                  <a:rPr lang="en-US" dirty="0" smtClean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e-BY" b="1" dirty="0" smtClean="0"/>
                  <a:t>апр</a:t>
                </a:r>
                <a:r>
                  <a:rPr lang="ru-RU" b="1" dirty="0" err="1" smtClean="0"/>
                  <a:t>иорная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вероятность, для каждого признака она своя, </a:t>
                </a:r>
                <a:r>
                  <a:rPr lang="ru-RU" dirty="0" smtClean="0"/>
                  <a:t>и дана изначально, либо её легко вычислить</a:t>
                </a:r>
                <a:endParaRPr lang="en-US" dirty="0" smtClean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</a:t>
                </a:r>
                <a:r>
                  <a:rPr lang="ru-RU" b="1" dirty="0" smtClean="0"/>
                  <a:t>правдоподобия</a:t>
                </a:r>
                <a:r>
                  <a:rPr lang="ru-RU" dirty="0" smtClean="0"/>
                  <a:t>. Для его вычисления используем формулу Гаусса: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blipFill>
                <a:blip r:embed="rId2"/>
                <a:stretch>
                  <a:fillRect l="-1199" t="-2157" r="-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правдоподобия. Для его вычисления используем формулу Гаусса: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be-BY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𝐽𝑜𝑔𝑔𝑖𝑛𝑔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ru-RU" dirty="0" smtClean="0"/>
                  <a:t>если </a:t>
                </a:r>
                <a:r>
                  <a:rPr lang="ru-RU" dirty="0"/>
                  <a:t>например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𝐽𝑜𝑔𝑔𝑖𝑛𝑔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выбираем из столбца з признаком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только те строки, которые соответствуют</a:t>
                </a:r>
                <a:r>
                  <a:rPr lang="en-US" dirty="0"/>
                  <a:t> </a:t>
                </a:r>
                <a:r>
                  <a:rPr lang="ru-RU" dirty="0"/>
                  <a:t>классу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𝐽𝑜𝑔𝑔𝑖𝑛𝑔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и вычисляем среднее</a:t>
                </a:r>
                <a:r>
                  <a:rPr lang="en-US" dirty="0"/>
                  <a:t> </a:t>
                </a:r>
                <a:r>
                  <a:rPr lang="ru-RU" dirty="0" smtClean="0"/>
                  <a:t>значение, </a:t>
                </a:r>
                <a:r>
                  <a:rPr lang="ru-RU" dirty="0"/>
                  <a:t>а также стандартное отклонение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Jogging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Jogging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be-BY" dirty="0"/>
                  <a:t>А потом подставить это всё в формулу Гаусса</a:t>
                </a:r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blipFill>
                <a:blip r:embed="rId2"/>
                <a:stretch>
                  <a:fillRect l="-821" t="-254" b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86692" y="1633823"/>
                <a:ext cx="9601196" cy="3318936"/>
              </a:xfrm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Resultant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Jogging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11.96+12.05+11.99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11.96−12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12.05−12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11.99−12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0.0016+0.0025+0.0001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=0.0374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692" y="1633823"/>
                <a:ext cx="9601196" cy="3318936"/>
              </a:xfrm>
              <a:blipFill>
                <a:blip r:embed="rId2"/>
                <a:stretch>
                  <a:fillRect l="-381" t="-2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306" y="1114819"/>
            <a:ext cx="183858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0.0374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0.0374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0.0374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𝐽𝑜𝑔𝑔𝑖𝑛𝑔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96" y="1288990"/>
            <a:ext cx="1838582" cy="41058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865326" y="1634065"/>
            <a:ext cx="1288868" cy="1056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Почему Наивный Байес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Откуда взялась Формула Байеса и что она означает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Пример её вычисления на </a:t>
            </a:r>
            <a:r>
              <a:rPr lang="ru-RU" dirty="0" err="1" smtClean="0"/>
              <a:t>датафрейме</a:t>
            </a:r>
            <a:r>
              <a:rPr lang="ru-RU" dirty="0" smtClean="0"/>
              <a:t> определения «поведения пользователя смартфона»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Решение задачи </a:t>
            </a:r>
            <a:r>
              <a:rPr lang="ru-RU" dirty="0"/>
              <a:t>определения «поведения пользователя смартфона»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75063" y="1024224"/>
                <a:ext cx="10676708" cy="480181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у нас больше признаков, то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</m:oMath>
                  </m:oMathPara>
                </a14:m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063" y="1024224"/>
                <a:ext cx="10676708" cy="4801810"/>
              </a:xfrm>
              <a:blipFill>
                <a:blip r:embed="rId2"/>
                <a:stretch>
                  <a:fillRect l="-856" t="-1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Стрелка вправо 1"/>
          <p:cNvSpPr/>
          <p:nvPr/>
        </p:nvSpPr>
        <p:spPr>
          <a:xfrm rot="15360143">
            <a:off x="3578928" y="2971554"/>
            <a:ext cx="1599814" cy="3309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7880932">
            <a:off x="6595490" y="2989036"/>
            <a:ext cx="1473171" cy="3309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92494" y="3882491"/>
                <a:ext cx="3690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Независимость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:r>
                  <a:rPr lang="ru-RU" dirty="0" smtClean="0"/>
                  <a:t>«Наивное» предположение</a:t>
                </a:r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94" y="3882491"/>
                <a:ext cx="3690113" cy="646331"/>
              </a:xfrm>
              <a:prstGeom prst="rect">
                <a:avLst/>
              </a:prstGeom>
              <a:blipFill>
                <a:blip r:embed="rId3"/>
                <a:stretch>
                  <a:fillRect l="-99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83474" y="1024224"/>
                <a:ext cx="10798629" cy="480181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Вычисление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74" y="1024224"/>
                <a:ext cx="10798629" cy="4801810"/>
              </a:xfrm>
              <a:blipFill>
                <a:blip r:embed="rId2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ьная выноска 1"/>
          <p:cNvSpPr/>
          <p:nvPr/>
        </p:nvSpPr>
        <p:spPr>
          <a:xfrm>
            <a:off x="5138057" y="4972594"/>
            <a:ext cx="1306286" cy="612648"/>
          </a:xfrm>
          <a:prstGeom prst="wedgeEllipseCallout">
            <a:avLst>
              <a:gd name="adj1" fmla="val -61785"/>
              <a:gd name="adj2" fmla="val -10381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r>
              <a:rPr lang="en-US" dirty="0" err="1" smtClean="0"/>
              <a:t>Const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1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2" y="982133"/>
                <a:ext cx="5471158" cy="881502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Вычисление априорной вероятности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2" y="982133"/>
                <a:ext cx="5471158" cy="881502"/>
              </a:xfrm>
              <a:blipFill>
                <a:blip r:embed="rId2"/>
                <a:stretch>
                  <a:fillRect l="-2007" t="-39310" r="-4348" b="-524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Joggin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Jogging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вычислять не надо, т.к. это вообще </a:t>
                </a:r>
                <a:r>
                  <a:rPr lang="ru-RU" dirty="0" smtClean="0"/>
                  <a:t>константа, одинаковая для всех состояний.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 </a:t>
                </a:r>
                <a:r>
                  <a:rPr lang="ru-RU" dirty="0" smtClean="0"/>
                  <a:t>поскольку мы выбираем потом максимальную </a:t>
                </a:r>
                <a:r>
                  <a:rPr lang="ru-RU" dirty="0" err="1" smtClean="0"/>
                  <a:t>постериорную</a:t>
                </a:r>
                <a:r>
                  <a:rPr lang="ru-RU" dirty="0" smtClean="0"/>
                  <a:t> вероятность, то этот множитель можно выбрать как именно эту </a:t>
                </a:r>
                <a:r>
                  <a:rPr lang="ru-RU" b="1" dirty="0" smtClean="0"/>
                  <a:t>максимальную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постериорную</a:t>
                </a:r>
                <a:r>
                  <a:rPr lang="ru-RU" dirty="0" smtClean="0"/>
                  <a:t> вероятность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05" y="807962"/>
            <a:ext cx="5490578" cy="22386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93874" y="1395064"/>
            <a:ext cx="2429692" cy="28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Решение задачи это тот класс при котором наступает максимум </a:t>
                </a:r>
                <a:r>
                  <a:rPr lang="ru-RU" dirty="0" err="1" smtClean="0"/>
                  <a:t>постериорной</a:t>
                </a:r>
                <a:r>
                  <a:rPr lang="ru-RU" dirty="0" smtClean="0"/>
                  <a:t> вероятности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Walking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Standing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где</a:t>
                </a: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2819" y="1024224"/>
                <a:ext cx="9651272" cy="4801810"/>
              </a:xfrm>
              <a:blipFill>
                <a:blip r:embed="rId2"/>
                <a:stretch>
                  <a:fillRect l="-821" t="-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Решение задачи это тот класс при котором наступает максимум </a:t>
                </a:r>
                <a:r>
                  <a:rPr lang="ru-RU" dirty="0" err="1" smtClean="0"/>
                  <a:t>постериорной</a:t>
                </a:r>
                <a:r>
                  <a:rPr lang="ru-RU" dirty="0" smtClean="0"/>
                  <a:t> вероятности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Walking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Standing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где</a:t>
                </a: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blipFill>
                <a:blip r:embed="rId2"/>
                <a:stretch>
                  <a:fillRect l="-821"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7132319" y="3277083"/>
            <a:ext cx="1349829" cy="1001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4097383" y="4654731"/>
            <a:ext cx="1349829" cy="1001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вальная выноска 4"/>
              <p:cNvSpPr/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267188"/>
                  <a:gd name="adj2" fmla="val 1932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вальная выноск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267188"/>
                  <a:gd name="adj2" fmla="val 19327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Решение задачи это тот класс при котором наступает максимум </a:t>
                </a:r>
                <a:r>
                  <a:rPr lang="ru-RU" dirty="0" err="1" smtClean="0"/>
                  <a:t>постериорной</a:t>
                </a:r>
                <a:r>
                  <a:rPr lang="ru-RU" dirty="0" smtClean="0"/>
                  <a:t> вероятности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Walking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Standing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где</a:t>
                </a: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blipFill>
                <a:blip r:embed="rId2"/>
                <a:stretch>
                  <a:fillRect l="-821"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6679474" y="3564466"/>
            <a:ext cx="235132" cy="2585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вальная выноска 4"/>
              <p:cNvSpPr/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267188"/>
                  <a:gd name="adj2" fmla="val 1932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вальная выноск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267188"/>
                  <a:gd name="adj2" fmla="val 19327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Решение задачи это тот класс при котором наступает максимум </a:t>
                </a:r>
                <a:r>
                  <a:rPr lang="ru-RU" dirty="0" err="1" smtClean="0"/>
                  <a:t>постериорной</a:t>
                </a:r>
                <a:r>
                  <a:rPr lang="ru-RU" dirty="0" smtClean="0"/>
                  <a:t> вероятности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Walking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Standing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где</a:t>
                </a: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blipFill>
                <a:blip r:embed="rId2"/>
                <a:stretch>
                  <a:fillRect l="-821"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7437121" y="4746172"/>
            <a:ext cx="348342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вальная выноска 4"/>
              <p:cNvSpPr/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196173"/>
                  <a:gd name="adj2" fmla="val 38375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𝑀𝑒𝑎</m:t>
                      </m:r>
                      <m:sSub>
                        <m:sSubPr>
                          <m:ctrl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вальная выноск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633" y="2151017"/>
                <a:ext cx="1201783" cy="612648"/>
              </a:xfrm>
              <a:prstGeom prst="wedgeEllipseCallout">
                <a:avLst>
                  <a:gd name="adj1" fmla="val -196173"/>
                  <a:gd name="adj2" fmla="val 383750"/>
                </a:avLst>
              </a:prstGeom>
              <a:blipFill>
                <a:blip r:embed="rId3"/>
                <a:stretch>
                  <a:fillRect r="-12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Решение задачи это тот класс при котором наступает максимум </a:t>
                </a:r>
                <a:r>
                  <a:rPr lang="ru-RU" dirty="0" err="1" smtClean="0"/>
                  <a:t>постериорной</a:t>
                </a:r>
                <a:r>
                  <a:rPr lang="ru-RU" dirty="0" smtClean="0"/>
                  <a:t> вероятности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Jogging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Walking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Standing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где</a:t>
                </a: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  <a:p>
                <a:pPr marL="0" indent="0">
                  <a:buNone/>
                </a:pPr>
                <a:endParaRPr lang="be-BY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236" y="876178"/>
                <a:ext cx="9651272" cy="4801810"/>
              </a:xfrm>
              <a:blipFill>
                <a:blip r:embed="rId2"/>
                <a:stretch>
                  <a:fillRect l="-821"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7393578" y="4998720"/>
            <a:ext cx="348342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вальная выноска 4"/>
              <p:cNvSpPr/>
              <p:nvPr/>
            </p:nvSpPr>
            <p:spPr>
              <a:xfrm>
                <a:off x="8621485" y="4836087"/>
                <a:ext cx="1201783" cy="612648"/>
              </a:xfrm>
              <a:prstGeom prst="wedgeEllipseCallout">
                <a:avLst>
                  <a:gd name="adj1" fmla="val -122985"/>
                  <a:gd name="adj2" fmla="val 7062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вальная выноск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5" y="4836087"/>
                <a:ext cx="1201783" cy="612648"/>
              </a:xfrm>
              <a:prstGeom prst="wedgeEllipseCallout">
                <a:avLst>
                  <a:gd name="adj1" fmla="val -122985"/>
                  <a:gd name="adj2" fmla="val 706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воплощение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Загружаем </a:t>
            </a:r>
            <a:r>
              <a:rPr lang="ru-RU" dirty="0" err="1" smtClean="0"/>
              <a:t>датасет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2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5999"/>
            <a:ext cx="5631718" cy="33136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18" y="2221651"/>
            <a:ext cx="2870025" cy="31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наивный?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Потому что предполагается для упрощения, что все признаки (столбцы в таблице) независимы, что, вообще говоря, не всегда соответствует действительности.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6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воплощение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Делим </a:t>
            </a:r>
            <a:r>
              <a:rPr lang="ru-RU" dirty="0" err="1" smtClean="0"/>
              <a:t>датасет</a:t>
            </a:r>
            <a:r>
              <a:rPr lang="ru-RU" dirty="0" smtClean="0"/>
              <a:t> на тренировочную часть и на тестовую часть добавляя колонку </a:t>
            </a:r>
            <a:r>
              <a:rPr lang="en-US" dirty="0" smtClean="0"/>
              <a:t>fold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3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27" y="866317"/>
            <a:ext cx="8726118" cy="462027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15886" y="870857"/>
            <a:ext cx="505097" cy="431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5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6" y="1219200"/>
            <a:ext cx="8507012" cy="5001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3223" y="631541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Тестовый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73532" y="1349829"/>
            <a:ext cx="505097" cy="431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090556"/>
            <a:ext cx="8412301" cy="511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3223" y="631541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Тренировочный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51315" y="1890418"/>
            <a:ext cx="505097" cy="431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3. Вычисляем априорные вероятности всех классов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1" y="3018363"/>
            <a:ext cx="6030167" cy="3067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6" y="988910"/>
            <a:ext cx="2762636" cy="47060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71017" y="2527779"/>
            <a:ext cx="618309" cy="76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3. Вычисляем априорные вероятности всех классов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1" y="3018363"/>
            <a:ext cx="6030167" cy="3067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87" y="971493"/>
            <a:ext cx="2762636" cy="47060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88434" y="1474650"/>
            <a:ext cx="618309" cy="981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20" y="847149"/>
            <a:ext cx="9601196" cy="13038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4. Уменьшаем </a:t>
            </a:r>
            <a:r>
              <a:rPr lang="ru-RU" dirty="0" err="1" smtClean="0"/>
              <a:t>датасет</a:t>
            </a:r>
            <a:r>
              <a:rPr lang="ru-RU" dirty="0" smtClean="0"/>
              <a:t> до двух классов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19" y="1169861"/>
            <a:ext cx="2762636" cy="47060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85760" y="1169862"/>
            <a:ext cx="1053737" cy="423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вальная выноска 6"/>
              <p:cNvSpPr/>
              <p:nvPr/>
            </p:nvSpPr>
            <p:spPr>
              <a:xfrm>
                <a:off x="4663438" y="3629877"/>
                <a:ext cx="1201783" cy="612648"/>
              </a:xfrm>
              <a:prstGeom prst="wedgeEllipseCallout">
                <a:avLst>
                  <a:gd name="adj1" fmla="val 327739"/>
                  <a:gd name="adj2" fmla="val -34403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Овальная выноска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8" y="3629877"/>
                <a:ext cx="1201783" cy="612648"/>
              </a:xfrm>
              <a:prstGeom prst="wedgeEllipseCallout">
                <a:avLst>
                  <a:gd name="adj1" fmla="val 327739"/>
                  <a:gd name="adj2" fmla="val -344039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вальная выноска 7"/>
              <p:cNvSpPr/>
              <p:nvPr/>
            </p:nvSpPr>
            <p:spPr>
              <a:xfrm>
                <a:off x="4663439" y="857794"/>
                <a:ext cx="1201783" cy="612648"/>
              </a:xfrm>
              <a:prstGeom prst="wedgeEllipseCallout">
                <a:avLst>
                  <a:gd name="adj1" fmla="val 245131"/>
                  <a:gd name="adj2" fmla="val 4117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Овальная выноска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9" y="857794"/>
                <a:ext cx="1201783" cy="612648"/>
              </a:xfrm>
              <a:prstGeom prst="wedgeEllipseCallout">
                <a:avLst>
                  <a:gd name="adj1" fmla="val 245131"/>
                  <a:gd name="adj2" fmla="val 4117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5. Для вычисления условных вероятностей</a:t>
                </a:r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айдём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средние и стандартные отклонения для каждого из признаков: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  <a:blipFill>
                <a:blip r:embed="rId2"/>
                <a:stretch>
                  <a:fillRect l="-1017" t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838312" y="524314"/>
                <a:ext cx="3731470" cy="80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12" y="524314"/>
                <a:ext cx="3731470" cy="80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89" y="4139222"/>
            <a:ext cx="3810532" cy="1762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089" y="4345948"/>
            <a:ext cx="3962953" cy="15813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56" y="2409841"/>
            <a:ext cx="5879323" cy="12564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441" y="2513509"/>
            <a:ext cx="5729546" cy="1213759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3143794" y="3500846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8748341" y="3666309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6. вычислим </a:t>
                </a:r>
                <a:r>
                  <a:rPr lang="en-US" dirty="0" smtClean="0"/>
                  <a:t>							 </a:t>
                </a:r>
                <a:r>
                  <a:rPr lang="ru-RU" dirty="0" smtClean="0"/>
                  <a:t>для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признаков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занесём результаты в таблицу: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  <a:blipFill>
                <a:blip r:embed="rId2"/>
                <a:stretch>
                  <a:fillRect l="-1017" t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24255" y="858290"/>
                <a:ext cx="2781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55" y="858290"/>
                <a:ext cx="2781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трелка вниз 9"/>
          <p:cNvSpPr/>
          <p:nvPr/>
        </p:nvSpPr>
        <p:spPr>
          <a:xfrm>
            <a:off x="2664822" y="2818290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8426123" y="2760390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01" y="1772250"/>
            <a:ext cx="10025808" cy="96024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735" y="3672583"/>
            <a:ext cx="7297168" cy="237205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78330" y="3696779"/>
            <a:ext cx="4798423" cy="336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7</a:t>
                </a:r>
                <a:r>
                  <a:rPr lang="ru-RU" dirty="0" smtClean="0"/>
                  <a:t>. вычислим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820286"/>
                <a:ext cx="9601196" cy="3318936"/>
              </a:xfrm>
              <a:blipFill>
                <a:blip r:embed="rId2"/>
                <a:stretch>
                  <a:fillRect l="-1017" t="-1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24" y="2026583"/>
            <a:ext cx="7297168" cy="237205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6743" y="2396283"/>
            <a:ext cx="4998720" cy="338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0800000">
            <a:off x="7221582" y="2734004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073535" y="1366675"/>
            <a:ext cx="627017" cy="762218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5" y="670560"/>
            <a:ext cx="2417199" cy="5282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97531" y="1532708"/>
                <a:ext cx="4058195" cy="178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Работа Байеса опубликована в 1763, после смерти и сильно отредактирована </a:t>
                </a:r>
              </a:p>
              <a:p>
                <a:r>
                  <a:rPr lang="ru-RU" dirty="0" smtClean="0"/>
                  <a:t>Ричардом </a:t>
                </a:r>
                <a:r>
                  <a:rPr lang="be-BY" dirty="0" smtClean="0"/>
                  <a:t>П</a:t>
                </a:r>
                <a:r>
                  <a:rPr lang="ru-RU" dirty="0" err="1" smtClean="0"/>
                  <a:t>райсом</a:t>
                </a:r>
                <a:r>
                  <a:rPr lang="ru-RU" dirty="0" smtClean="0"/>
                  <a:t>. Формула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не предавалась огласке.  Пока …</a:t>
                </a:r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31" y="1532708"/>
                <a:ext cx="4058195" cy="1787028"/>
              </a:xfrm>
              <a:prstGeom prst="rect">
                <a:avLst/>
              </a:prstGeom>
              <a:blipFill>
                <a:blip r:embed="rId3"/>
                <a:stretch>
                  <a:fillRect l="-1353" t="-1701" r="-902" b="-4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0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91552"/>
            <a:ext cx="9601196" cy="1303867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820286"/>
                <a:ext cx="9409041" cy="49841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7. Вычислим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по каждой строке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Это и будет </a:t>
                </a:r>
                <a:r>
                  <a:rPr lang="en-US" dirty="0" smtClean="0"/>
                  <a:t>prediction	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820286"/>
                <a:ext cx="9409041" cy="4984166"/>
              </a:xfrm>
              <a:blipFill>
                <a:blip r:embed="rId2"/>
                <a:stretch>
                  <a:fillRect l="-1037" t="-245" b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24" y="2026583"/>
            <a:ext cx="7297168" cy="237205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6743" y="2396283"/>
            <a:ext cx="4998720" cy="338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958149" y="1967490"/>
            <a:ext cx="827313" cy="767001"/>
          </a:xfrm>
          <a:prstGeom prst="rect">
            <a:avLst/>
          </a:prstGeom>
          <a:solidFill>
            <a:srgbClr val="FFFF00">
              <a:alpha val="4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742379" y="2396284"/>
            <a:ext cx="827313" cy="338208"/>
          </a:xfrm>
          <a:prstGeom prst="rect">
            <a:avLst/>
          </a:prstGeom>
          <a:solidFill>
            <a:srgbClr val="FFFF00">
              <a:alpha val="4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92" y="1746028"/>
            <a:ext cx="1886213" cy="42296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91552"/>
            <a:ext cx="9601196" cy="1303867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820286"/>
                <a:ext cx="9409041" cy="49841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ru-RU" dirty="0" smtClean="0"/>
                  <a:t>. Сравниваем </a:t>
                </a:r>
                <a:r>
                  <a:rPr lang="en-US" dirty="0" smtClean="0"/>
                  <a:t>prediction </a:t>
                </a:r>
                <a:r>
                  <a:rPr lang="ru-RU" dirty="0" smtClean="0"/>
                  <a:t>с </a:t>
                </a:r>
                <a:r>
                  <a:rPr lang="en-US" dirty="0" smtClean="0"/>
                  <a:t>class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покомп</a:t>
                </a:r>
                <a:r>
                  <a:rPr lang="be-BY" dirty="0" smtClean="0"/>
                  <a:t>о</a:t>
                </a:r>
                <a:r>
                  <a:rPr lang="ru-RU" dirty="0" err="1" smtClean="0"/>
                  <a:t>нентно</a:t>
                </a:r>
                <a:r>
                  <a:rPr lang="ru-RU" dirty="0" smtClean="0"/>
                  <a:t>. Там где совпадения – 1 где нет – 0, складываем результат и делим его на число элементов столбца </a:t>
                </a:r>
                <a:r>
                  <a:rPr lang="en-US" dirty="0" smtClean="0"/>
                  <a:t>class </a:t>
                </a:r>
                <a:r>
                  <a:rPr lang="ru-RU" dirty="0" smtClean="0"/>
                  <a:t>или </a:t>
                </a:r>
                <a:r>
                  <a:rPr lang="en-US" dirty="0" smtClean="0"/>
                  <a:t>prediction.</a:t>
                </a:r>
                <a:r>
                  <a:rPr lang="ru-RU" dirty="0" smtClean="0"/>
                  <a:t> </a:t>
                </a:r>
                <a:r>
                  <a:rPr lang="en-US" dirty="0" smtClean="0"/>
                  <a:t>	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</m:oMath>
                </a14:m>
                <a:r>
                  <a:rPr lang="en-US" dirty="0" smtClean="0"/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820286"/>
                <a:ext cx="9409041" cy="4984166"/>
              </a:xfrm>
              <a:blipFill>
                <a:blip r:embed="rId3"/>
                <a:stretch>
                  <a:fillRect l="-1037" t="-9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485592" y="4197539"/>
            <a:ext cx="1886213" cy="767001"/>
          </a:xfrm>
          <a:prstGeom prst="rect">
            <a:avLst/>
          </a:prstGeom>
          <a:solidFill>
            <a:srgbClr val="FFFF00">
              <a:alpha val="4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485592" y="3183155"/>
            <a:ext cx="1886213" cy="643409"/>
          </a:xfrm>
          <a:prstGeom prst="rect">
            <a:avLst/>
          </a:prstGeom>
          <a:solidFill>
            <a:srgbClr val="FFFF00">
              <a:alpha val="4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ьная выноска 4"/>
          <p:cNvSpPr/>
          <p:nvPr/>
        </p:nvSpPr>
        <p:spPr>
          <a:xfrm>
            <a:off x="8656982" y="3504859"/>
            <a:ext cx="1013791" cy="692680"/>
          </a:xfrm>
          <a:prstGeom prst="wedgeEllipseCallout">
            <a:avLst>
              <a:gd name="adj1" fmla="val -191485"/>
              <a:gd name="adj2" fmla="val -65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ьная выноска 9"/>
          <p:cNvSpPr/>
          <p:nvPr/>
        </p:nvSpPr>
        <p:spPr>
          <a:xfrm>
            <a:off x="8110330" y="3504859"/>
            <a:ext cx="2206487" cy="692680"/>
          </a:xfrm>
          <a:prstGeom prst="wedgeEllipseCallout">
            <a:avLst>
              <a:gd name="adj1" fmla="val -104628"/>
              <a:gd name="adj2" fmla="val 110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</a:t>
            </a:r>
            <a:r>
              <a:rPr lang="ru-RU" dirty="0" smtClean="0"/>
              <a:t>совпадения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0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4" y="2632661"/>
            <a:ext cx="10087761" cy="13432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51204" y="3502939"/>
            <a:ext cx="2099574" cy="472934"/>
          </a:xfrm>
          <a:prstGeom prst="rect">
            <a:avLst/>
          </a:prstGeom>
          <a:solidFill>
            <a:srgbClr val="FFFF00">
              <a:alpha val="4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2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053286"/>
            <a:ext cx="9601196" cy="130386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3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2053286"/>
            <a:ext cx="9601196" cy="1303867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ctr"/>
            <a:r>
              <a:rPr lang="ru-RU" dirty="0" smtClean="0"/>
              <a:t>Жду ваших вопросов и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8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55" y="670560"/>
            <a:ext cx="2417199" cy="52820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40" y="583473"/>
            <a:ext cx="2641654" cy="354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7531" y="1532708"/>
                <a:ext cx="4058195" cy="178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Работа Байеса опубликована в 1763, после смерти и сильно отредактирована </a:t>
                </a:r>
              </a:p>
              <a:p>
                <a:r>
                  <a:rPr lang="ru-RU" dirty="0" smtClean="0"/>
                  <a:t>Ричардом прайсом. Формула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не предавалась огласке.  </a:t>
                </a:r>
                <a:r>
                  <a:rPr lang="ru-RU" smtClean="0"/>
                  <a:t>Пока …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31" y="1532708"/>
                <a:ext cx="4058195" cy="1787028"/>
              </a:xfrm>
              <a:prstGeom prst="rect">
                <a:avLst/>
              </a:prstGeom>
              <a:blipFill>
                <a:blip r:embed="rId4"/>
                <a:stretch>
                  <a:fillRect l="-1353" t="-1701" r="-902" b="-4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97531" y="4389120"/>
            <a:ext cx="627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1812 году не была </a:t>
            </a:r>
            <a:r>
              <a:rPr lang="ru-RU" dirty="0" err="1" smtClean="0"/>
              <a:t>переоткрыта</a:t>
            </a:r>
            <a:r>
              <a:rPr lang="ru-RU" dirty="0" smtClean="0"/>
              <a:t> французом Пьером Лапласом.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38" y="426380"/>
            <a:ext cx="2641654" cy="354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84009" y="810716"/>
                <a:ext cx="2637202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09" y="810716"/>
                <a:ext cx="2637202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1801" y="50798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Небесная Механика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63" y="2246676"/>
            <a:ext cx="2762636" cy="36581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524" y="1896098"/>
            <a:ext cx="2857899" cy="35056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73" y="699628"/>
            <a:ext cx="2762636" cy="4153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609" y="567589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Египтология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50813" y="435201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Метрическая система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755263" y="99262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Министр внутренних дел,</a:t>
            </a:r>
          </a:p>
          <a:p>
            <a:r>
              <a:rPr lang="ru-RU" dirty="0" smtClean="0"/>
              <a:t>Сенатор, Маркиз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37114" y="494373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Геодезия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64081" y="562417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Гидродинамика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2274" y="1663337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 даже предсказал существование небесных тел, </a:t>
            </a:r>
          </a:p>
          <a:p>
            <a:r>
              <a:rPr lang="ru-RU" dirty="0" smtClean="0"/>
              <a:t>которые в последствии стали называть чёрными дырами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2274" y="1663337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 даже предсказал существование небесных тел, </a:t>
            </a:r>
          </a:p>
          <a:p>
            <a:r>
              <a:rPr lang="ru-RU" dirty="0" smtClean="0"/>
              <a:t>которые в последствии стали называть чёрными дырами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3682">
            <a:off x="854253" y="3093474"/>
            <a:ext cx="10252097" cy="7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2274" y="1663337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 даже предсказал существование небесных тел, </a:t>
            </a:r>
          </a:p>
          <a:p>
            <a:r>
              <a:rPr lang="ru-RU" dirty="0" smtClean="0"/>
              <a:t>которые в последствии стали называть чёрными дырами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3682">
            <a:off x="854253" y="3093474"/>
            <a:ext cx="10252097" cy="725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224" y="5048514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Однако из четвёртого издания эта смелая идея была удалена.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6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862</TotalTime>
  <Words>442</Words>
  <Application>Microsoft Office PowerPoint</Application>
  <PresentationFormat>Широкоэкранный</PresentationFormat>
  <Paragraphs>199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Garamond</vt:lpstr>
      <vt:lpstr>Times New Roman</vt:lpstr>
      <vt:lpstr>Натуральные материалы</vt:lpstr>
      <vt:lpstr>Наивный метод Байеса</vt:lpstr>
      <vt:lpstr>План</vt:lpstr>
      <vt:lpstr>Почему наивный?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она применяется к нашему датафрейму и задаче определения поведения?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Вычисление априорной вероятностиP(h_j)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воплощение</vt:lpstr>
      <vt:lpstr>Презентация PowerPoint</vt:lpstr>
      <vt:lpstr>Программное воплощение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 </vt:lpstr>
      <vt:lpstr> </vt:lpstr>
      <vt:lpstr> </vt:lpstr>
      <vt:lpstr> </vt:lpstr>
      <vt:lpstr>Презентация PowerPoint</vt:lpstr>
      <vt:lpstr>Спасибо за внимание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40</cp:revision>
  <dcterms:created xsi:type="dcterms:W3CDTF">2022-01-26T08:48:56Z</dcterms:created>
  <dcterms:modified xsi:type="dcterms:W3CDTF">2022-01-28T12:37:06Z</dcterms:modified>
</cp:coreProperties>
</file>