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5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316" r:id="rId13"/>
    <p:sldId id="267" r:id="rId14"/>
    <p:sldId id="268" r:id="rId15"/>
    <p:sldId id="258" r:id="rId16"/>
    <p:sldId id="269" r:id="rId17"/>
    <p:sldId id="270" r:id="rId18"/>
    <p:sldId id="271" r:id="rId19"/>
    <p:sldId id="273" r:id="rId20"/>
    <p:sldId id="278" r:id="rId21"/>
    <p:sldId id="272" r:id="rId22"/>
    <p:sldId id="274" r:id="rId23"/>
    <p:sldId id="279" r:id="rId24"/>
    <p:sldId id="275" r:id="rId25"/>
    <p:sldId id="276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3" r:id="rId48"/>
    <p:sldId id="354" r:id="rId49"/>
    <p:sldId id="355" r:id="rId50"/>
    <p:sldId id="352" r:id="rId51"/>
    <p:sldId id="356" r:id="rId52"/>
    <p:sldId id="357" r:id="rId53"/>
    <p:sldId id="358" r:id="rId54"/>
    <p:sldId id="359" r:id="rId55"/>
    <p:sldId id="360" r:id="rId56"/>
    <p:sldId id="361" r:id="rId57"/>
    <p:sldId id="363" r:id="rId58"/>
    <p:sldId id="362" r:id="rId59"/>
    <p:sldId id="364" r:id="rId60"/>
    <p:sldId id="365" r:id="rId61"/>
    <p:sldId id="366" r:id="rId62"/>
    <p:sldId id="367" r:id="rId63"/>
    <p:sldId id="368" r:id="rId64"/>
    <p:sldId id="370" r:id="rId65"/>
    <p:sldId id="369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enriquegit.github.io/behavior-fre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k</a:t>
            </a:r>
            <a:r>
              <a:rPr lang="ru-RU" dirty="0" smtClean="0"/>
              <a:t>-ближайших соседей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1043092"/>
            <a:ext cx="8902336" cy="4721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Выбираем ближайшие </a:t>
            </a:r>
            <a:r>
              <a:rPr lang="pl-PL" dirty="0" smtClean="0"/>
              <a:t>k </a:t>
            </a:r>
            <a:r>
              <a:rPr lang="be-BY" dirty="0" smtClean="0"/>
              <a:t>к </a:t>
            </a:r>
            <a:r>
              <a:rPr lang="pl-PL" dirty="0" smtClean="0"/>
              <a:t>q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Им соответствуют </a:t>
                </a:r>
                <a:r>
                  <a:rPr lang="en-US" dirty="0" smtClean="0"/>
                  <a:t>{</a:t>
                </a:r>
                <a:r>
                  <a:rPr lang="ru-RU" dirty="0" smtClean="0"/>
                  <a:t>круг, квадрат, квадрат</a:t>
                </a:r>
                <a:r>
                  <a:rPr lang="en-US" dirty="0" smtClean="0"/>
                  <a:t>}</a:t>
                </a:r>
                <a:r>
                  <a:rPr lang="ru-RU" dirty="0" smtClean="0"/>
                  <a:t>. Значит предсказываемый класс является квадратом, потому что он чаще встречается в окрестности радиуса 1.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r="-1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Схематическое изображение, </a:t>
            </a:r>
            <a:r>
              <a:rPr lang="en-US" dirty="0" smtClean="0"/>
              <a:t>k-NN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680" y="2156868"/>
            <a:ext cx="436679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метода ближайших соседей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Рассматривать другие расстояния, не только евклидово</a:t>
            </a:r>
            <a:r>
              <a:rPr lang="en-US" dirty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Фиксировать не количество соседей, а радиус окрестности и выбирать количество чаще встречающихся соседей</a:t>
            </a:r>
            <a:r>
              <a:rPr lang="pl-PL" dirty="0" smtClean="0"/>
              <a:t> (mode)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3. Наиболее близких соседей рассматривать с большим весом, например, обратно пропорциональному  расстоянию.</a:t>
            </a:r>
          </a:p>
          <a:p>
            <a:pPr marL="0" indent="0">
              <a:buNone/>
            </a:pPr>
            <a:r>
              <a:rPr lang="ru-RU" dirty="0" smtClean="0"/>
              <a:t>4. Если целевая переменная </a:t>
            </a:r>
            <a:r>
              <a:rPr lang="ru-RU" dirty="0" err="1" smtClean="0"/>
              <a:t>недискретна</a:t>
            </a:r>
            <a:r>
              <a:rPr lang="ru-RU" dirty="0" smtClean="0"/>
              <a:t>, например, </a:t>
            </a:r>
            <a:r>
              <a:rPr lang="en-US" dirty="0" smtClean="0"/>
              <a:t>float, </a:t>
            </a:r>
            <a:r>
              <a:rPr lang="be-BY" dirty="0" smtClean="0"/>
              <a:t> то вместо </a:t>
            </a:r>
            <a:r>
              <a:rPr lang="pl-PL" dirty="0" smtClean="0"/>
              <a:t>mode </a:t>
            </a:r>
            <a:r>
              <a:rPr lang="ru-RU" dirty="0" smtClean="0"/>
              <a:t>от соседей надо брать среднее (</a:t>
            </a:r>
            <a:r>
              <a:rPr lang="en-US" dirty="0" smtClean="0"/>
              <a:t>mean, average</a:t>
            </a:r>
            <a:r>
              <a:rPr lang="ru-RU" dirty="0" smtClean="0"/>
              <a:t>)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8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обнаружения смартфона в помещении по точкам </a:t>
            </a:r>
            <a:r>
              <a:rPr lang="en-US" dirty="0" smtClean="0"/>
              <a:t>WIFI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7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Формулировка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Дано множество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ru-RU" dirty="0" smtClean="0"/>
              <a:t>сигналов в помещении в качестве ввода. Требуется предсказать нахождение устройства в этом помещении.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Смартфон сканирует </a:t>
            </a:r>
            <a:r>
              <a:rPr lang="en-US" dirty="0" smtClean="0"/>
              <a:t>MAC (Media Access Control address) </a:t>
            </a:r>
            <a:r>
              <a:rPr lang="ru-RU" dirty="0" smtClean="0"/>
              <a:t>адреса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ru-RU" dirty="0" smtClean="0"/>
              <a:t>точек и их силу сигнала. </a:t>
            </a:r>
            <a:r>
              <a:rPr lang="en-US" dirty="0" smtClean="0"/>
              <a:t>MAC </a:t>
            </a:r>
            <a:r>
              <a:rPr lang="ru-RU" dirty="0" smtClean="0"/>
              <a:t>адреса кодируются целыми числами. Данные имеют 4 локации: </a:t>
            </a:r>
            <a:r>
              <a:rPr lang="en-US" dirty="0" err="1" smtClean="0"/>
              <a:t>BedroomA</a:t>
            </a:r>
            <a:r>
              <a:rPr lang="ru-RU" dirty="0" smtClean="0"/>
              <a:t>, </a:t>
            </a:r>
            <a:r>
              <a:rPr lang="en-US" dirty="0" err="1" smtClean="0"/>
              <a:t>BedroomB</a:t>
            </a:r>
            <a:r>
              <a:rPr lang="en-US" dirty="0" smtClean="0"/>
              <a:t>, </a:t>
            </a:r>
            <a:r>
              <a:rPr lang="en-US" dirty="0" err="1" smtClean="0"/>
              <a:t>TvRoom</a:t>
            </a:r>
            <a:r>
              <a:rPr lang="en-US" dirty="0" smtClean="0"/>
              <a:t>, Lobby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5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066470"/>
            <a:ext cx="8688012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22" y="617385"/>
            <a:ext cx="10116962" cy="544906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583681" y="1497874"/>
            <a:ext cx="731520" cy="9492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670766" y="4393473"/>
            <a:ext cx="731520" cy="147610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277394" y="1436914"/>
            <a:ext cx="653143" cy="10189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307874" y="4506685"/>
            <a:ext cx="653143" cy="1362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66091" y="1787825"/>
                <a:ext cx="45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091" y="1787825"/>
                <a:ext cx="4560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3868" y="5003464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8" y="5003464"/>
                <a:ext cx="4614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ьная выноска 8"/>
          <p:cNvSpPr/>
          <p:nvPr/>
        </p:nvSpPr>
        <p:spPr>
          <a:xfrm>
            <a:off x="191589" y="99225"/>
            <a:ext cx="2621280" cy="879566"/>
          </a:xfrm>
          <a:prstGeom prst="wedgeEllipseCallout">
            <a:avLst>
              <a:gd name="adj1" fmla="val 20918"/>
              <a:gd name="adj2" fmla="val 793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Классификационная переменная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distance </a:t>
            </a:r>
            <a:r>
              <a:rPr lang="ru-RU" dirty="0" smtClean="0"/>
              <a:t>между элементами одного класса Спальня </a:t>
            </a:r>
            <a:r>
              <a:rPr lang="en-US" dirty="0" smtClean="0"/>
              <a:t>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{1,2}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{1,2,3}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{1,2}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{1,2,3}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9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distance </a:t>
            </a:r>
            <a:r>
              <a:rPr lang="ru-RU" dirty="0" smtClean="0"/>
              <a:t>между элементами класса Спальня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be-BY" dirty="0" smtClean="0"/>
              <a:t>Спальня </a:t>
            </a:r>
            <a:r>
              <a:rPr lang="pl-PL" dirty="0" smtClean="0"/>
              <a:t>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{18,2}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{1,2,3,18}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{18,2}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{1,2,3,18}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0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distance </a:t>
            </a:r>
            <a:r>
              <a:rPr lang="ru-RU" dirty="0" smtClean="0"/>
              <a:t>между совпадающими множествами и непересекающимися множествами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l-PL" dirty="0" smtClean="0"/>
              </a:p>
              <a:p>
                <a:pPr marL="0" indent="0">
                  <a:buNone/>
                </a:pPr>
                <a:r>
                  <a:rPr lang="be-BY" dirty="0" smtClean="0"/>
                  <a:t>Есл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dirty="0" smtClean="0"/>
                  <a:t>, то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5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https://enriquegit.github.io/behavior-free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https://scikit-learn.org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ru-RU" dirty="0"/>
              <a:t>https://scikit-learn.org/stable/modules/neighbors.html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8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13389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Разделяем случайным образом весь </a:t>
            </a:r>
            <a:r>
              <a:rPr lang="ru-RU" dirty="0" err="1" smtClean="0"/>
              <a:t>датасет</a:t>
            </a:r>
            <a:r>
              <a:rPr lang="ru-RU" dirty="0" smtClean="0"/>
              <a:t> на части: </a:t>
            </a:r>
            <a:r>
              <a:rPr lang="en-US" dirty="0" err="1" smtClean="0"/>
              <a:t>trainSetInstances</a:t>
            </a:r>
            <a:r>
              <a:rPr lang="en-US" dirty="0" smtClean="0"/>
              <a:t> = 70% </a:t>
            </a:r>
            <a:r>
              <a:rPr lang="ru-RU" dirty="0" smtClean="0"/>
              <a:t>от всего </a:t>
            </a:r>
            <a:r>
              <a:rPr lang="ru-RU" dirty="0" err="1" smtClean="0"/>
              <a:t>датасета</a:t>
            </a:r>
            <a:r>
              <a:rPr lang="ru-RU" dirty="0" smtClean="0"/>
              <a:t> и </a:t>
            </a:r>
          </a:p>
          <a:p>
            <a:pPr marL="0" indent="0">
              <a:buNone/>
            </a:pPr>
            <a:r>
              <a:rPr lang="en-US" dirty="0" err="1" smtClean="0"/>
              <a:t>testSetInstances</a:t>
            </a:r>
            <a:r>
              <a:rPr lang="en-US" dirty="0" smtClean="0"/>
              <a:t> </a:t>
            </a:r>
            <a:r>
              <a:rPr lang="ru-RU" dirty="0" smtClean="0"/>
              <a:t>– оставшиеся 30%</a:t>
            </a:r>
            <a:r>
              <a:rPr lang="en-US" dirty="0" smtClean="0"/>
              <a:t> </a:t>
            </a:r>
            <a:r>
              <a:rPr lang="ru-RU" dirty="0" smtClean="0"/>
              <a:t>от всего </a:t>
            </a:r>
            <a:r>
              <a:rPr lang="ru-RU" dirty="0" err="1" smtClean="0"/>
              <a:t>датасета</a:t>
            </a:r>
            <a:r>
              <a:rPr lang="ru-RU" dirty="0" smtClean="0"/>
              <a:t>. В этой части </a:t>
            </a:r>
            <a:r>
              <a:rPr lang="ru-RU" dirty="0" err="1" smtClean="0"/>
              <a:t>датасета</a:t>
            </a:r>
            <a:r>
              <a:rPr lang="ru-RU" dirty="0" smtClean="0"/>
              <a:t> параметр </a:t>
            </a:r>
            <a:r>
              <a:rPr lang="en-US" dirty="0" smtClean="0"/>
              <a:t>‘</a:t>
            </a:r>
            <a:r>
              <a:rPr lang="en-US" dirty="0" err="1" smtClean="0"/>
              <a:t>locationid</a:t>
            </a:r>
            <a:r>
              <a:rPr lang="en-US" dirty="0" smtClean="0"/>
              <a:t>’</a:t>
            </a:r>
            <a:r>
              <a:rPr lang="ru-RU" dirty="0" smtClean="0"/>
              <a:t> считаем неизвестным  и будем его определять по части </a:t>
            </a:r>
            <a:r>
              <a:rPr lang="en-US" dirty="0" err="1" smtClean="0"/>
              <a:t>trainSetInstances</a:t>
            </a:r>
            <a:r>
              <a:rPr lang="en-US" dirty="0" smtClean="0"/>
              <a:t> </a:t>
            </a:r>
            <a:r>
              <a:rPr lang="ru-RU" dirty="0" smtClean="0"/>
              <a:t>методом 3-ёх ближайших </a:t>
            </a:r>
            <a:r>
              <a:rPr lang="ru-RU" dirty="0" err="1" smtClean="0"/>
              <a:t>соседов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Если из трёх соседей большинство </a:t>
            </a:r>
            <a:r>
              <a:rPr lang="en-US" dirty="0" err="1" smtClean="0"/>
              <a:t>bedroomA</a:t>
            </a:r>
            <a:r>
              <a:rPr lang="ru-RU" dirty="0" smtClean="0"/>
              <a:t>, то неизвестный класс из </a:t>
            </a:r>
            <a:r>
              <a:rPr lang="en-US" dirty="0" err="1" smtClean="0"/>
              <a:t>testSetInstances</a:t>
            </a:r>
            <a:r>
              <a:rPr lang="en-US" dirty="0" smtClean="0"/>
              <a:t> </a:t>
            </a:r>
            <a:r>
              <a:rPr lang="ru-RU" dirty="0" smtClean="0"/>
              <a:t>будем принимать как </a:t>
            </a:r>
            <a:r>
              <a:rPr lang="en-US" dirty="0" err="1" smtClean="0"/>
              <a:t>bedroomA</a:t>
            </a:r>
            <a:r>
              <a:rPr lang="en-US" dirty="0" smtClean="0"/>
              <a:t>. </a:t>
            </a:r>
            <a:r>
              <a:rPr lang="ru-RU" dirty="0" smtClean="0"/>
              <a:t>Фактически, зная 70% </a:t>
            </a:r>
            <a:r>
              <a:rPr lang="ru-RU" dirty="0" err="1" smtClean="0"/>
              <a:t>датасета</a:t>
            </a:r>
            <a:r>
              <a:rPr lang="ru-RU" dirty="0" smtClean="0"/>
              <a:t> мы восстанавливаем оставшиеся 30%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6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Берём </a:t>
            </a:r>
            <a:r>
              <a:rPr lang="en-US" dirty="0" err="1" smtClean="0"/>
              <a:t>instanceQuery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testSetInstances</a:t>
            </a:r>
            <a:r>
              <a:rPr lang="ru-RU" dirty="0" smtClean="0"/>
              <a:t>. Вычисляем </a:t>
            </a:r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ru-RU" dirty="0" smtClean="0"/>
              <a:t>расстояние между </a:t>
            </a:r>
            <a:r>
              <a:rPr lang="en-US" dirty="0" err="1" smtClean="0"/>
              <a:t>instanceQuery</a:t>
            </a:r>
            <a:r>
              <a:rPr lang="en-US" dirty="0" smtClean="0"/>
              <a:t> </a:t>
            </a:r>
            <a:r>
              <a:rPr lang="ru-RU" dirty="0" smtClean="0"/>
              <a:t>и каждой категорией (строчкой таблицы) из </a:t>
            </a:r>
            <a:r>
              <a:rPr lang="en-US" dirty="0" err="1" smtClean="0"/>
              <a:t>trainSetInstances</a:t>
            </a:r>
            <a:r>
              <a:rPr lang="en-US" dirty="0" smtClean="0"/>
              <a:t> </a:t>
            </a:r>
            <a:r>
              <a:rPr lang="ru-RU" dirty="0" smtClean="0"/>
              <a:t>и записываем эти расстояния в список </a:t>
            </a:r>
            <a:r>
              <a:rPr lang="en-US" dirty="0" err="1" smtClean="0"/>
              <a:t>distanceToQuery</a:t>
            </a:r>
            <a:r>
              <a:rPr lang="en-US" dirty="0" smtClean="0"/>
              <a:t>.</a:t>
            </a:r>
            <a:r>
              <a:rPr lang="ru-RU" dirty="0" smtClean="0"/>
              <a:t> Затем этот список сортируем по возрастанию и наиболее часто встречающийся класс из </a:t>
            </a:r>
            <a:r>
              <a:rPr lang="en-US" dirty="0" smtClean="0"/>
              <a:t>k </a:t>
            </a:r>
            <a:r>
              <a:rPr lang="be-BY" dirty="0" smtClean="0"/>
              <a:t> первых элементов возвращаем в качестве предсказанного класса. В конце концов </a:t>
            </a:r>
            <a:r>
              <a:rPr lang="en-US" dirty="0" err="1" smtClean="0"/>
              <a:t>knn_classifier</a:t>
            </a:r>
            <a:r>
              <a:rPr lang="en-US" dirty="0" smtClean="0"/>
              <a:t> </a:t>
            </a:r>
            <a:r>
              <a:rPr lang="ru-RU" dirty="0" smtClean="0"/>
              <a:t>возвращает список предсказанных классов для каждой категории</a:t>
            </a:r>
            <a:r>
              <a:rPr lang="pl-PL" dirty="0" smtClean="0"/>
              <a:t> </a:t>
            </a:r>
            <a:r>
              <a:rPr lang="ru-RU" dirty="0" smtClean="0"/>
              <a:t>из </a:t>
            </a:r>
            <a:r>
              <a:rPr lang="ru-RU" b="1" dirty="0" smtClean="0"/>
              <a:t>тестового</a:t>
            </a:r>
            <a:r>
              <a:rPr lang="ru-RU" dirty="0" smtClean="0"/>
              <a:t> множества и мы знаем им соответствующие реальные. Далее сравниваем предсказанные классы с реальными.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2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82" y="1073830"/>
            <a:ext cx="4086795" cy="45535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367" y="1026197"/>
            <a:ext cx="3229426" cy="4648849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5451566" y="3143794"/>
            <a:ext cx="1846217" cy="7663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09" y="1156825"/>
            <a:ext cx="3229426" cy="464884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97577" y="1698172"/>
            <a:ext cx="2420983" cy="92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297577" y="2725783"/>
            <a:ext cx="2420983" cy="2664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70" y="1156823"/>
            <a:ext cx="3229426" cy="464884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87638" y="1698170"/>
            <a:ext cx="2420983" cy="92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87638" y="2725781"/>
            <a:ext cx="2420983" cy="2664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69" y="1001110"/>
            <a:ext cx="3229426" cy="464884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768737" y="1542457"/>
            <a:ext cx="2420983" cy="92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768737" y="2570068"/>
            <a:ext cx="2420983" cy="2664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243731" y="1570383"/>
            <a:ext cx="836781" cy="793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398565" y="1529491"/>
            <a:ext cx="1878495" cy="60384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583557" y="3823724"/>
            <a:ext cx="2693503" cy="1284989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10088217" y="2133331"/>
            <a:ext cx="29818" cy="1564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59617" y="2642898"/>
            <a:ext cx="16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JaccardDistance</a:t>
            </a:r>
            <a:endParaRPr lang="ru-RU" dirty="0"/>
          </a:p>
        </p:txBody>
      </p:sp>
      <p:sp>
        <p:nvSpPr>
          <p:cNvPr id="23" name="Стрелка вправо 22"/>
          <p:cNvSpPr/>
          <p:nvPr/>
        </p:nvSpPr>
        <p:spPr>
          <a:xfrm>
            <a:off x="4393096" y="2642898"/>
            <a:ext cx="1814666" cy="9848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ьная выноска 13"/>
          <p:cNvSpPr/>
          <p:nvPr/>
        </p:nvSpPr>
        <p:spPr>
          <a:xfrm>
            <a:off x="4563291" y="1341120"/>
            <a:ext cx="914400" cy="612648"/>
          </a:xfrm>
          <a:prstGeom prst="wedgeEllipseCallout">
            <a:avLst>
              <a:gd name="adj1" fmla="val -143690"/>
              <a:gd name="adj2" fmla="val 61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7694" y="1395128"/>
            <a:ext cx="13527388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380574"/>
            <a:ext cx="4629796" cy="6096851"/>
          </a:xfrm>
          <a:prstGeom prst="rect">
            <a:avLst/>
          </a:prstGeom>
        </p:spPr>
      </p:pic>
      <p:sp>
        <p:nvSpPr>
          <p:cNvPr id="4" name="Овальная выноска 3"/>
          <p:cNvSpPr/>
          <p:nvPr/>
        </p:nvSpPr>
        <p:spPr>
          <a:xfrm>
            <a:off x="6235337" y="2316479"/>
            <a:ext cx="1402080" cy="809897"/>
          </a:xfrm>
          <a:prstGeom prst="wedgeEllipseCallout">
            <a:avLst>
              <a:gd name="adj1" fmla="val -126423"/>
              <a:gd name="adj2" fmla="val 216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ьная выноска 4"/>
          <p:cNvSpPr/>
          <p:nvPr/>
        </p:nvSpPr>
        <p:spPr>
          <a:xfrm>
            <a:off x="1815737" y="2111828"/>
            <a:ext cx="1402080" cy="809897"/>
          </a:xfrm>
          <a:prstGeom prst="wedgeEllipseCallout">
            <a:avLst>
              <a:gd name="adj1" fmla="val 110223"/>
              <a:gd name="adj2" fmla="val 87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scanid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en-US" dirty="0" err="1" smtClean="0"/>
              <a:t>jaccard</a:t>
            </a:r>
            <a:r>
              <a:rPr lang="en-US" dirty="0" smtClean="0"/>
              <a:t> distance </a:t>
            </a:r>
            <a:r>
              <a:rPr lang="ru-RU" dirty="0" smtClean="0"/>
              <a:t>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29" y="2556932"/>
            <a:ext cx="8373644" cy="23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</a:t>
            </a:r>
            <a:r>
              <a:rPr lang="en-US" dirty="0" smtClean="0"/>
              <a:t>prediction </a:t>
            </a:r>
            <a:r>
              <a:rPr lang="ru-RU" dirty="0" smtClean="0"/>
              <a:t>с  тестовым множеством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Prediction == </a:t>
            </a:r>
            <a:r>
              <a:rPr lang="en-US" dirty="0" err="1" smtClean="0"/>
              <a:t>testSetInstances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Правильно угаданных комнат получается 94.5%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0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8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элементами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число наблюдений, известных в группе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предсказанных в группе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3" y="3445830"/>
            <a:ext cx="6458851" cy="2152950"/>
          </a:xfrm>
          <a:prstGeom prst="rect">
            <a:avLst/>
          </a:prstGeom>
        </p:spPr>
      </p:pic>
      <p:sp>
        <p:nvSpPr>
          <p:cNvPr id="7" name="Выноска 2 6"/>
          <p:cNvSpPr/>
          <p:nvPr/>
        </p:nvSpPr>
        <p:spPr>
          <a:xfrm>
            <a:off x="8090450" y="5523028"/>
            <a:ext cx="3230219" cy="964650"/>
          </a:xfrm>
          <a:prstGeom prst="borderCallout2">
            <a:avLst>
              <a:gd name="adj1" fmla="val -2377"/>
              <a:gd name="adj2" fmla="val 80229"/>
              <a:gd name="adj3" fmla="val -171391"/>
              <a:gd name="adj4" fmla="val 80392"/>
              <a:gd name="adj5" fmla="val -161571"/>
              <a:gd name="adj6" fmla="val -71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наблюдения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lobby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 были предсказаны как </a:t>
            </a:r>
            <a:r>
              <a:rPr lang="en-US" dirty="0" err="1" smtClean="0">
                <a:solidFill>
                  <a:schemeClr val="tx1"/>
                </a:solidFill>
              </a:rPr>
              <a:t>bedroomA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43199" y="3445830"/>
            <a:ext cx="2136913" cy="2152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9325424" y="3184220"/>
            <a:ext cx="124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Правда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175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ближайших </a:t>
            </a:r>
            <a:r>
              <a:rPr lang="en-US" dirty="0" smtClean="0"/>
              <a:t>k </a:t>
            </a:r>
            <a:r>
              <a:rPr lang="ru-RU" dirty="0" smtClean="0"/>
              <a:t>соседей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K-Nearest Neighbors (k-NN)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9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err="1" smtClean="0"/>
              <a:t>Ahtung</a:t>
            </a:r>
            <a:r>
              <a:rPr lang="en-US" dirty="0" smtClean="0"/>
              <a:t>!!!</a:t>
            </a:r>
            <a:r>
              <a:rPr lang="en-US" dirty="0" err="1" smtClean="0"/>
              <a:t>Ahtung</a:t>
            </a:r>
            <a:r>
              <a:rPr lang="en-US" dirty="0" smtClean="0"/>
              <a:t>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Замечу, что в </a:t>
            </a:r>
            <a:r>
              <a:rPr lang="en-US" dirty="0" smtClean="0"/>
              <a:t>Python </a:t>
            </a:r>
            <a:r>
              <a:rPr lang="ru-RU" dirty="0" smtClean="0"/>
              <a:t>определение </a:t>
            </a:r>
            <a:r>
              <a:rPr lang="en-US" dirty="0" smtClean="0"/>
              <a:t>confusion matrix</a:t>
            </a:r>
            <a:r>
              <a:rPr lang="ru-RU" dirty="0" smtClean="0"/>
              <a:t>с точностью до наоборот : столбцы</a:t>
            </a:r>
            <a:r>
              <a:rPr lang="en-US" dirty="0" smtClean="0"/>
              <a:t> – </a:t>
            </a:r>
            <a:r>
              <a:rPr lang="ru-RU" dirty="0" smtClean="0"/>
              <a:t> предсказанные данные, строки – реальные.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Иногда её изображают по другому, например так: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0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Повёрнутая и нормализованная (столбцы – реальные классы, строки - предсказанные)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369" y="2285999"/>
            <a:ext cx="5019262" cy="43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for 2 classes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128" y="2474842"/>
            <a:ext cx="406774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2691244"/>
            <a:ext cx="9601200" cy="14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113" y="2497565"/>
            <a:ext cx="383911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 </a:t>
            </a:r>
            <a:r>
              <a:rPr lang="en-US" dirty="0" smtClean="0"/>
              <a:t>Confusion matrix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Confusion matrix = </a:t>
            </a:r>
            <a:r>
              <a:rPr lang="ru-RU" dirty="0" smtClean="0"/>
              <a:t>матрица несоответствия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7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969" y="1222203"/>
            <a:ext cx="9154803" cy="11812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58" y="3975244"/>
            <a:ext cx="924054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049392"/>
                  </p:ext>
                </p:extLst>
              </p:nvPr>
            </p:nvGraphicFramePr>
            <p:xfrm>
              <a:off x="1849120" y="859003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049392"/>
                  </p:ext>
                </p:extLst>
              </p:nvPr>
            </p:nvGraphicFramePr>
            <p:xfrm>
              <a:off x="1849120" y="859003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8197" r="-4023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208197" r="-3023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465" t="-208197" r="-2023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465" t="-208197" r="-1023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465" t="-208197" r="-232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308197" r="-4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308197" r="-3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465" t="-308197" r="-2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465" t="-308197" r="-1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465" t="-308197" r="-232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408197" r="-4023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408197" r="-3023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465" t="-408197" r="-2023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465" t="-408197" r="-1023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465" t="-408197" r="-232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508197" r="-4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508197" r="-3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465" t="-508197" r="-2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465" t="-508197" r="-1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465" t="-508197" r="-232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608197" r="-4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608197" r="-3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465" t="-608197" r="-2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465" t="-608197" r="-1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465" t="-608197" r="-232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631406" y="3622766"/>
            <a:ext cx="9055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Nothing </a:t>
            </a:r>
            <a:r>
              <a:rPr lang="ru-RU" dirty="0" smtClean="0"/>
              <a:t>введён для того, чтобы учесть ситуацию когда классификатор не распознаёт </a:t>
            </a:r>
          </a:p>
          <a:p>
            <a:r>
              <a:rPr lang="ru-RU" dirty="0" smtClean="0"/>
              <a:t>автотранспорт (не причисляет его ни к какому классу) либо когда он посторонние предметы </a:t>
            </a:r>
          </a:p>
          <a:p>
            <a:r>
              <a:rPr lang="ru-RU" dirty="0" smtClean="0"/>
              <a:t>принимает за автотранспорт. </a:t>
            </a:r>
          </a:p>
          <a:p>
            <a:endParaRPr lang="ru-RU" dirty="0"/>
          </a:p>
          <a:p>
            <a:r>
              <a:rPr lang="ru-RU" dirty="0" smtClean="0"/>
              <a:t>Идеальное распознавание, когда в красных ячейках находятся нули.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9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049392"/>
                  </p:ext>
                </p:extLst>
              </p:nvPr>
            </p:nvGraphicFramePr>
            <p:xfrm>
              <a:off x="1849120" y="859003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049392"/>
                  </p:ext>
                </p:extLst>
              </p:nvPr>
            </p:nvGraphicFramePr>
            <p:xfrm>
              <a:off x="1849120" y="859003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8197" r="-4023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208197" r="-3023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465" t="-208197" r="-2023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465" t="-208197" r="-1023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465" t="-208197" r="-232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308197" r="-4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308197" r="-3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465" t="-308197" r="-2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465" t="-308197" r="-1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465" t="-308197" r="-232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408197" r="-4023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408197" r="-3023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465" t="-408197" r="-2023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465" t="-408197" r="-1023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465" t="-408197" r="-232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508197" r="-4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508197" r="-3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465" t="-508197" r="-2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465" t="-508197" r="-1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465" t="-508197" r="-232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608197" r="-4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608197" r="-3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465" t="-608197" r="-2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465" t="-608197" r="-1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465" t="-608197" r="-232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1406" y="3622766"/>
                <a:ext cx="681802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считаются относительно каждого класса, например: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06" y="3622766"/>
                <a:ext cx="6818020" cy="1754326"/>
              </a:xfrm>
              <a:prstGeom prst="rect">
                <a:avLst/>
              </a:prstGeom>
              <a:blipFill>
                <a:blip r:embed="rId3"/>
                <a:stretch>
                  <a:fillRect t="-1389" b="-4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4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811398"/>
                  </p:ext>
                </p:extLst>
              </p:nvPr>
            </p:nvGraphicFramePr>
            <p:xfrm>
              <a:off x="2010892" y="1860488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811398"/>
                  </p:ext>
                </p:extLst>
              </p:nvPr>
            </p:nvGraphicFramePr>
            <p:xfrm>
              <a:off x="2010892" y="1860488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8197" r="-4023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208197" r="-30046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208197" r="-20186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208197" r="-10186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208197" r="-186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308197" r="-4023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308197" r="-30046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308197" r="-20186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308197" r="-10186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308197" r="-186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408197" r="-4023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408197" r="-30046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408197" r="-20186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408197" r="-10186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408197" r="-186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508197" r="-4023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508197" r="-30046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508197" r="-2018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508197" r="-1018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508197" r="-186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608197" r="-4023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608197" r="-3004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608197" r="-2018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608197" r="-1018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608197" r="-186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3361509" y="2604052"/>
            <a:ext cx="1280065" cy="1852316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3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таблицу признаков </a:t>
            </a:r>
            <a:r>
              <a:rPr lang="en-US" dirty="0" smtClean="0"/>
              <a:t>X1,X2,X3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77400"/>
              </p:ext>
            </p:extLst>
          </p:nvPr>
        </p:nvGraphicFramePr>
        <p:xfrm>
          <a:off x="1712686" y="1659042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0348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46274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0853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725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Классификационный</a:t>
                      </a:r>
                      <a:r>
                        <a:rPr lang="ru-RU" baseline="0" dirty="0" smtClean="0"/>
                        <a:t> признак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6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1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1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8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7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8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5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8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7608250"/>
                  </p:ext>
                </p:extLst>
              </p:nvPr>
            </p:nvGraphicFramePr>
            <p:xfrm>
              <a:off x="2040709" y="1860488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7608250"/>
                  </p:ext>
                </p:extLst>
              </p:nvPr>
            </p:nvGraphicFramePr>
            <p:xfrm>
              <a:off x="2040709" y="1860488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8197" r="-4023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208197" r="-30046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208197" r="-20186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208197" r="-10186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208197" r="-186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308197" r="-4023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308197" r="-30046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308197" r="-20186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308197" r="-10186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308197" r="-186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408197" r="-4023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408197" r="-30046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408197" r="-20186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408197" r="-10186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408197" r="-186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508197" r="-4023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508197" r="-30046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508197" r="-2018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508197" r="-1018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508197" r="-186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608197" r="-4023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608197" r="-3004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608197" r="-2018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608197" r="-1018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608197" r="-186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3361509" y="2587488"/>
            <a:ext cx="1297577" cy="186888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61509" y="2587488"/>
            <a:ext cx="6540136" cy="37437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062691"/>
                  </p:ext>
                </p:extLst>
              </p:nvPr>
            </p:nvGraphicFramePr>
            <p:xfrm>
              <a:off x="2040709" y="1860487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062691"/>
                  </p:ext>
                </p:extLst>
              </p:nvPr>
            </p:nvGraphicFramePr>
            <p:xfrm>
              <a:off x="2040709" y="1860487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8197" r="-4023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208197" r="-30046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208197" r="-20186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208197" r="-10186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208197" r="-186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308197" r="-4023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308197" r="-30046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308197" r="-20186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308197" r="-10186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308197" r="-186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408197" r="-4023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408197" r="-30046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408197" r="-20186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408197" r="-10186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408197" r="-186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508197" r="-4023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508197" r="-30046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508197" r="-2018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508197" r="-1018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508197" r="-186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608197" r="-4023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608197" r="-3004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608197" r="-2018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608197" r="-1018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608197" r="-186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3361509" y="2587488"/>
            <a:ext cx="1297577" cy="186888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61509" y="2587488"/>
            <a:ext cx="6540136" cy="37437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59086" y="2971240"/>
            <a:ext cx="5242559" cy="1485127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9430540"/>
                  </p:ext>
                </p:extLst>
              </p:nvPr>
            </p:nvGraphicFramePr>
            <p:xfrm>
              <a:off x="2040709" y="1860487"/>
              <a:ext cx="7860936" cy="312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9430540"/>
                  </p:ext>
                </p:extLst>
              </p:nvPr>
            </p:nvGraphicFramePr>
            <p:xfrm>
              <a:off x="2040709" y="1860487"/>
              <a:ext cx="7860936" cy="312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8197" r="-402326" b="-54426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58" t="-208197" r="-465" b="-5442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56970" r="-402326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308197" r="-300463" b="-4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308197" r="-201860" b="-4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308197" r="-101860" b="-4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308197" r="-1860" b="-444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415000" r="-300463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415000" r="-201860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415000" r="-101860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415000" r="-1860" b="-3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506557" r="-300463" b="-2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506557" r="-201860" b="-2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506557" r="-101860" b="-2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506557" r="-1860" b="-2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8991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250000" r="-300463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250000" r="-20186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250000" r="-10186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250000" r="-1860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3361509" y="2587487"/>
            <a:ext cx="1297577" cy="2397199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61509" y="2587488"/>
            <a:ext cx="6540136" cy="37437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59087" y="2971240"/>
            <a:ext cx="5242558" cy="2013447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вальная выноска 2"/>
              <p:cNvSpPr/>
              <p:nvPr/>
            </p:nvSpPr>
            <p:spPr>
              <a:xfrm>
                <a:off x="2445026" y="5406887"/>
                <a:ext cx="1053548" cy="596348"/>
              </a:xfrm>
              <a:prstGeom prst="wedgeEllipseCallout">
                <a:avLst>
                  <a:gd name="adj1" fmla="val 64073"/>
                  <a:gd name="adj2" fmla="val -160833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вальная выноска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5406887"/>
                <a:ext cx="1053548" cy="596348"/>
              </a:xfrm>
              <a:prstGeom prst="wedgeEllipseCallout">
                <a:avLst>
                  <a:gd name="adj1" fmla="val 64073"/>
                  <a:gd name="adj2" fmla="val -16083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вальная выноска 6"/>
              <p:cNvSpPr/>
              <p:nvPr/>
            </p:nvSpPr>
            <p:spPr>
              <a:xfrm>
                <a:off x="6798366" y="5292587"/>
                <a:ext cx="3916018" cy="824948"/>
              </a:xfrm>
              <a:prstGeom prst="wedgeEllipseCallout">
                <a:avLst>
                  <a:gd name="adj1" fmla="val -38434"/>
                  <a:gd name="adj2" fmla="val -2302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сумма всех ячеек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Овальная выноска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66" y="5292587"/>
                <a:ext cx="3916018" cy="824948"/>
              </a:xfrm>
              <a:prstGeom prst="wedgeEllipseCallout">
                <a:avLst>
                  <a:gd name="adj1" fmla="val -38434"/>
                  <a:gd name="adj2" fmla="val -23027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9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589586"/>
                  </p:ext>
                </p:extLst>
              </p:nvPr>
            </p:nvGraphicFramePr>
            <p:xfrm>
              <a:off x="2040709" y="1860485"/>
              <a:ext cx="7860936" cy="31335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447654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44765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 rowSpan="4"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589586"/>
                  </p:ext>
                </p:extLst>
              </p:nvPr>
            </p:nvGraphicFramePr>
            <p:xfrm>
              <a:off x="2040709" y="1860485"/>
              <a:ext cx="7860936" cy="31335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447654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44765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5405" r="-402326" b="-4000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58" t="-205405" r="-465" b="-4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5" t="-76871" r="-402326" b="-680"/>
                          </a:stretch>
                        </a:blipFill>
                      </a:tcPr>
                    </a:tc>
                    <a:tc rowSpan="4"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58" t="-76871" r="-465" b="-680"/>
                          </a:stretch>
                        </a:blip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3361509" y="2784054"/>
            <a:ext cx="1297577" cy="221001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61509" y="2784053"/>
            <a:ext cx="6540136" cy="37437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59086" y="3158428"/>
            <a:ext cx="5242558" cy="1835636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2010892" y="1860488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2010892" y="1860488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8197" r="-4023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208197" r="-30046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208197" r="-20186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208197" r="-10186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208197" r="-186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308197" r="-4023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308197" r="-30046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308197" r="-20186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308197" r="-10186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308197" r="-186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408197" r="-4023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408197" r="-30046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408197" r="-20186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408197" r="-10186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408197" r="-186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508197" r="-4023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508197" r="-30046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508197" r="-2018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508197" r="-1018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508197" r="-186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608197" r="-4023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608197" r="-3004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608197" r="-2018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608197" r="-1018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608197" r="-186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5941360" y="2604052"/>
            <a:ext cx="1280065" cy="1852316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8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2040709" y="1860488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2040709" y="1860488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8197" r="-4023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208197" r="-30046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208197" r="-20186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208197" r="-10186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208197" r="-186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308197" r="-4023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308197" r="-30046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308197" r="-20186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308197" r="-10186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308197" r="-186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408197" r="-4023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408197" r="-30046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408197" r="-20186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408197" r="-10186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408197" r="-186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508197" r="-4023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508197" r="-30046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508197" r="-2018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508197" r="-1018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508197" r="-186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608197" r="-4023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608197" r="-30046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30" t="-608197" r="-2018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930" t="-608197" r="-1018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608197" r="-186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5982788" y="2620619"/>
            <a:ext cx="1297577" cy="186888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61509" y="3334741"/>
            <a:ext cx="6540136" cy="37437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6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33698"/>
                  </p:ext>
                </p:extLst>
              </p:nvPr>
            </p:nvGraphicFramePr>
            <p:xfrm>
              <a:off x="2040709" y="1860487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284388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35924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33698"/>
                  </p:ext>
                </p:extLst>
              </p:nvPr>
            </p:nvGraphicFramePr>
            <p:xfrm>
              <a:off x="2040709" y="1860487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284388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35924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8197" r="-4023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208197" r="-300463" b="-42295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89545" t="-208197" r="-9954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208197" r="-186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308197" r="-4023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308197" r="-300463" b="-3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89545" t="-308197" r="-9954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308197" r="-186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16" t="-408197" r="-150580" b="-2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8095" t="-408197" r="-209048" b="-2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7011" t="-408197" r="-920" b="-2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508197" r="-4023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508197" r="-300463" b="-12295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89545" t="-508197" r="-9954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508197" r="-186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608197" r="-4023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608197" r="-300463" b="-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89545" t="-608197" r="-9954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608197" r="-186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5971177" y="2610679"/>
            <a:ext cx="1297577" cy="186888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61509" y="3334741"/>
            <a:ext cx="6540136" cy="37437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вальная выноска 2"/>
              <p:cNvSpPr/>
              <p:nvPr/>
            </p:nvSpPr>
            <p:spPr>
              <a:xfrm>
                <a:off x="6520070" y="924339"/>
                <a:ext cx="4472608" cy="626165"/>
              </a:xfrm>
              <a:prstGeom prst="wedgeEllipseCallout">
                <a:avLst>
                  <a:gd name="adj1" fmla="val -44704"/>
                  <a:gd name="adj2" fmla="val 268409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3" name="Овальная выноска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70" y="924339"/>
                <a:ext cx="4472608" cy="626165"/>
              </a:xfrm>
              <a:prstGeom prst="wedgeEllipseCallout">
                <a:avLst>
                  <a:gd name="adj1" fmla="val -44704"/>
                  <a:gd name="adj2" fmla="val 26840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6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422446"/>
                  </p:ext>
                </p:extLst>
              </p:nvPr>
            </p:nvGraphicFramePr>
            <p:xfrm>
              <a:off x="2040709" y="1883679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284388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35924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422446"/>
                  </p:ext>
                </p:extLst>
              </p:nvPr>
            </p:nvGraphicFramePr>
            <p:xfrm>
              <a:off x="2040709" y="1883679"/>
              <a:ext cx="78609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284388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35924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8197" r="-4023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208197" r="-300463" b="-42295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89545" t="-208197" r="-9954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208197" r="-186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313333" r="-402326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313333" r="-300463" b="-33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89545" t="-313333" r="-9954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313333" r="-1860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16" t="-406557" r="-150580" b="-2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8095" t="-406557" r="-209048" b="-2245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7011" t="-406557" r="-920" b="-2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506557" r="-4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506557" r="-300463" b="-12459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89545" t="-506557" r="-9954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506557" r="-186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606557" r="-4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9537" t="-606557" r="-300463" b="-245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89545" t="-606557" r="-995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930" t="-606557" r="-186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5971177" y="2610679"/>
            <a:ext cx="1297577" cy="186888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61509" y="3334741"/>
            <a:ext cx="6540136" cy="37437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вальная выноска 2"/>
              <p:cNvSpPr/>
              <p:nvPr/>
            </p:nvSpPr>
            <p:spPr>
              <a:xfrm>
                <a:off x="6520070" y="924339"/>
                <a:ext cx="4472608" cy="626165"/>
              </a:xfrm>
              <a:prstGeom prst="wedgeEllipseCallout">
                <a:avLst>
                  <a:gd name="adj1" fmla="val -44704"/>
                  <a:gd name="adj2" fmla="val 268409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3" name="Овальная выноска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70" y="924339"/>
                <a:ext cx="4472608" cy="626165"/>
              </a:xfrm>
              <a:prstGeom prst="wedgeEllipseCallout">
                <a:avLst>
                  <a:gd name="adj1" fmla="val -44704"/>
                  <a:gd name="adj2" fmla="val 26840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245239"/>
                  </p:ext>
                </p:extLst>
              </p:nvPr>
            </p:nvGraphicFramePr>
            <p:xfrm>
              <a:off x="1969515" y="1808228"/>
              <a:ext cx="7952008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284388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42699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Bus</a:t>
                          </a:r>
                          <a:endParaRPr lang="ru-RU" dirty="0" smtClean="0"/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245239"/>
                  </p:ext>
                </p:extLst>
              </p:nvPr>
            </p:nvGraphicFramePr>
            <p:xfrm>
              <a:off x="1969515" y="1808228"/>
              <a:ext cx="7952008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284388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42699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Bus</a:t>
                          </a:r>
                          <a:endParaRPr lang="ru-RU" dirty="0" smtClean="0"/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280328" r="-3088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6161" t="-280328" r="-21469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66239" t="-280328" r="-9359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7442" t="-280328" r="-186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380328" r="-3088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6161" t="-380328" r="-21469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66239" t="-380328" r="-9359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7442" t="-380328" r="-186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480328" r="-4088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0869" t="-480328" r="-891" b="-2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580328" r="-3088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6161" t="-580328" r="-2146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66239" t="-580328" r="-9359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7442" t="-580328" r="-186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680328" r="-3088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6161" t="-680328" r="-21469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66239" t="-680328" r="-935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7442" t="-680328" r="-186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3291934" y="2804468"/>
            <a:ext cx="1297577" cy="186888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91934" y="3587417"/>
            <a:ext cx="6540136" cy="30298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вальная выноска 2"/>
              <p:cNvSpPr/>
              <p:nvPr/>
            </p:nvSpPr>
            <p:spPr>
              <a:xfrm>
                <a:off x="3399183" y="975626"/>
                <a:ext cx="4472608" cy="626165"/>
              </a:xfrm>
              <a:prstGeom prst="wedgeEllipseCallout">
                <a:avLst>
                  <a:gd name="adj1" fmla="val -41371"/>
                  <a:gd name="adj2" fmla="val 289044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вальная выноска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83" y="975626"/>
                <a:ext cx="4472608" cy="626165"/>
              </a:xfrm>
              <a:prstGeom prst="wedgeEllipseCallout">
                <a:avLst>
                  <a:gd name="adj1" fmla="val -41371"/>
                  <a:gd name="adj2" fmla="val 289044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3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689993"/>
                  </p:ext>
                </p:extLst>
              </p:nvPr>
            </p:nvGraphicFramePr>
            <p:xfrm>
              <a:off x="1979454" y="1808228"/>
              <a:ext cx="8010428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284388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48541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Bus</a:t>
                          </a:r>
                          <a:endParaRPr lang="ru-RU" dirty="0" smtClean="0"/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Bus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689993"/>
                  </p:ext>
                </p:extLst>
              </p:nvPr>
            </p:nvGraphicFramePr>
            <p:xfrm>
              <a:off x="1979454" y="1808228"/>
              <a:ext cx="8010428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284388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48541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Bus</a:t>
                          </a:r>
                          <a:endParaRPr lang="ru-RU" dirty="0" smtClean="0"/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Bus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80328" r="-413488" b="-42459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8701" t="-280328" r="-452" b="-4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380328" r="-3134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6161" t="-380328" r="-21943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1230" t="-380328" r="-897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12093" t="-380328" r="-186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480328" r="-3134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6161" t="-480328" r="-21943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1230" t="-480328" r="-897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12093" t="-480328" r="-186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580328" r="-3134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6161" t="-580328" r="-2194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1230" t="-580328" r="-897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12093" t="-580328" r="-186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465" t="-680328" r="-3134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6161" t="-680328" r="-2194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1230" t="-680328" r="-897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12093" t="-680328" r="-186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3291934" y="2804468"/>
            <a:ext cx="1297577" cy="186888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91934" y="2804468"/>
            <a:ext cx="6697948" cy="37605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вальная выноска 2"/>
              <p:cNvSpPr/>
              <p:nvPr/>
            </p:nvSpPr>
            <p:spPr>
              <a:xfrm>
                <a:off x="566531" y="685477"/>
                <a:ext cx="4472608" cy="626165"/>
              </a:xfrm>
              <a:prstGeom prst="wedgeEllipseCallout">
                <a:avLst>
                  <a:gd name="adj1" fmla="val 17295"/>
                  <a:gd name="adj2" fmla="val 387457"/>
                </a:avLst>
              </a:prstGeom>
              <a:solidFill>
                <a:srgbClr val="FF000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вальная выноска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1" y="685477"/>
                <a:ext cx="4472608" cy="626165"/>
              </a:xfrm>
              <a:prstGeom prst="wedgeEllipseCallout">
                <a:avLst>
                  <a:gd name="adj1" fmla="val 17295"/>
                  <a:gd name="adj2" fmla="val 38745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ьная выноска 5"/>
              <p:cNvSpPr/>
              <p:nvPr/>
            </p:nvSpPr>
            <p:spPr>
              <a:xfrm>
                <a:off x="6798366" y="5292587"/>
                <a:ext cx="3916018" cy="824948"/>
              </a:xfrm>
              <a:prstGeom prst="wedgeEllipseCallout">
                <a:avLst>
                  <a:gd name="adj1" fmla="val -38434"/>
                  <a:gd name="adj2" fmla="val -230271"/>
                </a:avLst>
              </a:prstGeom>
              <a:solidFill>
                <a:schemeClr val="accent1">
                  <a:alpha val="4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сумма всех ячеек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ьная выноска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66" y="5292587"/>
                <a:ext cx="3916018" cy="824948"/>
              </a:xfrm>
              <a:prstGeom prst="wedgeEllipseCallout">
                <a:avLst>
                  <a:gd name="adj1" fmla="val -38434"/>
                  <a:gd name="adj2" fmla="val -23027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Метрика Эвклида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 тройках (</a:t>
                </a:r>
                <a:r>
                  <a:rPr lang="en-US" dirty="0" smtClean="0"/>
                  <a:t>X1,X2,X3</a:t>
                </a:r>
                <a:r>
                  <a:rPr lang="ru-RU" dirty="0" smtClean="0"/>
                  <a:t>)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вводим Эвклидову метрику (обычное расстояние):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4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99519"/>
                  </p:ext>
                </p:extLst>
              </p:nvPr>
            </p:nvGraphicFramePr>
            <p:xfrm>
              <a:off x="2040709" y="1860485"/>
              <a:ext cx="7860936" cy="31335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447654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44765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 rowSpan="4"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99519"/>
                  </p:ext>
                </p:extLst>
              </p:nvPr>
            </p:nvGraphicFramePr>
            <p:xfrm>
              <a:off x="2040709" y="1860485"/>
              <a:ext cx="7860936" cy="31335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156">
                      <a:extLst>
                        <a:ext uri="{9D8B030D-6E8A-4147-A177-3AD203B41FA5}">
                          <a16:colId xmlns:a16="http://schemas.microsoft.com/office/drawing/2014/main" val="763642670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4179230294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769231401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3783705603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655650992"/>
                        </a:ext>
                      </a:extLst>
                    </a:gridCol>
                    <a:gridCol w="1310156">
                      <a:extLst>
                        <a:ext uri="{9D8B030D-6E8A-4147-A177-3AD203B41FA5}">
                          <a16:colId xmlns:a16="http://schemas.microsoft.com/office/drawing/2014/main" val="2230764631"/>
                        </a:ext>
                      </a:extLst>
                    </a:gridCol>
                  </a:tblGrid>
                  <a:tr h="447654">
                    <a:tc rowSpan="2"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Прогноз</a:t>
                          </a:r>
                          <a:endParaRPr lang="ru-RU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Реальность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503000"/>
                      </a:ext>
                    </a:extLst>
                  </a:tr>
                  <a:tr h="447654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625733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Bus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465" t="-205405" r="-402326" b="-4000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58" t="-205405" r="-465" b="-4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083306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Truck</a:t>
                          </a:r>
                          <a:endParaRPr lang="ru-RU" dirty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5" t="-76871" r="-402326" b="-680"/>
                          </a:stretch>
                        </a:blipFill>
                      </a:tcPr>
                    </a:tc>
                    <a:tc rowSpan="4"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58" t="-76871" r="-465" b="-680"/>
                          </a:stretch>
                        </a:blip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698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818165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Motorcycle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806720"/>
                      </a:ext>
                    </a:extLst>
                  </a:tr>
                  <a:tr h="44765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Nothing</a:t>
                          </a:r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46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3361509" y="2784054"/>
            <a:ext cx="1297577" cy="221001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61509" y="2784053"/>
            <a:ext cx="6540136" cy="37437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59086" y="3158428"/>
            <a:ext cx="5242558" cy="1835636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Accuracy, Recall, Precision, </a:t>
            </a:r>
            <a:r>
              <a:rPr lang="en-US" dirty="0" err="1" smtClean="0"/>
              <a:t>Specifity</a:t>
            </a:r>
            <a:r>
              <a:rPr lang="en-US" dirty="0" smtClean="0"/>
              <a:t>, Fall-out/False Positive Rate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8" y="884584"/>
            <a:ext cx="8659645" cy="1293801"/>
          </a:xfrm>
          <a:prstGeom prst="rect">
            <a:avLst/>
          </a:prstGeom>
        </p:spPr>
      </p:pic>
      <p:pic>
        <p:nvPicPr>
          <p:cNvPr id="3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79" y="2315816"/>
            <a:ext cx="4067743" cy="2934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2817" y="3171997"/>
                <a:ext cx="4114800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e-BY" sz="3200" b="0" i="1" smtClean="0">
                              <a:latin typeface="Cambria Math" panose="02040503050406030204" pitchFamily="18" charset="0"/>
                            </a:rPr>
                            <m:t>Д</m:t>
                          </m:r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иагональ</m:t>
                          </m:r>
                        </m:num>
                        <m:den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Всё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17" y="3171997"/>
                <a:ext cx="4114800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66" y="1066990"/>
            <a:ext cx="6107254" cy="4404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42" y="1669138"/>
            <a:ext cx="7718413" cy="5856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766" y="2325189"/>
            <a:ext cx="4068247" cy="4546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013" y="2377495"/>
            <a:ext cx="4493736" cy="4119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061" y="3233901"/>
            <a:ext cx="2482854" cy="751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9470" y="4453239"/>
                <a:ext cx="4591878" cy="1075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Столбец с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470" y="4453239"/>
                <a:ext cx="4591878" cy="1075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Объект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2622" y="2912164"/>
            <a:ext cx="4067743" cy="293410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070574" y="3916017"/>
            <a:ext cx="884583" cy="193025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4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7643" y="3763011"/>
                <a:ext cx="4114800" cy="1097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𝑃𝑟𝑒𝑐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Строка с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43" y="3763011"/>
                <a:ext cx="4114800" cy="1097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48" y="2912164"/>
            <a:ext cx="4067743" cy="293410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603435" y="3955774"/>
            <a:ext cx="2395330" cy="90445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60" y="1056593"/>
            <a:ext cx="8551705" cy="4939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8" y="1550504"/>
            <a:ext cx="5529405" cy="91091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660" y="2466274"/>
            <a:ext cx="3180967" cy="9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7643" y="3763011"/>
                <a:ext cx="4114800" cy="1075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𝑆𝑝𝑐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Столбец с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43" y="3763011"/>
                <a:ext cx="4114800" cy="10758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48" y="2912164"/>
            <a:ext cx="4067743" cy="293410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766312" y="3945835"/>
            <a:ext cx="1242391" cy="170952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977" y="2514600"/>
            <a:ext cx="2978755" cy="1103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1965" y="1212574"/>
            <a:ext cx="953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Specifity</a:t>
            </a:r>
            <a:r>
              <a:rPr lang="en-US" sz="2400" dirty="0" smtClean="0"/>
              <a:t> – </a:t>
            </a:r>
            <a:r>
              <a:rPr lang="ru-RU" sz="2400" dirty="0" smtClean="0"/>
              <a:t>показывает долю верного срабатывания классификатора к общему числу объектов </a:t>
            </a:r>
            <a:r>
              <a:rPr lang="ru-RU" sz="2400" b="1" dirty="0" smtClean="0"/>
              <a:t>за пределами класса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920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37490" y="3786284"/>
                <a:ext cx="4114800" cy="1075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Столбец с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490" y="3786284"/>
                <a:ext cx="4114800" cy="10758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48" y="2912164"/>
            <a:ext cx="4067743" cy="293410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766312" y="3945835"/>
            <a:ext cx="1242391" cy="170952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11965" y="1212574"/>
            <a:ext cx="9531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FPR – false positive rate - </a:t>
            </a:r>
            <a:r>
              <a:rPr lang="ru-RU" sz="2400" dirty="0" smtClean="0"/>
              <a:t>показывает долю неверных срабатываний классификатора к общему числу объектов за пределами класса.</a:t>
            </a:r>
          </a:p>
          <a:p>
            <a:r>
              <a:rPr lang="be-BY" sz="2400" dirty="0" smtClean="0"/>
              <a:t>Т.е. насколько часто классификатор ошибается при отнесении объекта к дополнению класса. 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643" y="2782234"/>
            <a:ext cx="3532488" cy="1009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6019" y="5178257"/>
                <a:ext cx="411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𝑆𝑝𝑐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19" y="5178257"/>
                <a:ext cx="41148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8094" y="559514"/>
            <a:ext cx="103316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Целесообразно использовать также </a:t>
            </a:r>
            <a:r>
              <a:rPr lang="ru-RU" sz="3200" dirty="0" smtClean="0"/>
              <a:t>взвешенные </a:t>
            </a:r>
          </a:p>
          <a:p>
            <a:r>
              <a:rPr lang="ru-RU" sz="3200" dirty="0" smtClean="0"/>
              <a:t>варианты </a:t>
            </a:r>
            <a:r>
              <a:rPr lang="ru-RU" sz="3200" dirty="0" smtClean="0"/>
              <a:t>оценок, поскольку </a:t>
            </a:r>
            <a:r>
              <a:rPr lang="ru-RU" sz="3200" dirty="0" smtClean="0"/>
              <a:t>оценки, описанные до сих пор</a:t>
            </a:r>
          </a:p>
          <a:p>
            <a:r>
              <a:rPr lang="ru-RU" sz="3200" dirty="0" smtClean="0"/>
              <a:t> </a:t>
            </a:r>
            <a:r>
              <a:rPr lang="ru-RU" sz="3200" dirty="0" smtClean="0"/>
              <a:t>не </a:t>
            </a:r>
            <a:r>
              <a:rPr lang="ru-RU" sz="3200" dirty="0" smtClean="0"/>
              <a:t>учитывают </a:t>
            </a:r>
            <a:r>
              <a:rPr lang="ru-RU" sz="3200" dirty="0" smtClean="0"/>
              <a:t>изначального количества классов в </a:t>
            </a:r>
            <a:r>
              <a:rPr lang="ru-RU" sz="3200" dirty="0" smtClean="0"/>
              <a:t>выборке.</a:t>
            </a:r>
          </a:p>
          <a:p>
            <a:r>
              <a:rPr lang="en-US" sz="3200" b="1" dirty="0" smtClean="0"/>
              <a:t>Precision weighted.</a:t>
            </a:r>
            <a:r>
              <a:rPr lang="ru-RU" sz="3200" b="1" dirty="0" smtClean="0"/>
              <a:t> </a:t>
            </a:r>
            <a:endParaRPr lang="ru-R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46730" y="2630634"/>
                <a:ext cx="3899647" cy="12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30" y="2630634"/>
                <a:ext cx="3899647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89626" y="4282687"/>
                <a:ext cx="1033014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dirty="0" smtClean="0"/>
                  <a:t>число предсказанных объектов класса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, </a:t>
                </a:r>
                <a:endParaRPr lang="ru-RU" sz="2800" dirty="0" smtClean="0"/>
              </a:p>
              <a:p>
                <a:r>
                  <a:rPr lang="ru-RU" sz="2800" dirty="0" smtClean="0"/>
                  <a:t>или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сумма элементов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-</a:t>
                </a:r>
                <a:r>
                  <a:rPr lang="ru-RU" sz="2800" dirty="0" smtClean="0"/>
                  <a:t>ой строчки </a:t>
                </a:r>
                <a:r>
                  <a:rPr lang="en-US" sz="2800" dirty="0" smtClean="0"/>
                  <a:t>Confusion Matrix</a:t>
                </a:r>
                <a:r>
                  <a:rPr lang="ru-RU" sz="2800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число реально присутствующих в </a:t>
                </a:r>
                <a:r>
                  <a:rPr lang="ru-RU" sz="2800" dirty="0" err="1" smtClean="0"/>
                  <a:t>датасете</a:t>
                </a:r>
                <a:r>
                  <a:rPr lang="ru-RU" sz="2800" dirty="0" smtClean="0"/>
                  <a:t> объектов класса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800" dirty="0" smtClean="0"/>
                  <a:t>, или сумма элементов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800" dirty="0" smtClean="0"/>
                  <a:t>-го столбца </a:t>
                </a:r>
                <a:r>
                  <a:rPr lang="en-US" sz="2800" dirty="0" smtClean="0"/>
                  <a:t>Confusion Matrix</a:t>
                </a:r>
                <a:r>
                  <a:rPr lang="ru-RU" sz="2800" dirty="0" smtClean="0"/>
                  <a:t>.</a:t>
                </a:r>
                <a:endParaRPr lang="ru-RU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26" y="4282687"/>
                <a:ext cx="10330142" cy="1815882"/>
              </a:xfrm>
              <a:prstGeom prst="rect">
                <a:avLst/>
              </a:prstGeom>
              <a:blipFill>
                <a:blip r:embed="rId3"/>
                <a:stretch>
                  <a:fillRect l="-1180" t="-3704" b="-8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790330" y="2783208"/>
                <a:ext cx="1665392" cy="951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вес</a:t>
                </a:r>
                <a:endParaRPr lang="ru-RU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330" y="2783208"/>
                <a:ext cx="1665392" cy="951286"/>
              </a:xfrm>
              <a:prstGeom prst="rect">
                <a:avLst/>
              </a:prstGeom>
              <a:blipFill>
                <a:blip r:embed="rId4"/>
                <a:stretch>
                  <a:fillRect r="-9890" b="-5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6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626" y="1178079"/>
            <a:ext cx="1371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Recall.</a:t>
            </a:r>
            <a:endParaRPr lang="ru-R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74141" y="2713979"/>
                <a:ext cx="3899647" cy="9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1" y="2713979"/>
                <a:ext cx="3899647" cy="971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8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</a:t>
            </a:r>
            <a:r>
              <a:rPr lang="ru-RU" dirty="0" smtClean="0"/>
              <a:t>кривая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(Receiving Operating Characteristic)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Оценка качества алгоритма</a:t>
            </a:r>
            <a:r>
              <a:rPr lang="en-US" dirty="0" smtClean="0"/>
              <a:t> (</a:t>
            </a:r>
            <a:r>
              <a:rPr lang="ru-RU" dirty="0" smtClean="0"/>
              <a:t>кривая ошибок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Графически, </a:t>
            </a:r>
            <a:r>
              <a:rPr lang="en-US" dirty="0" smtClean="0"/>
              <a:t>k-NN </a:t>
            </a:r>
            <a:r>
              <a:rPr lang="ru-RU" dirty="0" smtClean="0"/>
              <a:t>идея выглядит так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60839"/>
              </p:ext>
            </p:extLst>
          </p:nvPr>
        </p:nvGraphicFramePr>
        <p:xfrm>
          <a:off x="2031999" y="2413000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0348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46274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0853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725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Классификационный</a:t>
                      </a:r>
                      <a:r>
                        <a:rPr lang="ru-RU" baseline="0" dirty="0" smtClean="0"/>
                        <a:t> признак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6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1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1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8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7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8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5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982132"/>
                <a:ext cx="9677398" cy="168269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Понятно, что все эти характеристики принимают значения из отрезка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вполне естественно, что можно построить график зависимости между этими величинами: например между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982132"/>
                <a:ext cx="9677398" cy="1682691"/>
              </a:xfrm>
              <a:blipFill>
                <a:blip r:embed="rId2"/>
                <a:stretch>
                  <a:fillRect l="-1008" t="-28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664823"/>
            <a:ext cx="3660682" cy="264049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99360" y="3283131"/>
            <a:ext cx="916955" cy="193244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510690" y="3283132"/>
            <a:ext cx="948100" cy="193245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090" y="2664823"/>
            <a:ext cx="2771730" cy="30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score</a:t>
                </a:r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64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мера</a:t>
                </a:r>
                <a:endParaRPr lang="ru-RU" dirty="0"/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6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25733" y="1268062"/>
                <a:ext cx="9590313" cy="4122543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𝑅𝑒𝑐𝑎𝑙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𝑃𝑟𝑒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5733" y="1268062"/>
                <a:ext cx="9590313" cy="41225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ьная выноска 3"/>
          <p:cNvSpPr/>
          <p:nvPr/>
        </p:nvSpPr>
        <p:spPr>
          <a:xfrm>
            <a:off x="8151222" y="3396342"/>
            <a:ext cx="2664823" cy="1358537"/>
          </a:xfrm>
          <a:prstGeom prst="wedgeEllipseCallout">
            <a:avLst>
              <a:gd name="adj1" fmla="val -103458"/>
              <a:gd name="adj2" fmla="val -379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Реальное число объектов класса в </a:t>
            </a:r>
            <a:r>
              <a:rPr lang="ru-RU" dirty="0" err="1" smtClean="0">
                <a:solidFill>
                  <a:schemeClr val="tx1"/>
                </a:solidFill>
              </a:rPr>
              <a:t>датасете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ьная выноска 4"/>
          <p:cNvSpPr/>
          <p:nvPr/>
        </p:nvSpPr>
        <p:spPr>
          <a:xfrm>
            <a:off x="8220891" y="2177143"/>
            <a:ext cx="3291840" cy="1306286"/>
          </a:xfrm>
          <a:prstGeom prst="wedgeEllipseCallout">
            <a:avLst>
              <a:gd name="adj1" fmla="val -88261"/>
              <a:gd name="adj2" fmla="val 114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Правильно определённое </a:t>
            </a:r>
            <a:r>
              <a:rPr lang="ru-RU" dirty="0" smtClean="0">
                <a:solidFill>
                  <a:schemeClr val="tx1"/>
                </a:solidFill>
              </a:rPr>
              <a:t>классификатором число </a:t>
            </a:r>
            <a:r>
              <a:rPr lang="ru-RU" b="1" dirty="0" smtClean="0">
                <a:solidFill>
                  <a:schemeClr val="tx1"/>
                </a:solidFill>
              </a:rPr>
              <a:t>объектов класса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Овальная выноска 5"/>
          <p:cNvSpPr/>
          <p:nvPr/>
        </p:nvSpPr>
        <p:spPr>
          <a:xfrm>
            <a:off x="7515498" y="4863737"/>
            <a:ext cx="3087188" cy="1358537"/>
          </a:xfrm>
          <a:prstGeom prst="wedgeEllipseCallout">
            <a:avLst>
              <a:gd name="adj1" fmla="val -80854"/>
              <a:gd name="adj2" fmla="val -5208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Число всех объектов,  </a:t>
            </a:r>
            <a:r>
              <a:rPr lang="ru-RU" b="1" dirty="0" smtClean="0">
                <a:solidFill>
                  <a:schemeClr val="tx1"/>
                </a:solidFill>
              </a:rPr>
              <a:t>предсказанных</a:t>
            </a:r>
            <a:r>
              <a:rPr lang="ru-RU" dirty="0" smtClean="0">
                <a:solidFill>
                  <a:schemeClr val="tx1"/>
                </a:solidFill>
              </a:rPr>
              <a:t> как принадлежащих классу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Обобщение меры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𝑃𝑟𝑒𝑐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Эта мера считает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 важнее чем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0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97" y="757645"/>
            <a:ext cx="5576570" cy="54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𝑚𝑖𝑐𝑟𝑜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 smtClean="0"/>
                  <a:t> 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𝑚𝑎𝑐𝑟𝑜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𝑚𝑖𝑐𝑟𝑜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𝐴𝑙𝑙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𝑐𝑟𝑜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𝑅𝑒𝑐𝑎𝑙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𝑅𝑒𝑐𝑎𝑙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5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Графически, </a:t>
            </a:r>
            <a:r>
              <a:rPr lang="en-US" dirty="0" smtClean="0"/>
              <a:t>k-NN </a:t>
            </a:r>
            <a:r>
              <a:rPr lang="ru-RU" dirty="0" smtClean="0"/>
              <a:t>идея выглядит так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61346"/>
              </p:ext>
            </p:extLst>
          </p:nvPr>
        </p:nvGraphicFramePr>
        <p:xfrm>
          <a:off x="2031999" y="2413000"/>
          <a:ext cx="8128000" cy="3709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0348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46274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0853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725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Классификационный</a:t>
                      </a:r>
                      <a:r>
                        <a:rPr lang="ru-RU" baseline="0" dirty="0" smtClean="0"/>
                        <a:t> признак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69398"/>
                  </a:ext>
                </a:extLst>
              </a:tr>
              <a:tr h="47389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1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1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8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7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8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Квадрат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56388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802673" y="3788228"/>
            <a:ext cx="7088777" cy="49638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ьная выноска 3"/>
          <p:cNvSpPr/>
          <p:nvPr/>
        </p:nvSpPr>
        <p:spPr>
          <a:xfrm>
            <a:off x="8713285" y="3076423"/>
            <a:ext cx="2551611" cy="853440"/>
          </a:xfrm>
          <a:prstGeom prst="wedgeEllipseCallout">
            <a:avLst>
              <a:gd name="adj1" fmla="val -54963"/>
              <a:gd name="adj2" fmla="val 563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instance 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90544"/>
              </p:ext>
            </p:extLst>
          </p:nvPr>
        </p:nvGraphicFramePr>
        <p:xfrm>
          <a:off x="1066075" y="3076423"/>
          <a:ext cx="650240" cy="304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1015301504"/>
                    </a:ext>
                  </a:extLst>
                </a:gridCol>
              </a:tblGrid>
              <a:tr h="3808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14603"/>
                  </a:ext>
                </a:extLst>
              </a:tr>
              <a:tr h="380804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00731"/>
                  </a:ext>
                </a:extLst>
              </a:tr>
              <a:tr h="380804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07560"/>
                  </a:ext>
                </a:extLst>
              </a:tr>
              <a:tr h="380804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85240"/>
                  </a:ext>
                </a:extLst>
              </a:tr>
              <a:tr h="380804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09895"/>
                  </a:ext>
                </a:extLst>
              </a:tr>
              <a:tr h="380804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1618"/>
                  </a:ext>
                </a:extLst>
              </a:tr>
              <a:tr h="380804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73648"/>
                  </a:ext>
                </a:extLst>
              </a:tr>
              <a:tr h="380804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Графически, </a:t>
            </a:r>
            <a:r>
              <a:rPr lang="en-US" dirty="0" smtClean="0"/>
              <a:t>k-NN </a:t>
            </a:r>
            <a:r>
              <a:rPr lang="ru-RU" dirty="0" smtClean="0"/>
              <a:t>идея выглядит так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Вычисляем расстояние между </a:t>
            </a:r>
            <a:r>
              <a:rPr lang="en-US" dirty="0" smtClean="0"/>
              <a:t>query instance </a:t>
            </a:r>
            <a:r>
              <a:rPr lang="ru-RU" dirty="0" smtClean="0"/>
              <a:t>и всеми остальными вхождениями (</a:t>
            </a:r>
            <a:r>
              <a:rPr lang="en-US" dirty="0" smtClean="0"/>
              <a:t>instances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4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Вычисляем расстояния между </a:t>
            </a:r>
            <a:r>
              <a:rPr lang="en-US" dirty="0" smtClean="0"/>
              <a:t>query </a:t>
            </a:r>
            <a:r>
              <a:rPr lang="ru-RU" dirty="0" smtClean="0"/>
              <a:t> и </a:t>
            </a:r>
            <a:r>
              <a:rPr lang="en-US" dirty="0" smtClean="0"/>
              <a:t>instances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d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r>
                        <m:rPr>
                          <m:nor/>
                        </m:rPr>
                        <a:rPr lang="en-US" dirty="0" smtClean="0"/>
                        <m:t>q</m:t>
                      </m:r>
                      <m:r>
                        <m:rPr>
                          <m:nor/>
                        </m:rPr>
                        <a:rPr lang="en-US" dirty="0" smtClean="0"/>
                        <m:t>,</m:t>
                      </m:r>
                      <m:r>
                        <m:rPr>
                          <m:nor/>
                        </m:rPr>
                        <a:rPr lang="en-US" dirty="0" smtClean="0"/>
                        <m:t>a</m:t>
                      </m:r>
                      <m:r>
                        <m:rPr>
                          <m:nor/>
                        </m:rPr>
                        <a:rPr lang="en-US" dirty="0" smtClean="0"/>
                        <m:t>) 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d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q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dirty="0"/>
                        <m:t>) 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d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q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c</m:t>
                      </m:r>
                      <m:r>
                        <m:rPr>
                          <m:nor/>
                        </m:rPr>
                        <a:rPr lang="en-US" dirty="0"/>
                        <m:t>) 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d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q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) =</m:t>
                      </m:r>
                      <m:r>
                        <m:rPr>
                          <m:nor/>
                        </m:rPr>
                        <a:rPr lang="en-US" b="0" i="0" dirty="0" smtClean="0"/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d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q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f</m:t>
                      </m:r>
                      <m:r>
                        <m:rPr>
                          <m:nor/>
                        </m:rPr>
                        <a:rPr lang="en-US" dirty="0"/>
                        <m:t>) 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d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q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g</m:t>
                      </m:r>
                      <m:r>
                        <m:rPr>
                          <m:nor/>
                        </m:rPr>
                        <a:rPr lang="en-US" dirty="0"/>
                        <m:t>) 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d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q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h</m:t>
                      </m:r>
                      <m:r>
                        <m:rPr>
                          <m:nor/>
                        </m:rPr>
                        <a:rPr lang="en-US" dirty="0"/>
                        <m:t>) =</m:t>
                      </m:r>
                      <m:r>
                        <m:rPr>
                          <m:nor/>
                        </m:rPr>
                        <a:rPr lang="en-US" b="0" i="0" dirty="0" smtClean="0"/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3236</TotalTime>
  <Words>1068</Words>
  <Application>Microsoft Office PowerPoint</Application>
  <PresentationFormat>Широкоэкранный</PresentationFormat>
  <Paragraphs>708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9" baseType="lpstr">
      <vt:lpstr>Arial</vt:lpstr>
      <vt:lpstr>Cambria Math</vt:lpstr>
      <vt:lpstr>Garamond</vt:lpstr>
      <vt:lpstr>Натуральные материалы</vt:lpstr>
      <vt:lpstr>Метод k-ближайших соседей</vt:lpstr>
      <vt:lpstr>Источники</vt:lpstr>
      <vt:lpstr>Метод ближайших k соседей</vt:lpstr>
      <vt:lpstr>Презентация PowerPoint</vt:lpstr>
      <vt:lpstr>Метрика Эвклида</vt:lpstr>
      <vt:lpstr>Графически, k-NN идея выглядит так</vt:lpstr>
      <vt:lpstr>Графически, k-NN идея выглядит так</vt:lpstr>
      <vt:lpstr>Графически, k-NN идея выглядит так</vt:lpstr>
      <vt:lpstr>Вычисляем расстояния между query  и instances</vt:lpstr>
      <vt:lpstr>Выбираем ближайшие k к q </vt:lpstr>
      <vt:lpstr>Схематическое изображение, k-NN</vt:lpstr>
      <vt:lpstr>Обобщения метода ближайших соседей</vt:lpstr>
      <vt:lpstr>Задача обнаружения смартфона в помещении по точкам WIFI</vt:lpstr>
      <vt:lpstr>Формулировка задачи</vt:lpstr>
      <vt:lpstr>Презентация PowerPoint</vt:lpstr>
      <vt:lpstr>Презентация PowerPoint</vt:lpstr>
      <vt:lpstr>Jaccard distance между элементами одного класса Спальня A</vt:lpstr>
      <vt:lpstr>Jaccard distance между элементами класса Спальня A и Спальня B</vt:lpstr>
      <vt:lpstr>Jaccard distance между совпадающими множествами и непересекающимися множествами</vt:lpstr>
      <vt:lpstr>Решение</vt:lpstr>
      <vt:lpstr>k-NN классификатор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jaccard distance на Python</vt:lpstr>
      <vt:lpstr>Сравнение prediction с  тестовым множеством </vt:lpstr>
      <vt:lpstr>Confusion Matrix</vt:lpstr>
      <vt:lpstr>Определение</vt:lpstr>
      <vt:lpstr>Ahtung!!!Ahtung!!!</vt:lpstr>
      <vt:lpstr>Повёрнутая и нормализованная (столбцы – реальные классы, строки - предсказанные)</vt:lpstr>
      <vt:lpstr>Confusion matrix for 2 classes</vt:lpstr>
      <vt:lpstr>Пример 1</vt:lpstr>
      <vt:lpstr>Презентация PowerPoint</vt:lpstr>
      <vt:lpstr>Подробнее о Confusion matrix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ROC кривая  (Receiving Operating Characteristic) </vt:lpstr>
      <vt:lpstr>Презентация PowerPoint</vt:lpstr>
      <vt:lpstr>F_1score</vt:lpstr>
      <vt:lpstr>Презентация PowerPoint</vt:lpstr>
      <vt:lpstr>Обобщение меры F_1 мера F_β</vt:lpstr>
      <vt:lpstr>Презентация PowerPoint</vt:lpstr>
      <vt:lpstr>〖microF〗_β , macroF_β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123</cp:revision>
  <dcterms:created xsi:type="dcterms:W3CDTF">2022-01-05T13:59:51Z</dcterms:created>
  <dcterms:modified xsi:type="dcterms:W3CDTF">2022-01-16T18:09:01Z</dcterms:modified>
</cp:coreProperties>
</file>