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5" r:id="rId3"/>
    <p:sldId id="371" r:id="rId4"/>
    <p:sldId id="420" r:id="rId5"/>
    <p:sldId id="429" r:id="rId6"/>
    <p:sldId id="445" r:id="rId7"/>
    <p:sldId id="448" r:id="rId8"/>
    <p:sldId id="446" r:id="rId9"/>
    <p:sldId id="447" r:id="rId10"/>
    <p:sldId id="449" r:id="rId11"/>
    <p:sldId id="450" r:id="rId12"/>
    <p:sldId id="45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dummy.DummyClassifier.html?highlight=dummy%20models" TargetMode="External"/><Relationship Id="rId2" Type="http://schemas.openxmlformats.org/officeDocument/2006/relationships/hyperlink" Target="https://enriquegit.github.io/behavior-fre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59987" y="1367246"/>
            <a:ext cx="9334139" cy="2463555"/>
          </a:xfrm>
        </p:spPr>
        <p:txBody>
          <a:bodyPr/>
          <a:lstStyle/>
          <a:p>
            <a:r>
              <a:rPr lang="ru-RU" dirty="0" smtClean="0"/>
              <a:t>Базовые классификаторы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19221" y="4258489"/>
            <a:ext cx="6815669" cy="653145"/>
          </a:xfrm>
        </p:spPr>
        <p:txBody>
          <a:bodyPr/>
          <a:lstStyle/>
          <a:p>
            <a:r>
              <a:rPr lang="en-US" dirty="0" smtClean="0"/>
              <a:t>Dummy Classifiers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35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395" y="1007863"/>
            <a:ext cx="8030696" cy="4163006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6470469" y="2124891"/>
            <a:ext cx="1219200" cy="313509"/>
          </a:xfrm>
          <a:prstGeom prst="roundRect">
            <a:avLst/>
          </a:prstGeom>
          <a:solidFill>
            <a:srgbClr val="FF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48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395" y="1007863"/>
            <a:ext cx="8030696" cy="4163006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6470469" y="2124891"/>
            <a:ext cx="1219200" cy="313509"/>
          </a:xfrm>
          <a:prstGeom prst="roundRect">
            <a:avLst/>
          </a:prstGeom>
          <a:solidFill>
            <a:srgbClr val="FF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8895248" y="2124891"/>
            <a:ext cx="328265" cy="313508"/>
          </a:xfrm>
          <a:prstGeom prst="roundRect">
            <a:avLst/>
          </a:prstGeom>
          <a:solidFill>
            <a:srgbClr val="FF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816667" y="1918253"/>
            <a:ext cx="328265" cy="298174"/>
          </a:xfrm>
          <a:prstGeom prst="roundRect">
            <a:avLst/>
          </a:prstGeom>
          <a:solidFill>
            <a:srgbClr val="FF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57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395" y="1007863"/>
            <a:ext cx="8030696" cy="4163006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1555038" y="4748521"/>
            <a:ext cx="1312516" cy="5647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470469" y="2124891"/>
            <a:ext cx="1219200" cy="313509"/>
          </a:xfrm>
          <a:prstGeom prst="roundRect">
            <a:avLst/>
          </a:prstGeom>
          <a:solidFill>
            <a:srgbClr val="FF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8895248" y="2124891"/>
            <a:ext cx="328265" cy="313508"/>
          </a:xfrm>
          <a:prstGeom prst="roundRect">
            <a:avLst/>
          </a:prstGeom>
          <a:solidFill>
            <a:srgbClr val="FF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816667" y="1918253"/>
            <a:ext cx="328265" cy="298174"/>
          </a:xfrm>
          <a:prstGeom prst="roundRect">
            <a:avLst/>
          </a:prstGeom>
          <a:solidFill>
            <a:srgbClr val="FF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49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https://enriquegit.github.io/behavior-free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scikit-learn.org/stable/modules/generated/sklearn.dummy. </a:t>
            </a:r>
            <a:r>
              <a:rPr lang="en-US" dirty="0" err="1" smtClean="0">
                <a:hlinkClick r:id="rId3"/>
              </a:rPr>
              <a:t>DummyClassifier.html?highlight</a:t>
            </a:r>
            <a:r>
              <a:rPr lang="en-US" dirty="0" smtClean="0">
                <a:hlinkClick r:id="rId3"/>
              </a:rPr>
              <a:t>=dummy%20models</a:t>
            </a:r>
            <a:endParaRPr lang="ru-RU" dirty="0" smtClean="0"/>
          </a:p>
          <a:p>
            <a:r>
              <a:rPr lang="en-US" dirty="0"/>
              <a:t>https://stackoverflow.com/questions/29441943/what-is-the-theorical-foundation-for-scikit-learn-dummy-classifier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584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Определение Базового (</a:t>
            </a:r>
            <a:r>
              <a:rPr lang="en-US" dirty="0" smtClean="0"/>
              <a:t>Dummy</a:t>
            </a:r>
            <a:r>
              <a:rPr lang="ru-RU" dirty="0" smtClean="0"/>
              <a:t>) классификатора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2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r>
              <a:rPr lang="en-US" dirty="0" smtClean="0"/>
              <a:t> </a:t>
            </a:r>
            <a:r>
              <a:rPr lang="ru-RU" dirty="0" smtClean="0"/>
              <a:t>Базового классификатора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Dummy Classifier – </a:t>
            </a:r>
            <a:r>
              <a:rPr lang="ru-RU" dirty="0" smtClean="0"/>
              <a:t>это классификатор, который делает прогнозы без учёта входных признаков.</a:t>
            </a:r>
          </a:p>
          <a:p>
            <a:pPr marL="0" indent="0">
              <a:buNone/>
            </a:pPr>
            <a:r>
              <a:rPr lang="en-US" dirty="0"/>
              <a:t>Dummy </a:t>
            </a:r>
            <a:r>
              <a:rPr lang="en-US" dirty="0" smtClean="0"/>
              <a:t>Classifier</a:t>
            </a:r>
            <a:r>
              <a:rPr lang="ru-RU" dirty="0" smtClean="0"/>
              <a:t> даёт базовое исполнение</a:t>
            </a:r>
            <a:r>
              <a:rPr lang="be-BY" dirty="0" smtClean="0"/>
              <a:t>, т.е. долю успешных попыток можно дост</a:t>
            </a:r>
            <a:r>
              <a:rPr lang="ru-RU" dirty="0" smtClean="0"/>
              <a:t>и</a:t>
            </a:r>
            <a:r>
              <a:rPr lang="be-BY" dirty="0" smtClean="0"/>
              <a:t>гнуть даже простым угадыванием.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1358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5036" y="502271"/>
            <a:ext cx="8614952" cy="72474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8943" y="1227018"/>
            <a:ext cx="9642566" cy="4599015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Предположим нам надо определить, что объект обладает определённым свойством или </a:t>
            </a:r>
            <a:r>
              <a:rPr lang="ru-RU" dirty="0" smtClean="0"/>
              <a:t>не обладает им . </a:t>
            </a:r>
            <a:r>
              <a:rPr lang="ru-RU" dirty="0" smtClean="0"/>
              <a:t>Если мы проанализировали большое число объектов и определили, что таким свойством обладает 90% обработанных случаев. </a:t>
            </a:r>
          </a:p>
          <a:p>
            <a:pPr marL="0" indent="0">
              <a:buNone/>
            </a:pPr>
            <a:r>
              <a:rPr lang="ru-RU" dirty="0" smtClean="0"/>
              <a:t>Тогда простое </a:t>
            </a:r>
            <a:r>
              <a:rPr lang="ru-RU" b="1" dirty="0" smtClean="0"/>
              <a:t>угадывание</a:t>
            </a:r>
            <a:r>
              <a:rPr lang="ru-RU" dirty="0" smtClean="0"/>
              <a:t> при будущем определении свойства даст вероятность 0.9 того, что мы угадаем правильно.  </a:t>
            </a:r>
          </a:p>
          <a:p>
            <a:pPr marL="0" indent="0">
              <a:buNone/>
            </a:pPr>
            <a:r>
              <a:rPr lang="ru-RU" dirty="0" smtClean="0"/>
              <a:t> Структуризация этих угадываний таким образом эквивалентна использованию </a:t>
            </a:r>
            <a:r>
              <a:rPr lang="en-US" dirty="0" smtClean="0"/>
              <a:t> </a:t>
            </a:r>
            <a:r>
              <a:rPr lang="ru-RU" dirty="0" smtClean="0"/>
              <a:t>метода </a:t>
            </a:r>
            <a:r>
              <a:rPr lang="en-US" b="1" dirty="0" err="1" smtClean="0"/>
              <a:t>DummyClassifier</a:t>
            </a:r>
            <a:r>
              <a:rPr lang="en-US" dirty="0" smtClean="0"/>
              <a:t> </a:t>
            </a:r>
            <a:r>
              <a:rPr lang="ru-RU" dirty="0" smtClean="0"/>
              <a:t> с параметром </a:t>
            </a:r>
            <a:r>
              <a:rPr lang="en-US" b="1" dirty="0" err="1" smtClean="0"/>
              <a:t>most_frequent</a:t>
            </a:r>
            <a:r>
              <a:rPr lang="ru-RU" dirty="0" smtClean="0"/>
              <a:t> из пакета </a:t>
            </a:r>
            <a:r>
              <a:rPr lang="en-US" b="1" dirty="0" err="1" smtClean="0"/>
              <a:t>sklearn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При тренировке </a:t>
            </a:r>
            <a:r>
              <a:rPr lang="en-US" b="1" dirty="0" err="1" smtClean="0"/>
              <a:t>DummyClassifier</a:t>
            </a:r>
            <a:r>
              <a:rPr lang="en-US" dirty="0" smtClean="0"/>
              <a:t> </a:t>
            </a:r>
            <a:r>
              <a:rPr lang="ru-RU" dirty="0" smtClean="0"/>
              <a:t>с параметром </a:t>
            </a:r>
            <a:r>
              <a:rPr lang="en-US" b="1" dirty="0" smtClean="0"/>
              <a:t>stratified</a:t>
            </a:r>
            <a:r>
              <a:rPr lang="en-US" dirty="0" smtClean="0"/>
              <a:t> </a:t>
            </a:r>
            <a:r>
              <a:rPr lang="ru-RU" dirty="0" smtClean="0"/>
              <a:t>на вышеупомянутых данных этот классификатор будет предсказывать 90% вероятность того, что объект с которым вы столкнулись обладает целевым свойством.</a:t>
            </a:r>
          </a:p>
        </p:txBody>
      </p:sp>
    </p:spTree>
    <p:extLst>
      <p:ext uri="{BB962C8B-B14F-4D97-AF65-F5344CB8AC3E}">
        <p14:creationId xmlns:p14="http://schemas.microsoft.com/office/powerpoint/2010/main" val="408751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5036" y="502271"/>
            <a:ext cx="8614952" cy="72474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8943" y="1227018"/>
            <a:ext cx="9642566" cy="4599015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Это отличается от тренировки </a:t>
            </a:r>
            <a:r>
              <a:rPr lang="en-US" dirty="0" smtClean="0"/>
              <a:t>dummy classifier </a:t>
            </a:r>
            <a:r>
              <a:rPr lang="ru-RU" dirty="0" smtClean="0"/>
              <a:t> с параметром </a:t>
            </a:r>
            <a:r>
              <a:rPr lang="en-US" b="1" dirty="0" err="1" smtClean="0"/>
              <a:t>most_frequent</a:t>
            </a:r>
            <a:r>
              <a:rPr lang="ru-RU" dirty="0" smtClean="0"/>
              <a:t>, так как последний будет угадывать что признак обладает целевым свойством.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Dummy Classifier </a:t>
            </a:r>
            <a:r>
              <a:rPr lang="ru-RU" dirty="0" smtClean="0"/>
              <a:t>с параметром </a:t>
            </a:r>
            <a:r>
              <a:rPr lang="en-US" b="1" dirty="0" smtClean="0"/>
              <a:t>‘uniform’ </a:t>
            </a:r>
            <a:r>
              <a:rPr lang="ru-RU" dirty="0" smtClean="0"/>
              <a:t>будет </a:t>
            </a:r>
            <a:r>
              <a:rPr lang="ru-RU" dirty="0" err="1" smtClean="0"/>
              <a:t>генерить</a:t>
            </a:r>
            <a:r>
              <a:rPr lang="ru-RU" dirty="0" smtClean="0"/>
              <a:t> прогнозы с одинаковой вероятностью из списка уникальных названий классов, содержащихся в переменной </a:t>
            </a:r>
            <a:r>
              <a:rPr lang="en-US" dirty="0" smtClean="0"/>
              <a:t>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Dummy Classifier </a:t>
            </a:r>
            <a:r>
              <a:rPr lang="ru-RU" dirty="0"/>
              <a:t>с параметром </a:t>
            </a:r>
            <a:r>
              <a:rPr lang="en-US" b="1" dirty="0" smtClean="0"/>
              <a:t>‘constant’</a:t>
            </a:r>
            <a:r>
              <a:rPr lang="en-US" dirty="0" smtClean="0"/>
              <a:t> </a:t>
            </a:r>
            <a:r>
              <a:rPr lang="ru-RU" dirty="0" smtClean="0"/>
              <a:t>всегда предсказывает один и тот же класс, предписанный пользователем. 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150205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58" y="427413"/>
            <a:ext cx="9453283" cy="5859694"/>
          </a:xfrm>
          <a:prstGeom prst="rect">
            <a:avLst/>
          </a:prstGeom>
        </p:spPr>
      </p:pic>
      <p:sp>
        <p:nvSpPr>
          <p:cNvPr id="3" name="Овал 2"/>
          <p:cNvSpPr/>
          <p:nvPr/>
        </p:nvSpPr>
        <p:spPr>
          <a:xfrm>
            <a:off x="8014448" y="1707776"/>
            <a:ext cx="2514600" cy="7664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1707776" y="4249270"/>
            <a:ext cx="6172200" cy="7664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 rot="10489887">
            <a:off x="7014053" y="1516188"/>
            <a:ext cx="1032602" cy="38317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7322777" y="1285789"/>
            <a:ext cx="394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Вектор классификационных признаков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513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353" y="561615"/>
            <a:ext cx="8337176" cy="5532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3" name="Овал 2"/>
          <p:cNvSpPr/>
          <p:nvPr/>
        </p:nvSpPr>
        <p:spPr>
          <a:xfrm>
            <a:off x="8122024" y="1707776"/>
            <a:ext cx="1573305" cy="7664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1808630" y="4213411"/>
            <a:ext cx="6044452" cy="7664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67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449" y="987695"/>
            <a:ext cx="8743899" cy="3914419"/>
          </a:xfrm>
          <a:prstGeom prst="rect">
            <a:avLst/>
          </a:prstGeom>
        </p:spPr>
      </p:pic>
      <p:sp>
        <p:nvSpPr>
          <p:cNvPr id="3" name="Овальная выноска 2"/>
          <p:cNvSpPr/>
          <p:nvPr/>
        </p:nvSpPr>
        <p:spPr>
          <a:xfrm>
            <a:off x="564776" y="2205318"/>
            <a:ext cx="1086358" cy="1479176"/>
          </a:xfrm>
          <a:prstGeom prst="wedgeEllipseCallout">
            <a:avLst>
              <a:gd name="adj1" fmla="val 70765"/>
              <a:gd name="adj2" fmla="val 5068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Управляющая кнопка: справка 3">
            <a:hlinkClick r:id="" action="ppaction://noaction" highlightClick="1"/>
          </p:cNvPr>
          <p:cNvSpPr/>
          <p:nvPr/>
        </p:nvSpPr>
        <p:spPr>
          <a:xfrm>
            <a:off x="852461" y="2608729"/>
            <a:ext cx="510988" cy="672353"/>
          </a:xfrm>
          <a:prstGeom prst="actionButtonHelp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1363450" y="4304383"/>
            <a:ext cx="1312516" cy="5647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7747391" y="1089211"/>
            <a:ext cx="2230327" cy="7664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06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5222</TotalTime>
  <Words>223</Words>
  <Application>Microsoft Office PowerPoint</Application>
  <PresentationFormat>Широкоэкранный</PresentationFormat>
  <Paragraphs>22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Garamond</vt:lpstr>
      <vt:lpstr>Натуральные материалы</vt:lpstr>
      <vt:lpstr>Базовые классификаторы</vt:lpstr>
      <vt:lpstr>Источники</vt:lpstr>
      <vt:lpstr>План</vt:lpstr>
      <vt:lpstr>Определение Базового классификатора</vt:lpstr>
      <vt:lpstr>Пример</vt:lpstr>
      <vt:lpstr>Пример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Lenovo</dc:creator>
  <cp:lastModifiedBy>Lenovo</cp:lastModifiedBy>
  <cp:revision>194</cp:revision>
  <dcterms:created xsi:type="dcterms:W3CDTF">2022-01-05T13:59:51Z</dcterms:created>
  <dcterms:modified xsi:type="dcterms:W3CDTF">2022-02-15T19:27:07Z</dcterms:modified>
</cp:coreProperties>
</file>