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sldIdLst>
    <p:sldId id="295" r:id="rId2"/>
    <p:sldId id="326" r:id="rId3"/>
    <p:sldId id="327" r:id="rId4"/>
    <p:sldId id="256" r:id="rId5"/>
    <p:sldId id="328" r:id="rId6"/>
    <p:sldId id="329" r:id="rId7"/>
    <p:sldId id="257" r:id="rId8"/>
    <p:sldId id="297" r:id="rId9"/>
    <p:sldId id="298" r:id="rId10"/>
    <p:sldId id="300" r:id="rId11"/>
    <p:sldId id="301" r:id="rId12"/>
    <p:sldId id="299" r:id="rId13"/>
    <p:sldId id="302" r:id="rId14"/>
    <p:sldId id="303" r:id="rId15"/>
    <p:sldId id="304" r:id="rId16"/>
    <p:sldId id="258" r:id="rId17"/>
    <p:sldId id="305" r:id="rId18"/>
    <p:sldId id="259" r:id="rId19"/>
    <p:sldId id="306" r:id="rId20"/>
    <p:sldId id="307" r:id="rId21"/>
    <p:sldId id="262" r:id="rId22"/>
    <p:sldId id="266" r:id="rId23"/>
    <p:sldId id="263" r:id="rId24"/>
    <p:sldId id="267" r:id="rId25"/>
    <p:sldId id="265" r:id="rId26"/>
    <p:sldId id="308" r:id="rId27"/>
    <p:sldId id="309" r:id="rId28"/>
    <p:sldId id="310" r:id="rId29"/>
    <p:sldId id="311" r:id="rId30"/>
    <p:sldId id="317" r:id="rId31"/>
    <p:sldId id="312" r:id="rId32"/>
    <p:sldId id="314" r:id="rId33"/>
    <p:sldId id="315" r:id="rId34"/>
    <p:sldId id="316" r:id="rId35"/>
    <p:sldId id="318" r:id="rId36"/>
    <p:sldId id="319" r:id="rId37"/>
    <p:sldId id="320" r:id="rId38"/>
    <p:sldId id="321" r:id="rId39"/>
    <p:sldId id="322" r:id="rId40"/>
    <p:sldId id="323" r:id="rId41"/>
    <p:sldId id="324" r:id="rId42"/>
    <p:sldId id="325" r:id="rId43"/>
  </p:sldIdLst>
  <p:sldSz cx="12192000" cy="6858000"/>
  <p:notesSz cx="6858000" cy="9144000"/>
  <p:defaultTextStyle>
    <a:defPPr>
      <a:defRPr lang="be-B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e-BY"/>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F6374-6C24-40D6-AF0C-7768585D4954}" type="datetimeFigureOut">
              <a:rPr lang="be-BY" smtClean="0"/>
              <a:t>29.09.2020</a:t>
            </a:fld>
            <a:endParaRPr lang="be-BY"/>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e-BY"/>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be-BY"/>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e-BY"/>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D6F8D0-8865-4F9B-82E2-164FC1CDD3EC}" type="slidenum">
              <a:rPr lang="be-BY" smtClean="0"/>
              <a:t>‹#›</a:t>
            </a:fld>
            <a:endParaRPr lang="be-BY"/>
          </a:p>
        </p:txBody>
      </p:sp>
    </p:spTree>
    <p:extLst>
      <p:ext uri="{BB962C8B-B14F-4D97-AF65-F5344CB8AC3E}">
        <p14:creationId xmlns:p14="http://schemas.microsoft.com/office/powerpoint/2010/main" val="924660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be-BY"/>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be-BY"/>
          </a:p>
        </p:txBody>
      </p:sp>
      <p:sp>
        <p:nvSpPr>
          <p:cNvPr id="4" name="Дата 3"/>
          <p:cNvSpPr>
            <a:spLocks noGrp="1"/>
          </p:cNvSpPr>
          <p:nvPr>
            <p:ph type="dt" sz="half" idx="10"/>
          </p:nvPr>
        </p:nvSpPr>
        <p:spPr/>
        <p:txBody>
          <a:bodyPr/>
          <a:lstStyle/>
          <a:p>
            <a:fld id="{4FCD295F-D54B-444F-B26F-0D3C0E4B6E7E}" type="datetime1">
              <a:rPr lang="be-BY" smtClean="0"/>
              <a:t>29.09.2020</a:t>
            </a:fld>
            <a:endParaRPr lang="be-BY"/>
          </a:p>
        </p:txBody>
      </p:sp>
      <p:sp>
        <p:nvSpPr>
          <p:cNvPr id="5" name="Нижний колонтитул 4"/>
          <p:cNvSpPr>
            <a:spLocks noGrp="1"/>
          </p:cNvSpPr>
          <p:nvPr>
            <p:ph type="ftr" sz="quarter" idx="11"/>
          </p:nvPr>
        </p:nvSpPr>
        <p:spPr/>
        <p:txBody>
          <a:bodyPr/>
          <a:lstStyle/>
          <a:p>
            <a:r>
              <a:rPr lang="en-US" smtClean="0"/>
              <a:t>Lecture 1 (Definition of the Laplace Transform)</a:t>
            </a:r>
            <a:endParaRPr lang="be-BY"/>
          </a:p>
        </p:txBody>
      </p:sp>
      <p:sp>
        <p:nvSpPr>
          <p:cNvPr id="6" name="Номер слайда 5"/>
          <p:cNvSpPr>
            <a:spLocks noGrp="1"/>
          </p:cNvSpPr>
          <p:nvPr>
            <p:ph type="sldNum" sz="quarter" idx="12"/>
          </p:nvPr>
        </p:nvSpPr>
        <p:spPr/>
        <p:txBody>
          <a:bodyPr/>
          <a:lstStyle/>
          <a:p>
            <a:fld id="{9418BF85-850B-4E05-A8BA-99F272547A97}" type="slidenum">
              <a:rPr lang="be-BY" smtClean="0"/>
              <a:t>‹#›</a:t>
            </a:fld>
            <a:endParaRPr lang="be-BY"/>
          </a:p>
        </p:txBody>
      </p:sp>
    </p:spTree>
    <p:extLst>
      <p:ext uri="{BB962C8B-B14F-4D97-AF65-F5344CB8AC3E}">
        <p14:creationId xmlns:p14="http://schemas.microsoft.com/office/powerpoint/2010/main" val="2649579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be-BY"/>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be-BY"/>
          </a:p>
        </p:txBody>
      </p:sp>
      <p:sp>
        <p:nvSpPr>
          <p:cNvPr id="4" name="Дата 3"/>
          <p:cNvSpPr>
            <a:spLocks noGrp="1"/>
          </p:cNvSpPr>
          <p:nvPr>
            <p:ph type="dt" sz="half" idx="10"/>
          </p:nvPr>
        </p:nvSpPr>
        <p:spPr/>
        <p:txBody>
          <a:bodyPr/>
          <a:lstStyle/>
          <a:p>
            <a:fld id="{90EF55C8-6226-455A-A9B9-7ACD5F049F5F}" type="datetime1">
              <a:rPr lang="be-BY" smtClean="0"/>
              <a:t>29.09.2020</a:t>
            </a:fld>
            <a:endParaRPr lang="be-BY"/>
          </a:p>
        </p:txBody>
      </p:sp>
      <p:sp>
        <p:nvSpPr>
          <p:cNvPr id="5" name="Нижний колонтитул 4"/>
          <p:cNvSpPr>
            <a:spLocks noGrp="1"/>
          </p:cNvSpPr>
          <p:nvPr>
            <p:ph type="ftr" sz="quarter" idx="11"/>
          </p:nvPr>
        </p:nvSpPr>
        <p:spPr/>
        <p:txBody>
          <a:bodyPr/>
          <a:lstStyle/>
          <a:p>
            <a:r>
              <a:rPr lang="en-US" smtClean="0"/>
              <a:t>Lecture 1 (Definition of the Laplace Transform)</a:t>
            </a:r>
            <a:endParaRPr lang="be-BY"/>
          </a:p>
        </p:txBody>
      </p:sp>
      <p:sp>
        <p:nvSpPr>
          <p:cNvPr id="6" name="Номер слайда 5"/>
          <p:cNvSpPr>
            <a:spLocks noGrp="1"/>
          </p:cNvSpPr>
          <p:nvPr>
            <p:ph type="sldNum" sz="quarter" idx="12"/>
          </p:nvPr>
        </p:nvSpPr>
        <p:spPr/>
        <p:txBody>
          <a:bodyPr/>
          <a:lstStyle/>
          <a:p>
            <a:fld id="{9418BF85-850B-4E05-A8BA-99F272547A97}" type="slidenum">
              <a:rPr lang="be-BY" smtClean="0"/>
              <a:t>‹#›</a:t>
            </a:fld>
            <a:endParaRPr lang="be-BY"/>
          </a:p>
        </p:txBody>
      </p:sp>
    </p:spTree>
    <p:extLst>
      <p:ext uri="{BB962C8B-B14F-4D97-AF65-F5344CB8AC3E}">
        <p14:creationId xmlns:p14="http://schemas.microsoft.com/office/powerpoint/2010/main" val="3330602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be-BY"/>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be-BY"/>
          </a:p>
        </p:txBody>
      </p:sp>
      <p:sp>
        <p:nvSpPr>
          <p:cNvPr id="4" name="Дата 3"/>
          <p:cNvSpPr>
            <a:spLocks noGrp="1"/>
          </p:cNvSpPr>
          <p:nvPr>
            <p:ph type="dt" sz="half" idx="10"/>
          </p:nvPr>
        </p:nvSpPr>
        <p:spPr/>
        <p:txBody>
          <a:bodyPr/>
          <a:lstStyle/>
          <a:p>
            <a:fld id="{4FFAD019-3F0D-4663-8D26-BEEB6BF5CD9D}" type="datetime1">
              <a:rPr lang="be-BY" smtClean="0"/>
              <a:t>29.09.2020</a:t>
            </a:fld>
            <a:endParaRPr lang="be-BY"/>
          </a:p>
        </p:txBody>
      </p:sp>
      <p:sp>
        <p:nvSpPr>
          <p:cNvPr id="5" name="Нижний колонтитул 4"/>
          <p:cNvSpPr>
            <a:spLocks noGrp="1"/>
          </p:cNvSpPr>
          <p:nvPr>
            <p:ph type="ftr" sz="quarter" idx="11"/>
          </p:nvPr>
        </p:nvSpPr>
        <p:spPr/>
        <p:txBody>
          <a:bodyPr/>
          <a:lstStyle/>
          <a:p>
            <a:r>
              <a:rPr lang="en-US" smtClean="0"/>
              <a:t>Lecture 1 (Definition of the Laplace Transform)</a:t>
            </a:r>
            <a:endParaRPr lang="be-BY"/>
          </a:p>
        </p:txBody>
      </p:sp>
      <p:sp>
        <p:nvSpPr>
          <p:cNvPr id="6" name="Номер слайда 5"/>
          <p:cNvSpPr>
            <a:spLocks noGrp="1"/>
          </p:cNvSpPr>
          <p:nvPr>
            <p:ph type="sldNum" sz="quarter" idx="12"/>
          </p:nvPr>
        </p:nvSpPr>
        <p:spPr/>
        <p:txBody>
          <a:bodyPr/>
          <a:lstStyle/>
          <a:p>
            <a:fld id="{9418BF85-850B-4E05-A8BA-99F272547A97}" type="slidenum">
              <a:rPr lang="be-BY" smtClean="0"/>
              <a:t>‹#›</a:t>
            </a:fld>
            <a:endParaRPr lang="be-BY"/>
          </a:p>
        </p:txBody>
      </p:sp>
    </p:spTree>
    <p:extLst>
      <p:ext uri="{BB962C8B-B14F-4D97-AF65-F5344CB8AC3E}">
        <p14:creationId xmlns:p14="http://schemas.microsoft.com/office/powerpoint/2010/main" val="2884042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be-BY"/>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be-BY"/>
          </a:p>
        </p:txBody>
      </p:sp>
      <p:sp>
        <p:nvSpPr>
          <p:cNvPr id="4" name="Дата 3"/>
          <p:cNvSpPr>
            <a:spLocks noGrp="1"/>
          </p:cNvSpPr>
          <p:nvPr>
            <p:ph type="dt" sz="half" idx="10"/>
          </p:nvPr>
        </p:nvSpPr>
        <p:spPr/>
        <p:txBody>
          <a:bodyPr/>
          <a:lstStyle/>
          <a:p>
            <a:fld id="{6E06FD55-D0A1-48E1-975D-F3D0E54DB085}" type="datetime1">
              <a:rPr lang="be-BY" smtClean="0"/>
              <a:t>29.09.2020</a:t>
            </a:fld>
            <a:endParaRPr lang="be-BY"/>
          </a:p>
        </p:txBody>
      </p:sp>
      <p:sp>
        <p:nvSpPr>
          <p:cNvPr id="5" name="Нижний колонтитул 4"/>
          <p:cNvSpPr>
            <a:spLocks noGrp="1"/>
          </p:cNvSpPr>
          <p:nvPr>
            <p:ph type="ftr" sz="quarter" idx="11"/>
          </p:nvPr>
        </p:nvSpPr>
        <p:spPr/>
        <p:txBody>
          <a:bodyPr/>
          <a:lstStyle/>
          <a:p>
            <a:r>
              <a:rPr lang="en-US" smtClean="0"/>
              <a:t>Lecture 1 (Definition of the Laplace Transform)</a:t>
            </a:r>
            <a:endParaRPr lang="be-BY"/>
          </a:p>
        </p:txBody>
      </p:sp>
      <p:sp>
        <p:nvSpPr>
          <p:cNvPr id="6" name="Номер слайда 5"/>
          <p:cNvSpPr>
            <a:spLocks noGrp="1"/>
          </p:cNvSpPr>
          <p:nvPr>
            <p:ph type="sldNum" sz="quarter" idx="12"/>
          </p:nvPr>
        </p:nvSpPr>
        <p:spPr/>
        <p:txBody>
          <a:bodyPr/>
          <a:lstStyle/>
          <a:p>
            <a:fld id="{9418BF85-850B-4E05-A8BA-99F272547A97}" type="slidenum">
              <a:rPr lang="be-BY" smtClean="0"/>
              <a:t>‹#›</a:t>
            </a:fld>
            <a:endParaRPr lang="be-BY"/>
          </a:p>
        </p:txBody>
      </p:sp>
    </p:spTree>
    <p:extLst>
      <p:ext uri="{BB962C8B-B14F-4D97-AF65-F5344CB8AC3E}">
        <p14:creationId xmlns:p14="http://schemas.microsoft.com/office/powerpoint/2010/main" val="3038921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be-BY"/>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78CBF8E5-D1DE-4536-A740-EB36A8EEDB15}" type="datetime1">
              <a:rPr lang="be-BY" smtClean="0"/>
              <a:t>29.09.2020</a:t>
            </a:fld>
            <a:endParaRPr lang="be-BY"/>
          </a:p>
        </p:txBody>
      </p:sp>
      <p:sp>
        <p:nvSpPr>
          <p:cNvPr id="5" name="Нижний колонтитул 4"/>
          <p:cNvSpPr>
            <a:spLocks noGrp="1"/>
          </p:cNvSpPr>
          <p:nvPr>
            <p:ph type="ftr" sz="quarter" idx="11"/>
          </p:nvPr>
        </p:nvSpPr>
        <p:spPr/>
        <p:txBody>
          <a:bodyPr/>
          <a:lstStyle/>
          <a:p>
            <a:r>
              <a:rPr lang="en-US" smtClean="0"/>
              <a:t>Lecture 1 (Definition of the Laplace Transform)</a:t>
            </a:r>
            <a:endParaRPr lang="be-BY"/>
          </a:p>
        </p:txBody>
      </p:sp>
      <p:sp>
        <p:nvSpPr>
          <p:cNvPr id="6" name="Номер слайда 5"/>
          <p:cNvSpPr>
            <a:spLocks noGrp="1"/>
          </p:cNvSpPr>
          <p:nvPr>
            <p:ph type="sldNum" sz="quarter" idx="12"/>
          </p:nvPr>
        </p:nvSpPr>
        <p:spPr/>
        <p:txBody>
          <a:bodyPr/>
          <a:lstStyle/>
          <a:p>
            <a:fld id="{9418BF85-850B-4E05-A8BA-99F272547A97}" type="slidenum">
              <a:rPr lang="be-BY" smtClean="0"/>
              <a:t>‹#›</a:t>
            </a:fld>
            <a:endParaRPr lang="be-BY"/>
          </a:p>
        </p:txBody>
      </p:sp>
    </p:spTree>
    <p:extLst>
      <p:ext uri="{BB962C8B-B14F-4D97-AF65-F5344CB8AC3E}">
        <p14:creationId xmlns:p14="http://schemas.microsoft.com/office/powerpoint/2010/main" val="1590242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be-BY"/>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be-BY"/>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be-BY"/>
          </a:p>
        </p:txBody>
      </p:sp>
      <p:sp>
        <p:nvSpPr>
          <p:cNvPr id="5" name="Дата 4"/>
          <p:cNvSpPr>
            <a:spLocks noGrp="1"/>
          </p:cNvSpPr>
          <p:nvPr>
            <p:ph type="dt" sz="half" idx="10"/>
          </p:nvPr>
        </p:nvSpPr>
        <p:spPr/>
        <p:txBody>
          <a:bodyPr/>
          <a:lstStyle/>
          <a:p>
            <a:fld id="{F4B9D38D-C458-423A-BBE5-568FB29307B8}" type="datetime1">
              <a:rPr lang="be-BY" smtClean="0"/>
              <a:t>29.09.2020</a:t>
            </a:fld>
            <a:endParaRPr lang="be-BY"/>
          </a:p>
        </p:txBody>
      </p:sp>
      <p:sp>
        <p:nvSpPr>
          <p:cNvPr id="6" name="Нижний колонтитул 5"/>
          <p:cNvSpPr>
            <a:spLocks noGrp="1"/>
          </p:cNvSpPr>
          <p:nvPr>
            <p:ph type="ftr" sz="quarter" idx="11"/>
          </p:nvPr>
        </p:nvSpPr>
        <p:spPr/>
        <p:txBody>
          <a:bodyPr/>
          <a:lstStyle/>
          <a:p>
            <a:r>
              <a:rPr lang="en-US" smtClean="0"/>
              <a:t>Lecture 1 (Definition of the Laplace Transform)</a:t>
            </a:r>
            <a:endParaRPr lang="be-BY"/>
          </a:p>
        </p:txBody>
      </p:sp>
      <p:sp>
        <p:nvSpPr>
          <p:cNvPr id="7" name="Номер слайда 6"/>
          <p:cNvSpPr>
            <a:spLocks noGrp="1"/>
          </p:cNvSpPr>
          <p:nvPr>
            <p:ph type="sldNum" sz="quarter" idx="12"/>
          </p:nvPr>
        </p:nvSpPr>
        <p:spPr/>
        <p:txBody>
          <a:bodyPr/>
          <a:lstStyle/>
          <a:p>
            <a:fld id="{9418BF85-850B-4E05-A8BA-99F272547A97}" type="slidenum">
              <a:rPr lang="be-BY" smtClean="0"/>
              <a:t>‹#›</a:t>
            </a:fld>
            <a:endParaRPr lang="be-BY"/>
          </a:p>
        </p:txBody>
      </p:sp>
    </p:spTree>
    <p:extLst>
      <p:ext uri="{BB962C8B-B14F-4D97-AF65-F5344CB8AC3E}">
        <p14:creationId xmlns:p14="http://schemas.microsoft.com/office/powerpoint/2010/main" val="3161219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be-BY"/>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be-BY"/>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be-BY"/>
          </a:p>
        </p:txBody>
      </p:sp>
      <p:sp>
        <p:nvSpPr>
          <p:cNvPr id="7" name="Дата 6"/>
          <p:cNvSpPr>
            <a:spLocks noGrp="1"/>
          </p:cNvSpPr>
          <p:nvPr>
            <p:ph type="dt" sz="half" idx="10"/>
          </p:nvPr>
        </p:nvSpPr>
        <p:spPr/>
        <p:txBody>
          <a:bodyPr/>
          <a:lstStyle/>
          <a:p>
            <a:fld id="{34ECC2D2-C1A0-4ACD-B39F-C572244C7DDA}" type="datetime1">
              <a:rPr lang="be-BY" smtClean="0"/>
              <a:t>29.09.2020</a:t>
            </a:fld>
            <a:endParaRPr lang="be-BY"/>
          </a:p>
        </p:txBody>
      </p:sp>
      <p:sp>
        <p:nvSpPr>
          <p:cNvPr id="8" name="Нижний колонтитул 7"/>
          <p:cNvSpPr>
            <a:spLocks noGrp="1"/>
          </p:cNvSpPr>
          <p:nvPr>
            <p:ph type="ftr" sz="quarter" idx="11"/>
          </p:nvPr>
        </p:nvSpPr>
        <p:spPr/>
        <p:txBody>
          <a:bodyPr/>
          <a:lstStyle/>
          <a:p>
            <a:r>
              <a:rPr lang="en-US" smtClean="0"/>
              <a:t>Lecture 1 (Definition of the Laplace Transform)</a:t>
            </a:r>
            <a:endParaRPr lang="be-BY"/>
          </a:p>
        </p:txBody>
      </p:sp>
      <p:sp>
        <p:nvSpPr>
          <p:cNvPr id="9" name="Номер слайда 8"/>
          <p:cNvSpPr>
            <a:spLocks noGrp="1"/>
          </p:cNvSpPr>
          <p:nvPr>
            <p:ph type="sldNum" sz="quarter" idx="12"/>
          </p:nvPr>
        </p:nvSpPr>
        <p:spPr/>
        <p:txBody>
          <a:bodyPr/>
          <a:lstStyle/>
          <a:p>
            <a:fld id="{9418BF85-850B-4E05-A8BA-99F272547A97}" type="slidenum">
              <a:rPr lang="be-BY" smtClean="0"/>
              <a:t>‹#›</a:t>
            </a:fld>
            <a:endParaRPr lang="be-BY"/>
          </a:p>
        </p:txBody>
      </p:sp>
    </p:spTree>
    <p:extLst>
      <p:ext uri="{BB962C8B-B14F-4D97-AF65-F5344CB8AC3E}">
        <p14:creationId xmlns:p14="http://schemas.microsoft.com/office/powerpoint/2010/main" val="528871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be-BY"/>
          </a:p>
        </p:txBody>
      </p:sp>
      <p:sp>
        <p:nvSpPr>
          <p:cNvPr id="3" name="Дата 2"/>
          <p:cNvSpPr>
            <a:spLocks noGrp="1"/>
          </p:cNvSpPr>
          <p:nvPr>
            <p:ph type="dt" sz="half" idx="10"/>
          </p:nvPr>
        </p:nvSpPr>
        <p:spPr/>
        <p:txBody>
          <a:bodyPr/>
          <a:lstStyle/>
          <a:p>
            <a:fld id="{07C99A45-367D-4EC8-AF23-73F410170483}" type="datetime1">
              <a:rPr lang="be-BY" smtClean="0"/>
              <a:t>29.09.2020</a:t>
            </a:fld>
            <a:endParaRPr lang="be-BY"/>
          </a:p>
        </p:txBody>
      </p:sp>
      <p:sp>
        <p:nvSpPr>
          <p:cNvPr id="4" name="Нижний колонтитул 3"/>
          <p:cNvSpPr>
            <a:spLocks noGrp="1"/>
          </p:cNvSpPr>
          <p:nvPr>
            <p:ph type="ftr" sz="quarter" idx="11"/>
          </p:nvPr>
        </p:nvSpPr>
        <p:spPr/>
        <p:txBody>
          <a:bodyPr/>
          <a:lstStyle/>
          <a:p>
            <a:r>
              <a:rPr lang="en-US" smtClean="0"/>
              <a:t>Lecture 1 (Definition of the Laplace Transform)</a:t>
            </a:r>
            <a:endParaRPr lang="be-BY"/>
          </a:p>
        </p:txBody>
      </p:sp>
      <p:sp>
        <p:nvSpPr>
          <p:cNvPr id="5" name="Номер слайда 4"/>
          <p:cNvSpPr>
            <a:spLocks noGrp="1"/>
          </p:cNvSpPr>
          <p:nvPr>
            <p:ph type="sldNum" sz="quarter" idx="12"/>
          </p:nvPr>
        </p:nvSpPr>
        <p:spPr/>
        <p:txBody>
          <a:bodyPr/>
          <a:lstStyle/>
          <a:p>
            <a:fld id="{9418BF85-850B-4E05-A8BA-99F272547A97}" type="slidenum">
              <a:rPr lang="be-BY" smtClean="0"/>
              <a:t>‹#›</a:t>
            </a:fld>
            <a:endParaRPr lang="be-BY"/>
          </a:p>
        </p:txBody>
      </p:sp>
    </p:spTree>
    <p:extLst>
      <p:ext uri="{BB962C8B-B14F-4D97-AF65-F5344CB8AC3E}">
        <p14:creationId xmlns:p14="http://schemas.microsoft.com/office/powerpoint/2010/main" val="3298505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654DD8C-7A89-4FB3-B5F0-B4EEABAC182E}" type="datetime1">
              <a:rPr lang="be-BY" smtClean="0"/>
              <a:t>29.09.2020</a:t>
            </a:fld>
            <a:endParaRPr lang="be-BY"/>
          </a:p>
        </p:txBody>
      </p:sp>
      <p:sp>
        <p:nvSpPr>
          <p:cNvPr id="3" name="Нижний колонтитул 2"/>
          <p:cNvSpPr>
            <a:spLocks noGrp="1"/>
          </p:cNvSpPr>
          <p:nvPr>
            <p:ph type="ftr" sz="quarter" idx="11"/>
          </p:nvPr>
        </p:nvSpPr>
        <p:spPr/>
        <p:txBody>
          <a:bodyPr/>
          <a:lstStyle/>
          <a:p>
            <a:r>
              <a:rPr lang="en-US" smtClean="0"/>
              <a:t>Lecture 1 (Definition of the Laplace Transform)</a:t>
            </a:r>
            <a:endParaRPr lang="be-BY"/>
          </a:p>
        </p:txBody>
      </p:sp>
      <p:sp>
        <p:nvSpPr>
          <p:cNvPr id="4" name="Номер слайда 3"/>
          <p:cNvSpPr>
            <a:spLocks noGrp="1"/>
          </p:cNvSpPr>
          <p:nvPr>
            <p:ph type="sldNum" sz="quarter" idx="12"/>
          </p:nvPr>
        </p:nvSpPr>
        <p:spPr/>
        <p:txBody>
          <a:bodyPr/>
          <a:lstStyle/>
          <a:p>
            <a:fld id="{9418BF85-850B-4E05-A8BA-99F272547A97}" type="slidenum">
              <a:rPr lang="be-BY" smtClean="0"/>
              <a:t>‹#›</a:t>
            </a:fld>
            <a:endParaRPr lang="be-BY"/>
          </a:p>
        </p:txBody>
      </p:sp>
    </p:spTree>
    <p:extLst>
      <p:ext uri="{BB962C8B-B14F-4D97-AF65-F5344CB8AC3E}">
        <p14:creationId xmlns:p14="http://schemas.microsoft.com/office/powerpoint/2010/main" val="97523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be-BY"/>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be-BY"/>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1F4EC83-27F1-4B10-A597-B345AB784906}" type="datetime1">
              <a:rPr lang="be-BY" smtClean="0"/>
              <a:t>29.09.2020</a:t>
            </a:fld>
            <a:endParaRPr lang="be-BY"/>
          </a:p>
        </p:txBody>
      </p:sp>
      <p:sp>
        <p:nvSpPr>
          <p:cNvPr id="6" name="Нижний колонтитул 5"/>
          <p:cNvSpPr>
            <a:spLocks noGrp="1"/>
          </p:cNvSpPr>
          <p:nvPr>
            <p:ph type="ftr" sz="quarter" idx="11"/>
          </p:nvPr>
        </p:nvSpPr>
        <p:spPr/>
        <p:txBody>
          <a:bodyPr/>
          <a:lstStyle/>
          <a:p>
            <a:r>
              <a:rPr lang="en-US" smtClean="0"/>
              <a:t>Lecture 1 (Definition of the Laplace Transform)</a:t>
            </a:r>
            <a:endParaRPr lang="be-BY"/>
          </a:p>
        </p:txBody>
      </p:sp>
      <p:sp>
        <p:nvSpPr>
          <p:cNvPr id="7" name="Номер слайда 6"/>
          <p:cNvSpPr>
            <a:spLocks noGrp="1"/>
          </p:cNvSpPr>
          <p:nvPr>
            <p:ph type="sldNum" sz="quarter" idx="12"/>
          </p:nvPr>
        </p:nvSpPr>
        <p:spPr/>
        <p:txBody>
          <a:bodyPr/>
          <a:lstStyle/>
          <a:p>
            <a:fld id="{9418BF85-850B-4E05-A8BA-99F272547A97}" type="slidenum">
              <a:rPr lang="be-BY" smtClean="0"/>
              <a:t>‹#›</a:t>
            </a:fld>
            <a:endParaRPr lang="be-BY"/>
          </a:p>
        </p:txBody>
      </p:sp>
    </p:spTree>
    <p:extLst>
      <p:ext uri="{BB962C8B-B14F-4D97-AF65-F5344CB8AC3E}">
        <p14:creationId xmlns:p14="http://schemas.microsoft.com/office/powerpoint/2010/main" val="750550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be-BY"/>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e-BY"/>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47A635B4-7623-4D8E-8D37-06D1E7D3682E}" type="datetime1">
              <a:rPr lang="be-BY" smtClean="0"/>
              <a:t>29.09.2020</a:t>
            </a:fld>
            <a:endParaRPr lang="be-BY"/>
          </a:p>
        </p:txBody>
      </p:sp>
      <p:sp>
        <p:nvSpPr>
          <p:cNvPr id="6" name="Нижний колонтитул 5"/>
          <p:cNvSpPr>
            <a:spLocks noGrp="1"/>
          </p:cNvSpPr>
          <p:nvPr>
            <p:ph type="ftr" sz="quarter" idx="11"/>
          </p:nvPr>
        </p:nvSpPr>
        <p:spPr/>
        <p:txBody>
          <a:bodyPr/>
          <a:lstStyle/>
          <a:p>
            <a:r>
              <a:rPr lang="en-US" smtClean="0"/>
              <a:t>Lecture 1 (Definition of the Laplace Transform)</a:t>
            </a:r>
            <a:endParaRPr lang="be-BY"/>
          </a:p>
        </p:txBody>
      </p:sp>
      <p:sp>
        <p:nvSpPr>
          <p:cNvPr id="7" name="Номер слайда 6"/>
          <p:cNvSpPr>
            <a:spLocks noGrp="1"/>
          </p:cNvSpPr>
          <p:nvPr>
            <p:ph type="sldNum" sz="quarter" idx="12"/>
          </p:nvPr>
        </p:nvSpPr>
        <p:spPr/>
        <p:txBody>
          <a:bodyPr/>
          <a:lstStyle/>
          <a:p>
            <a:fld id="{9418BF85-850B-4E05-A8BA-99F272547A97}" type="slidenum">
              <a:rPr lang="be-BY" smtClean="0"/>
              <a:t>‹#›</a:t>
            </a:fld>
            <a:endParaRPr lang="be-BY"/>
          </a:p>
        </p:txBody>
      </p:sp>
    </p:spTree>
    <p:extLst>
      <p:ext uri="{BB962C8B-B14F-4D97-AF65-F5344CB8AC3E}">
        <p14:creationId xmlns:p14="http://schemas.microsoft.com/office/powerpoint/2010/main" val="948985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be-BY"/>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be-BY"/>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9BDD86-0610-4A07-9DF3-4566093D777B}" type="datetime1">
              <a:rPr lang="be-BY" smtClean="0"/>
              <a:t>29.09.2020</a:t>
            </a:fld>
            <a:endParaRPr lang="be-BY"/>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Lecture 1 (Definition of the Laplace Transform)</a:t>
            </a:r>
            <a:endParaRPr lang="be-BY"/>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18BF85-850B-4E05-A8BA-99F272547A97}" type="slidenum">
              <a:rPr lang="be-BY" smtClean="0"/>
              <a:t>‹#›</a:t>
            </a:fld>
            <a:endParaRPr lang="be-BY"/>
          </a:p>
        </p:txBody>
      </p:sp>
    </p:spTree>
    <p:extLst>
      <p:ext uri="{BB962C8B-B14F-4D97-AF65-F5344CB8AC3E}">
        <p14:creationId xmlns:p14="http://schemas.microsoft.com/office/powerpoint/2010/main" val="1899336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e-B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Mathematical Methods of Solid Mechanics</a:t>
            </a:r>
            <a:endParaRPr lang="be-BY" dirty="0"/>
          </a:p>
        </p:txBody>
      </p:sp>
      <p:sp>
        <p:nvSpPr>
          <p:cNvPr id="3" name="Подзаголовок 2"/>
          <p:cNvSpPr>
            <a:spLocks noGrp="1"/>
          </p:cNvSpPr>
          <p:nvPr>
            <p:ph type="subTitle" idx="1"/>
          </p:nvPr>
        </p:nvSpPr>
        <p:spPr/>
        <p:txBody>
          <a:bodyPr/>
          <a:lstStyle/>
          <a:p>
            <a:r>
              <a:rPr lang="en-US" dirty="0" smtClean="0"/>
              <a:t>Aliaksandr Radyna Assoc. Prof.</a:t>
            </a:r>
          </a:p>
          <a:p>
            <a:r>
              <a:rPr lang="en-US" dirty="0" smtClean="0"/>
              <a:t>DUT-BSU Joint Institute </a:t>
            </a:r>
            <a:endParaRPr lang="be-BY" dirty="0"/>
          </a:p>
        </p:txBody>
      </p:sp>
    </p:spTree>
    <p:extLst>
      <p:ext uri="{BB962C8B-B14F-4D97-AF65-F5344CB8AC3E}">
        <p14:creationId xmlns:p14="http://schemas.microsoft.com/office/powerpoint/2010/main" val="8292798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378824"/>
                <a:ext cx="10515600" cy="5798140"/>
              </a:xfrm>
            </p:spPr>
            <p:txBody>
              <a:bodyPr>
                <a:normAutofit/>
              </a:bodyPr>
              <a:lstStyle/>
              <a:p>
                <a:pPr marL="0" indent="0">
                  <a:lnSpc>
                    <a:spcPct val="150000"/>
                  </a:lnSpc>
                  <a:buNone/>
                </a:pPr>
                <a:r>
                  <a:rPr lang="en-US" b="1" dirty="0" smtClean="0">
                    <a:solidFill>
                      <a:srgbClr val="00B050"/>
                    </a:solidFill>
                  </a:rPr>
                  <a:t>Example 3. </a:t>
                </a:r>
                <a:r>
                  <a:rPr lang="en-US" dirty="0" smtClean="0"/>
                  <a:t>Let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 </m:t>
                        </m:r>
                        <m:r>
                          <a:rPr lang="en-US" b="0" i="1" smtClean="0">
                            <a:latin typeface="Cambria Math" panose="02040503050406030204" pitchFamily="18" charset="0"/>
                          </a:rPr>
                          <m:t>𝑡</m:t>
                        </m:r>
                      </m:sup>
                    </m:sSup>
                    <m:r>
                      <a:rPr lang="en-US" b="0" i="1" smtClean="0">
                        <a:latin typeface="Cambria Math" panose="02040503050406030204" pitchFamily="18" charset="0"/>
                      </a:rPr>
                      <m:t>,  </m:t>
                    </m:r>
                    <m:r>
                      <a:rPr lang="en-US" b="0" i="1" smtClean="0">
                        <a:latin typeface="Cambria Math" panose="02040503050406030204" pitchFamily="18" charset="0"/>
                      </a:rPr>
                      <m:t>𝛼</m:t>
                    </m:r>
                    <m:r>
                      <a:rPr lang="en-US" b="0" i="1" smtClean="0">
                        <a:latin typeface="Cambria Math" panose="02040503050406030204" pitchFamily="18" charset="0"/>
                      </a:rPr>
                      <m:t>&gt;0. </m:t>
                    </m:r>
                  </m:oMath>
                </a14:m>
                <a:r>
                  <a:rPr lang="en-US" dirty="0" smtClean="0"/>
                  <a:t> Evaluate the integral </a:t>
                </a:r>
              </a:p>
              <a:p>
                <a:pPr marL="0" indent="0">
                  <a:lnSpc>
                    <a:spcPct val="150000"/>
                  </a:lnSpc>
                  <a:buNone/>
                </a:pPr>
                <a14:m>
                  <m:oMathPara xmlns:m="http://schemas.openxmlformats.org/officeDocument/2006/math">
                    <m:oMathParaPr>
                      <m:jc m:val="centerGroup"/>
                    </m:oMathParaPr>
                    <m:oMath xmlns:m="http://schemas.openxmlformats.org/officeDocument/2006/math">
                      <m:nary>
                        <m:naryPr>
                          <m:ctrlPr>
                            <a:rPr lang="en-US" b="0" i="1" smtClean="0">
                              <a:latin typeface="Cambria Math" panose="02040503050406030204" pitchFamily="18" charset="0"/>
                            </a:rPr>
                          </m:ctrlPr>
                        </m:naryPr>
                        <m:sub>
                          <m:r>
                            <a:rPr lang="en-US" b="0" i="1" smtClean="0">
                              <a:latin typeface="Cambria Math" panose="02040503050406030204" pitchFamily="18" charset="0"/>
                            </a:rPr>
                            <m:t>0</m:t>
                          </m:r>
                        </m:sub>
                        <m:sup>
                          <m:r>
                            <a:rPr lang="en-US" b="0" i="1" smtClean="0">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 </m:t>
                              </m:r>
                              <m:r>
                                <a:rPr lang="en-US" i="1">
                                  <a:latin typeface="Cambria Math" panose="02040503050406030204" pitchFamily="18" charset="0"/>
                                </a:rPr>
                                <m:t>𝑡</m:t>
                              </m:r>
                            </m:sup>
                          </m:sSup>
                          <m:r>
                            <a:rPr lang="en-US" b="0" i="1" smtClean="0">
                              <a:latin typeface="Cambria Math" panose="02040503050406030204" pitchFamily="18" charset="0"/>
                            </a:rPr>
                            <m:t>𝑑𝑡</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𝑁</m:t>
                                  </m:r>
                                  <m:r>
                                    <a:rPr lang="en-US" b="0" i="1" smtClean="0">
                                      <a:latin typeface="Cambria Math" panose="02040503050406030204" pitchFamily="18" charset="0"/>
                                    </a:rPr>
                                    <m:t>→+∞</m:t>
                                  </m:r>
                                </m:lim>
                              </m:limLow>
                            </m:fName>
                            <m:e>
                              <m:nary>
                                <m:naryPr>
                                  <m:ctrlPr>
                                    <a:rPr lang="en-US" b="0" i="1" smtClean="0">
                                      <a:latin typeface="Cambria Math" panose="02040503050406030204" pitchFamily="18" charset="0"/>
                                    </a:rPr>
                                  </m:ctrlPr>
                                </m:naryPr>
                                <m:sub>
                                  <m:r>
                                    <a:rPr lang="en-US" b="0" i="1" smtClean="0">
                                      <a:latin typeface="Cambria Math" panose="02040503050406030204" pitchFamily="18" charset="0"/>
                                    </a:rPr>
                                    <m:t>0</m:t>
                                  </m:r>
                                </m:sub>
                                <m:sup>
                                  <m:r>
                                    <a:rPr lang="en-US" b="0" i="1" smtClean="0">
                                      <a:latin typeface="Cambria Math" panose="02040503050406030204" pitchFamily="18" charset="0"/>
                                    </a:rPr>
                                    <m:t>𝑁</m:t>
                                  </m:r>
                                </m:sup>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 </m:t>
                                      </m:r>
                                      <m:r>
                                        <a:rPr lang="en-US" i="1">
                                          <a:latin typeface="Cambria Math" panose="02040503050406030204" pitchFamily="18" charset="0"/>
                                        </a:rPr>
                                        <m:t>𝑡</m:t>
                                      </m:r>
                                    </m:sup>
                                  </m:sSup>
                                  <m:r>
                                    <a:rPr lang="en-US" b="0" i="1" smtClean="0">
                                      <a:latin typeface="Cambria Math" panose="02040503050406030204" pitchFamily="18" charset="0"/>
                                    </a:rPr>
                                    <m:t>𝑑𝑡</m:t>
                                  </m:r>
                                </m:e>
                              </m:nary>
                            </m:e>
                          </m:func>
                        </m:e>
                      </m:nary>
                    </m:oMath>
                  </m:oMathPara>
                </a14:m>
                <a:endParaRPr lang="en-US" dirty="0" smtClean="0"/>
              </a:p>
              <a:p>
                <a:pPr marL="0" indent="0">
                  <a:lnSpc>
                    <a:spcPct val="150000"/>
                  </a:lnSpc>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lim</m:t>
                              </m:r>
                            </m:e>
                            <m:lim>
                              <m:r>
                                <a:rPr lang="en-US" i="1">
                                  <a:latin typeface="Cambria Math" panose="02040503050406030204" pitchFamily="18" charset="0"/>
                                </a:rPr>
                                <m:t>𝑁</m:t>
                              </m:r>
                              <m:r>
                                <a:rPr lang="en-US" i="1">
                                  <a:latin typeface="Cambria Math" panose="02040503050406030204" pitchFamily="18" charset="0"/>
                                </a:rPr>
                                <m:t>→+∞</m:t>
                              </m:r>
                            </m:lim>
                          </m:limLow>
                        </m:fName>
                        <m:e>
                          <m:func>
                            <m:funcPr>
                              <m:ctrlPr>
                                <a:rPr lang="en-US" b="0" i="1" smtClean="0">
                                  <a:latin typeface="Cambria Math" panose="02040503050406030204" pitchFamily="18" charset="0"/>
                                </a:rPr>
                              </m:ctrlPr>
                            </m:funcPr>
                            <m:fName>
                              <m:f>
                                <m:fPr>
                                  <m:ctrlPr>
                                    <a:rPr lang="en-US" b="0" i="1" smtClean="0">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 </m:t>
                                      </m:r>
                                      <m:r>
                                        <a:rPr lang="en-US" i="1">
                                          <a:latin typeface="Cambria Math" panose="02040503050406030204" pitchFamily="18" charset="0"/>
                                        </a:rPr>
                                        <m:t>𝑡</m:t>
                                      </m:r>
                                    </m:sup>
                                  </m:sSup>
                                </m:num>
                                <m:den>
                                  <m:r>
                                    <a:rPr lang="en-US" b="0" i="1" smtClean="0">
                                      <a:latin typeface="Cambria Math" panose="02040503050406030204" pitchFamily="18" charset="0"/>
                                    </a:rPr>
                                    <m:t>−</m:t>
                                  </m:r>
                                  <m:r>
                                    <a:rPr lang="en-US" b="0" i="1" smtClean="0">
                                      <a:latin typeface="Cambria Math" panose="02040503050406030204" pitchFamily="18" charset="0"/>
                                    </a:rPr>
                                    <m:t>𝛼</m:t>
                                  </m:r>
                                </m:den>
                              </m:f>
                            </m:fName>
                            <m:e>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r>
                                        <a:rPr lang="be-BY">
                                          <a:latin typeface="Cambria Math" panose="02040503050406030204" pitchFamily="18" charset="0"/>
                                        </a:rPr>
                                        <m:t>​</m:t>
                                      </m:r>
                                    </m:e>
                                  </m:d>
                                </m:e>
                                <m:sub>
                                  <m:r>
                                    <a:rPr lang="en-US" b="0" i="1" smtClean="0">
                                      <a:latin typeface="Cambria Math" panose="02040503050406030204" pitchFamily="18" charset="0"/>
                                    </a:rPr>
                                    <m:t>0</m:t>
                                  </m:r>
                                </m:sub>
                                <m:sup>
                                  <m:r>
                                    <a:rPr lang="en-US" b="0" i="1" smtClean="0">
                                      <a:latin typeface="Cambria Math" panose="02040503050406030204" pitchFamily="18" charset="0"/>
                                    </a:rPr>
                                    <m:t>𝑁</m:t>
                                  </m:r>
                                </m:sup>
                              </m:sSubSup>
                            </m:e>
                          </m:func>
                        </m:e>
                      </m:func>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lim</m:t>
                          </m:r>
                        </m:e>
                        <m:lim>
                          <m:r>
                            <a:rPr lang="en-US" i="1">
                              <a:latin typeface="Cambria Math" panose="02040503050406030204" pitchFamily="18" charset="0"/>
                            </a:rPr>
                            <m:t>𝑁</m:t>
                          </m:r>
                          <m:r>
                            <a:rPr lang="en-US" i="1">
                              <a:latin typeface="Cambria Math" panose="02040503050406030204" pitchFamily="18" charset="0"/>
                            </a:rPr>
                            <m:t>→+∞</m:t>
                          </m:r>
                        </m:lim>
                      </m:limLow>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 </m:t>
                              </m:r>
                              <m:r>
                                <a:rPr lang="en-US" b="0" i="1" smtClean="0">
                                  <a:latin typeface="Cambria Math" panose="02040503050406030204" pitchFamily="18" charset="0"/>
                                </a:rPr>
                                <m:t>𝑁</m:t>
                              </m:r>
                            </m:sup>
                          </m:sSup>
                        </m:num>
                        <m:den>
                          <m:r>
                            <a:rPr lang="en-US" i="1">
                              <a:latin typeface="Cambria Math" panose="02040503050406030204" pitchFamily="18" charset="0"/>
                            </a:rPr>
                            <m:t>−</m:t>
                          </m:r>
                          <m:r>
                            <a:rPr lang="en-US" i="1">
                              <a:latin typeface="Cambria Math" panose="02040503050406030204" pitchFamily="18" charset="0"/>
                            </a:rPr>
                            <m:t>𝛼</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m:t>
                          </m:r>
                          <m:r>
                            <a:rPr lang="en-US" b="0" i="1" smtClean="0">
                              <a:latin typeface="Cambria Math" panose="02040503050406030204" pitchFamily="18" charset="0"/>
                            </a:rPr>
                            <m:t>𝛼</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𝛼</m:t>
                          </m:r>
                        </m:den>
                      </m:f>
                      <m:r>
                        <a:rPr lang="en-US" b="0" i="1" smtClean="0">
                          <a:latin typeface="Cambria Math" panose="02040503050406030204" pitchFamily="18" charset="0"/>
                        </a:rPr>
                        <m:t>.</m:t>
                      </m:r>
                    </m:oMath>
                  </m:oMathPara>
                </a14:m>
                <a:endParaRPr lang="en-US" b="0" dirty="0" smtClean="0"/>
              </a:p>
              <a:p>
                <a:pPr marL="0" indent="0">
                  <a:lnSpc>
                    <a:spcPct val="150000"/>
                  </a:lnSpc>
                  <a:buNone/>
                </a:pPr>
                <a:r>
                  <a:rPr lang="en-US" b="0" dirty="0" smtClean="0"/>
                  <a:t>1 Condition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m:t>
                    </m:r>
                  </m:oMath>
                </a14:m>
                <a:r>
                  <a:rPr lang="en-US" dirty="0" smtClean="0"/>
                  <a:t> because the denominator can not be zero.</a:t>
                </a:r>
              </a:p>
              <a:p>
                <a:pPr marL="0" indent="0">
                  <a:lnSpc>
                    <a:spcPct val="150000"/>
                  </a:lnSpc>
                  <a:buNone/>
                </a:pPr>
                <a:endParaRPr lang="be-BY"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378824"/>
                <a:ext cx="10515600" cy="5798140"/>
              </a:xfrm>
              <a:blipFill>
                <a:blip r:embed="rId2"/>
                <a:stretch>
                  <a:fillRect l="-1217"/>
                </a:stretch>
              </a:blipFill>
            </p:spPr>
            <p:txBody>
              <a:bodyPr/>
              <a:lstStyle/>
              <a:p>
                <a:r>
                  <a:rPr lang="be-BY">
                    <a:noFill/>
                  </a:rPr>
                  <a:t> </a:t>
                </a:r>
              </a:p>
            </p:txBody>
          </p:sp>
        </mc:Fallback>
      </mc:AlternateContent>
      <p:sp>
        <p:nvSpPr>
          <p:cNvPr id="2" name="Нижний колонтитул 1"/>
          <p:cNvSpPr>
            <a:spLocks noGrp="1"/>
          </p:cNvSpPr>
          <p:nvPr>
            <p:ph type="ftr" sz="quarter" idx="11"/>
          </p:nvPr>
        </p:nvSpPr>
        <p:spPr/>
        <p:txBody>
          <a:bodyPr/>
          <a:lstStyle/>
          <a:p>
            <a:r>
              <a:rPr lang="en-US" smtClean="0"/>
              <a:t>Lecture 1 (Definition of the Laplace Transform)</a:t>
            </a:r>
            <a:endParaRPr lang="be-BY"/>
          </a:p>
        </p:txBody>
      </p:sp>
      <p:sp>
        <p:nvSpPr>
          <p:cNvPr id="4" name="Номер слайда 3"/>
          <p:cNvSpPr>
            <a:spLocks noGrp="1"/>
          </p:cNvSpPr>
          <p:nvPr>
            <p:ph type="sldNum" sz="quarter" idx="12"/>
          </p:nvPr>
        </p:nvSpPr>
        <p:spPr/>
        <p:txBody>
          <a:bodyPr/>
          <a:lstStyle/>
          <a:p>
            <a:fld id="{9418BF85-850B-4E05-A8BA-99F272547A97}" type="slidenum">
              <a:rPr lang="be-BY" smtClean="0"/>
              <a:t>10</a:t>
            </a:fld>
            <a:endParaRPr lang="be-BY"/>
          </a:p>
        </p:txBody>
      </p:sp>
    </p:spTree>
    <p:extLst>
      <p:ext uri="{BB962C8B-B14F-4D97-AF65-F5344CB8AC3E}">
        <p14:creationId xmlns:p14="http://schemas.microsoft.com/office/powerpoint/2010/main" val="3767224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378824"/>
                <a:ext cx="10515600" cy="5798140"/>
              </a:xfrm>
            </p:spPr>
            <p:txBody>
              <a:bodyPr>
                <a:normAutofit/>
              </a:bodyPr>
              <a:lstStyle/>
              <a:p>
                <a:pPr marL="0" indent="0">
                  <a:lnSpc>
                    <a:spcPct val="150000"/>
                  </a:lnSpc>
                  <a:buNone/>
                </a:pPr>
                <a:r>
                  <a:rPr lang="en-US" b="1" dirty="0" smtClean="0"/>
                  <a:t>Note.</a:t>
                </a:r>
                <a:r>
                  <a:rPr lang="en-US" dirty="0" smtClean="0"/>
                  <a:t> Further, for the sake of simplicity in calculations  we shall omit the word “</a:t>
                </a:r>
                <a14:m>
                  <m:oMath xmlns:m="http://schemas.openxmlformats.org/officeDocument/2006/math">
                    <m:r>
                      <m:rPr>
                        <m:sty m:val="p"/>
                      </m:rPr>
                      <a:rPr lang="en-US" b="0" i="0" smtClean="0">
                        <a:latin typeface="Cambria Math" panose="02040503050406030204" pitchFamily="18" charset="0"/>
                      </a:rPr>
                      <m:t>lim</m:t>
                    </m:r>
                    <m:r>
                      <a:rPr lang="en-US" b="0" i="1" smtClean="0">
                        <a:latin typeface="Cambria Math" panose="02040503050406030204" pitchFamily="18" charset="0"/>
                      </a:rPr>
                      <m:t>⁡</m:t>
                    </m:r>
                  </m:oMath>
                </a14:m>
                <a:r>
                  <a:rPr lang="en-US" dirty="0" smtClean="0"/>
                  <a:t>” and shall use </a:t>
                </a:r>
                <a:endParaRPr lang="en-US" i="1" dirty="0" smtClean="0">
                  <a:latin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 </m:t>
                                  </m:r>
                                  <m:r>
                                    <a:rPr lang="en-US" i="1">
                                      <a:latin typeface="Cambria Math" panose="02040503050406030204" pitchFamily="18" charset="0"/>
                                    </a:rPr>
                                    <m:t>𝑡</m:t>
                                  </m:r>
                                </m:sup>
                              </m:sSup>
                            </m:num>
                            <m:den>
                              <m:r>
                                <a:rPr lang="en-US" i="1">
                                  <a:latin typeface="Cambria Math" panose="02040503050406030204" pitchFamily="18" charset="0"/>
                                </a:rPr>
                                <m:t>−</m:t>
                              </m:r>
                              <m:r>
                                <a:rPr lang="en-US" i="1">
                                  <a:latin typeface="Cambria Math" panose="02040503050406030204" pitchFamily="18" charset="0"/>
                                </a:rPr>
                                <m:t>𝛼</m:t>
                              </m:r>
                            </m:den>
                          </m:f>
                        </m:fName>
                        <m:e>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r>
                                    <a:rPr lang="be-BY">
                                      <a:latin typeface="Cambria Math" panose="02040503050406030204" pitchFamily="18" charset="0"/>
                                    </a:rPr>
                                    <m:t>​</m:t>
                                  </m:r>
                                </m:e>
                              </m:d>
                            </m:e>
                            <m:sub>
                              <m:r>
                                <a:rPr lang="en-US" i="1">
                                  <a:latin typeface="Cambria Math" panose="02040503050406030204" pitchFamily="18" charset="0"/>
                                </a:rPr>
                                <m:t>0</m:t>
                              </m:r>
                            </m:sub>
                            <m:sup>
                              <m:r>
                                <a:rPr lang="en-US" b="0" i="1" smtClean="0">
                                  <a:latin typeface="Cambria Math" panose="02040503050406030204" pitchFamily="18" charset="0"/>
                                </a:rPr>
                                <m:t>+∞</m:t>
                              </m:r>
                            </m:sup>
                          </m:sSubSup>
                        </m:e>
                      </m:func>
                    </m:oMath>
                  </m:oMathPara>
                </a14:m>
                <a:endParaRPr lang="en-US" dirty="0" smtClean="0"/>
              </a:p>
              <a:p>
                <a:pPr marL="0" indent="0">
                  <a:lnSpc>
                    <a:spcPct val="150000"/>
                  </a:lnSpc>
                  <a:buNone/>
                </a:pPr>
                <a:r>
                  <a:rPr lang="en-US" dirty="0" smtClean="0"/>
                  <a:t>Instead of </a:t>
                </a:r>
              </a:p>
              <a:p>
                <a:pPr marL="0" indent="0">
                  <a:lnSpc>
                    <a:spcPct val="150000"/>
                  </a:lnSpc>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lim</m:t>
                              </m:r>
                            </m:e>
                            <m:lim>
                              <m:r>
                                <a:rPr lang="en-US" i="1">
                                  <a:latin typeface="Cambria Math" panose="02040503050406030204" pitchFamily="18" charset="0"/>
                                </a:rPr>
                                <m:t>𝑁</m:t>
                              </m:r>
                              <m:r>
                                <a:rPr lang="en-US" i="1">
                                  <a:latin typeface="Cambria Math" panose="02040503050406030204" pitchFamily="18" charset="0"/>
                                </a:rPr>
                                <m:t>→+∞</m:t>
                              </m:r>
                            </m:lim>
                          </m:limLow>
                        </m:fName>
                        <m:e>
                          <m:func>
                            <m:funcPr>
                              <m:ctrlPr>
                                <a:rPr lang="en-US" i="1">
                                  <a:latin typeface="Cambria Math" panose="02040503050406030204" pitchFamily="18" charset="0"/>
                                </a:rPr>
                              </m:ctrlPr>
                            </m:funcPr>
                            <m:fNa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 </m:t>
                                      </m:r>
                                      <m:r>
                                        <a:rPr lang="en-US" i="1">
                                          <a:latin typeface="Cambria Math" panose="02040503050406030204" pitchFamily="18" charset="0"/>
                                        </a:rPr>
                                        <m:t>𝑡</m:t>
                                      </m:r>
                                    </m:sup>
                                  </m:sSup>
                                </m:num>
                                <m:den>
                                  <m:r>
                                    <a:rPr lang="en-US" i="1">
                                      <a:latin typeface="Cambria Math" panose="02040503050406030204" pitchFamily="18" charset="0"/>
                                    </a:rPr>
                                    <m:t>−</m:t>
                                  </m:r>
                                  <m:r>
                                    <a:rPr lang="en-US" i="1">
                                      <a:latin typeface="Cambria Math" panose="02040503050406030204" pitchFamily="18" charset="0"/>
                                    </a:rPr>
                                    <m:t>𝛼</m:t>
                                  </m:r>
                                </m:den>
                              </m:f>
                            </m:fName>
                            <m:e>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r>
                                        <a:rPr lang="be-BY">
                                          <a:latin typeface="Cambria Math" panose="02040503050406030204" pitchFamily="18" charset="0"/>
                                        </a:rPr>
                                        <m:t>​</m:t>
                                      </m:r>
                                    </m:e>
                                  </m:d>
                                </m:e>
                                <m:sub>
                                  <m:r>
                                    <a:rPr lang="en-US" i="1">
                                      <a:latin typeface="Cambria Math" panose="02040503050406030204" pitchFamily="18" charset="0"/>
                                    </a:rPr>
                                    <m:t>0</m:t>
                                  </m:r>
                                </m:sub>
                                <m:sup>
                                  <m:r>
                                    <a:rPr lang="en-US" i="1">
                                      <a:latin typeface="Cambria Math" panose="02040503050406030204" pitchFamily="18" charset="0"/>
                                    </a:rPr>
                                    <m:t>𝑁</m:t>
                                  </m:r>
                                </m:sup>
                              </m:sSubSup>
                            </m:e>
                          </m:func>
                        </m:e>
                      </m:func>
                    </m:oMath>
                  </m:oMathPara>
                </a14:m>
                <a:endParaRPr lang="be-BY"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378824"/>
                <a:ext cx="10515600" cy="5798140"/>
              </a:xfrm>
              <a:blipFill>
                <a:blip r:embed="rId2"/>
                <a:stretch>
                  <a:fillRect l="-1217"/>
                </a:stretch>
              </a:blipFill>
            </p:spPr>
            <p:txBody>
              <a:bodyPr/>
              <a:lstStyle/>
              <a:p>
                <a:r>
                  <a:rPr lang="be-BY">
                    <a:noFill/>
                  </a:rPr>
                  <a:t> </a:t>
                </a:r>
              </a:p>
            </p:txBody>
          </p:sp>
        </mc:Fallback>
      </mc:AlternateContent>
      <p:sp>
        <p:nvSpPr>
          <p:cNvPr id="2" name="Нижний колонтитул 1"/>
          <p:cNvSpPr>
            <a:spLocks noGrp="1"/>
          </p:cNvSpPr>
          <p:nvPr>
            <p:ph type="ftr" sz="quarter" idx="11"/>
          </p:nvPr>
        </p:nvSpPr>
        <p:spPr/>
        <p:txBody>
          <a:bodyPr/>
          <a:lstStyle/>
          <a:p>
            <a:r>
              <a:rPr lang="en-US" smtClean="0"/>
              <a:t>Lecture 1 (Definition of the Laplace Transform)</a:t>
            </a:r>
            <a:endParaRPr lang="be-BY"/>
          </a:p>
        </p:txBody>
      </p:sp>
      <p:sp>
        <p:nvSpPr>
          <p:cNvPr id="4" name="Номер слайда 3"/>
          <p:cNvSpPr>
            <a:spLocks noGrp="1"/>
          </p:cNvSpPr>
          <p:nvPr>
            <p:ph type="sldNum" sz="quarter" idx="12"/>
          </p:nvPr>
        </p:nvSpPr>
        <p:spPr/>
        <p:txBody>
          <a:bodyPr/>
          <a:lstStyle/>
          <a:p>
            <a:fld id="{9418BF85-850B-4E05-A8BA-99F272547A97}" type="slidenum">
              <a:rPr lang="be-BY" smtClean="0"/>
              <a:t>11</a:t>
            </a:fld>
            <a:endParaRPr lang="be-BY"/>
          </a:p>
        </p:txBody>
      </p:sp>
    </p:spTree>
    <p:extLst>
      <p:ext uri="{BB962C8B-B14F-4D97-AF65-F5344CB8AC3E}">
        <p14:creationId xmlns:p14="http://schemas.microsoft.com/office/powerpoint/2010/main" val="4188331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pc="-10" dirty="0"/>
              <a:t>Definition </a:t>
            </a:r>
            <a:r>
              <a:rPr lang="en-US" spc="-5" dirty="0"/>
              <a:t>of Laplace</a:t>
            </a:r>
            <a:r>
              <a:rPr lang="en-US" spc="-25" dirty="0"/>
              <a:t> </a:t>
            </a:r>
            <a:r>
              <a:rPr lang="en-US" spc="-55" dirty="0"/>
              <a:t>Transform</a:t>
            </a:r>
            <a:endParaRPr lang="be-BY"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397726"/>
                <a:ext cx="10515600" cy="4779237"/>
              </a:xfrm>
            </p:spPr>
            <p:txBody>
              <a:bodyPr>
                <a:normAutofit fontScale="92500"/>
              </a:bodyPr>
              <a:lstStyle/>
              <a:p>
                <a:pPr marL="50800" indent="0">
                  <a:lnSpc>
                    <a:spcPct val="150000"/>
                  </a:lnSpc>
                  <a:spcBef>
                    <a:spcPts val="715"/>
                  </a:spcBef>
                  <a:buNone/>
                  <a:tabLst>
                    <a:tab pos="393065" algn="l"/>
                    <a:tab pos="393700" algn="l"/>
                  </a:tabLst>
                </a:pPr>
                <a:r>
                  <a:rPr lang="en-US" b="1" spc="-5" dirty="0" smtClean="0">
                    <a:cs typeface="Calibri"/>
                  </a:rPr>
                  <a:t>Definition 2.</a:t>
                </a:r>
                <a:r>
                  <a:rPr lang="en-US" spc="-5" dirty="0" smtClean="0">
                    <a:cs typeface="Calibri"/>
                  </a:rPr>
                  <a:t> Let </a:t>
                </a:r>
                <a14:m>
                  <m:oMath xmlns:m="http://schemas.openxmlformats.org/officeDocument/2006/math">
                    <m:r>
                      <a:rPr lang="en-US" b="0" i="1" spc="-5" smtClean="0">
                        <a:latin typeface="Cambria Math" panose="02040503050406030204" pitchFamily="18" charset="0"/>
                        <a:cs typeface="Calibri"/>
                      </a:rPr>
                      <m:t>𝑓</m:t>
                    </m:r>
                    <m:r>
                      <a:rPr lang="en-US" b="0" i="1" spc="-5" smtClean="0">
                        <a:latin typeface="Cambria Math" panose="02040503050406030204" pitchFamily="18" charset="0"/>
                        <a:cs typeface="Calibri"/>
                      </a:rPr>
                      <m:t>(</m:t>
                    </m:r>
                    <m:r>
                      <a:rPr lang="en-US" b="0" i="1" spc="-5" smtClean="0">
                        <a:latin typeface="Cambria Math" panose="02040503050406030204" pitchFamily="18" charset="0"/>
                        <a:cs typeface="Calibri"/>
                      </a:rPr>
                      <m:t>𝑡</m:t>
                    </m:r>
                    <m:r>
                      <a:rPr lang="en-US" b="0" i="1" spc="-5" smtClean="0">
                        <a:latin typeface="Cambria Math" panose="02040503050406030204" pitchFamily="18" charset="0"/>
                        <a:cs typeface="Calibri"/>
                      </a:rPr>
                      <m:t>)</m:t>
                    </m:r>
                  </m:oMath>
                </a14:m>
                <a:r>
                  <a:rPr lang="en-US" spc="-5" dirty="0" smtClean="0">
                    <a:cs typeface="Calibri"/>
                  </a:rPr>
                  <a:t> </a:t>
                </a:r>
                <a:r>
                  <a:rPr lang="en-US" spc="-5" dirty="0">
                    <a:cs typeface="Calibri"/>
                  </a:rPr>
                  <a:t>be </a:t>
                </a:r>
                <a:r>
                  <a:rPr lang="en-US" dirty="0">
                    <a:cs typeface="Calibri"/>
                  </a:rPr>
                  <a:t>a </a:t>
                </a:r>
                <a:r>
                  <a:rPr lang="en-US" spc="-5" dirty="0">
                    <a:cs typeface="Calibri"/>
                  </a:rPr>
                  <a:t>given </a:t>
                </a:r>
                <a:r>
                  <a:rPr lang="en-US" dirty="0">
                    <a:cs typeface="Calibri"/>
                  </a:rPr>
                  <a:t>function </a:t>
                </a:r>
                <a:r>
                  <a:rPr lang="en-US" spc="-5" dirty="0">
                    <a:cs typeface="Calibri"/>
                  </a:rPr>
                  <a:t>of </a:t>
                </a:r>
                <a14:m>
                  <m:oMath xmlns:m="http://schemas.openxmlformats.org/officeDocument/2006/math">
                    <m:r>
                      <a:rPr lang="en-US" b="0" i="1" spc="-5" smtClean="0">
                        <a:latin typeface="Cambria Math" panose="02040503050406030204" pitchFamily="18" charset="0"/>
                        <a:cs typeface="Calibri"/>
                      </a:rPr>
                      <m:t>𝑡</m:t>
                    </m:r>
                    <m:r>
                      <a:rPr lang="en-US" b="0" i="1" spc="-5" smtClean="0">
                        <a:latin typeface="Cambria Math" panose="02040503050406030204" pitchFamily="18" charset="0"/>
                        <a:cs typeface="Calibri"/>
                      </a:rPr>
                      <m:t> </m:t>
                    </m:r>
                  </m:oMath>
                </a14:m>
                <a:r>
                  <a:rPr lang="en-US" spc="-5" dirty="0" smtClean="0">
                    <a:cs typeface="Calibri"/>
                  </a:rPr>
                  <a:t>defined </a:t>
                </a:r>
                <a:r>
                  <a:rPr lang="en-US" spc="-25" dirty="0">
                    <a:cs typeface="Calibri"/>
                  </a:rPr>
                  <a:t>for </a:t>
                </a:r>
                <a:r>
                  <a:rPr lang="en-US" spc="-30" dirty="0" smtClean="0">
                    <a:cs typeface="Calibri"/>
                  </a:rPr>
                  <a:t>all </a:t>
                </a:r>
                <a:r>
                  <a:rPr lang="en-US" sz="4400" i="1" spc="-44" baseline="-5144" dirty="0" smtClean="0">
                    <a:latin typeface="Times New Roman"/>
                    <a:cs typeface="Times New Roman"/>
                  </a:rPr>
                  <a:t>t </a:t>
                </a:r>
                <a:r>
                  <a:rPr lang="en-US" sz="4400" spc="-195" baseline="-5144" dirty="0" smtClean="0">
                    <a:latin typeface="Symbol"/>
                    <a:cs typeface="Symbol"/>
                  </a:rPr>
                  <a:t></a:t>
                </a:r>
                <a:r>
                  <a:rPr lang="en-US" sz="4400" spc="-525" baseline="-5144" dirty="0" smtClean="0">
                    <a:latin typeface="Times New Roman"/>
                    <a:cs typeface="Times New Roman"/>
                  </a:rPr>
                  <a:t> </a:t>
                </a:r>
                <a:r>
                  <a:rPr lang="en-US" sz="4400" spc="-172" baseline="-5144" dirty="0" smtClean="0">
                    <a:latin typeface="Times New Roman"/>
                    <a:cs typeface="Times New Roman"/>
                  </a:rPr>
                  <a:t>0</a:t>
                </a:r>
                <a:r>
                  <a:rPr lang="en-US" sz="4400" baseline="-5144" dirty="0">
                    <a:latin typeface="Times New Roman"/>
                    <a:cs typeface="Times New Roman"/>
                  </a:rPr>
                  <a:t> </a:t>
                </a:r>
                <a:r>
                  <a:rPr lang="en-US" dirty="0" smtClean="0">
                    <a:cs typeface="Calibri"/>
                  </a:rPr>
                  <a:t>then </a:t>
                </a:r>
                <a:r>
                  <a:rPr lang="en-US" dirty="0">
                    <a:cs typeface="Calibri"/>
                  </a:rPr>
                  <a:t>the </a:t>
                </a:r>
                <a:r>
                  <a:rPr lang="en-US" b="1" dirty="0">
                    <a:cs typeface="Calibri"/>
                  </a:rPr>
                  <a:t>Laplace </a:t>
                </a:r>
                <a:r>
                  <a:rPr lang="en-US" b="1" spc="-35" dirty="0">
                    <a:cs typeface="Calibri"/>
                  </a:rPr>
                  <a:t>Transform </a:t>
                </a:r>
                <a:r>
                  <a:rPr lang="en-US" spc="-5" dirty="0" smtClean="0">
                    <a:cs typeface="Calibri"/>
                  </a:rPr>
                  <a:t>of </a:t>
                </a:r>
                <a14:m>
                  <m:oMath xmlns:m="http://schemas.openxmlformats.org/officeDocument/2006/math">
                    <m:r>
                      <a:rPr lang="en-US" b="0" i="1" spc="-5" smtClean="0">
                        <a:latin typeface="Cambria Math" panose="02040503050406030204" pitchFamily="18" charset="0"/>
                        <a:cs typeface="Calibri"/>
                      </a:rPr>
                      <m:t>𝑓</m:t>
                    </m:r>
                    <m:r>
                      <a:rPr lang="en-US" b="0" i="1" spc="-5" smtClean="0">
                        <a:latin typeface="Cambria Math" panose="02040503050406030204" pitchFamily="18" charset="0"/>
                        <a:cs typeface="Calibri"/>
                      </a:rPr>
                      <m:t>(</m:t>
                    </m:r>
                    <m:r>
                      <a:rPr lang="en-US" b="0" i="1" spc="-5" smtClean="0">
                        <a:latin typeface="Cambria Math" panose="02040503050406030204" pitchFamily="18" charset="0"/>
                        <a:cs typeface="Calibri"/>
                      </a:rPr>
                      <m:t>𝑡</m:t>
                    </m:r>
                    <m:r>
                      <a:rPr lang="en-US" b="0" i="1" spc="-5" smtClean="0">
                        <a:latin typeface="Cambria Math" panose="02040503050406030204" pitchFamily="18" charset="0"/>
                        <a:cs typeface="Calibri"/>
                      </a:rPr>
                      <m:t>)</m:t>
                    </m:r>
                  </m:oMath>
                </a14:m>
                <a:r>
                  <a:rPr lang="en-US" spc="-5" dirty="0" smtClean="0">
                    <a:cs typeface="Calibri"/>
                  </a:rPr>
                  <a:t> denoted </a:t>
                </a:r>
                <a:r>
                  <a:rPr lang="en-US" spc="-10" dirty="0">
                    <a:cs typeface="Calibri"/>
                  </a:rPr>
                  <a:t>by </a:t>
                </a:r>
                <a14:m>
                  <m:oMath xmlns:m="http://schemas.openxmlformats.org/officeDocument/2006/math">
                    <m:r>
                      <a:rPr lang="en-US" b="0" i="1" spc="-10" smtClean="0">
                        <a:latin typeface="Cambria Math" panose="02040503050406030204" pitchFamily="18" charset="0"/>
                        <a:cs typeface="Calibri"/>
                      </a:rPr>
                      <m:t>𝐿</m:t>
                    </m:r>
                    <m:d>
                      <m:dPr>
                        <m:begChr m:val="{"/>
                        <m:endChr m:val="}"/>
                        <m:ctrlPr>
                          <a:rPr lang="en-US" b="0" i="1" spc="-10" smtClean="0">
                            <a:latin typeface="Cambria Math" panose="02040503050406030204" pitchFamily="18" charset="0"/>
                            <a:cs typeface="Calibri"/>
                          </a:rPr>
                        </m:ctrlPr>
                      </m:dPr>
                      <m:e>
                        <m:r>
                          <a:rPr lang="en-US" b="0" i="1" spc="-10" smtClean="0">
                            <a:latin typeface="Cambria Math" panose="02040503050406030204" pitchFamily="18" charset="0"/>
                            <a:cs typeface="Calibri"/>
                          </a:rPr>
                          <m:t>𝑓</m:t>
                        </m:r>
                        <m:d>
                          <m:dPr>
                            <m:ctrlPr>
                              <a:rPr lang="en-US" b="0" i="1" spc="-10" smtClean="0">
                                <a:latin typeface="Cambria Math" panose="02040503050406030204" pitchFamily="18" charset="0"/>
                                <a:cs typeface="Calibri"/>
                              </a:rPr>
                            </m:ctrlPr>
                          </m:dPr>
                          <m:e>
                            <m:r>
                              <a:rPr lang="en-US" b="0" i="1" spc="-10" smtClean="0">
                                <a:latin typeface="Cambria Math" panose="02040503050406030204" pitchFamily="18" charset="0"/>
                                <a:cs typeface="Calibri"/>
                              </a:rPr>
                              <m:t>𝑡</m:t>
                            </m:r>
                          </m:e>
                        </m:d>
                      </m:e>
                    </m:d>
                    <m:r>
                      <a:rPr lang="en-US" b="0" i="1" spc="-10" smtClean="0">
                        <a:latin typeface="Cambria Math" panose="02040503050406030204" pitchFamily="18" charset="0"/>
                        <a:cs typeface="Calibri"/>
                      </a:rPr>
                      <m:t> </m:t>
                    </m:r>
                  </m:oMath>
                </a14:m>
                <a:r>
                  <a:rPr lang="en-US" spc="-5" dirty="0" smtClean="0">
                    <a:cs typeface="Calibri"/>
                  </a:rPr>
                  <a:t>or</a:t>
                </a:r>
                <a:r>
                  <a:rPr lang="en-US" dirty="0" smtClean="0">
                    <a:cs typeface="Calibri"/>
                  </a:rPr>
                  <a:t> </a:t>
                </a:r>
                <a14:m>
                  <m:oMath xmlns:m="http://schemas.openxmlformats.org/officeDocument/2006/math">
                    <m:r>
                      <a:rPr lang="en-US" b="0" i="1" smtClean="0">
                        <a:latin typeface="Cambria Math" panose="02040503050406030204" pitchFamily="18" charset="0"/>
                        <a:cs typeface="Calibri"/>
                      </a:rPr>
                      <m:t>𝐹</m:t>
                    </m:r>
                    <m:r>
                      <a:rPr lang="en-US" b="0" i="1" smtClean="0">
                        <a:latin typeface="Cambria Math" panose="02040503050406030204" pitchFamily="18" charset="0"/>
                        <a:cs typeface="Calibri"/>
                      </a:rPr>
                      <m:t>(</m:t>
                    </m:r>
                    <m:r>
                      <a:rPr lang="en-US" b="0" i="1" smtClean="0">
                        <a:latin typeface="Cambria Math" panose="02040503050406030204" pitchFamily="18" charset="0"/>
                        <a:cs typeface="Calibri"/>
                      </a:rPr>
                      <m:t>𝑠</m:t>
                    </m:r>
                    <m:r>
                      <a:rPr lang="en-US" b="0" i="1" smtClean="0">
                        <a:latin typeface="Cambria Math" panose="02040503050406030204" pitchFamily="18" charset="0"/>
                        <a:cs typeface="Calibri"/>
                      </a:rPr>
                      <m:t>)</m:t>
                    </m:r>
                  </m:oMath>
                </a14:m>
                <a:r>
                  <a:rPr lang="en-US" spc="-10" dirty="0" smtClean="0">
                    <a:cs typeface="Calibri"/>
                  </a:rPr>
                  <a:t> </a:t>
                </a:r>
                <a:r>
                  <a:rPr lang="en-US" sz="3600" spc="-7" baseline="-15366" dirty="0" smtClean="0">
                    <a:latin typeface="Times New Roman"/>
                    <a:cs typeface="Times New Roman"/>
                  </a:rPr>
                  <a:t> </a:t>
                </a:r>
                <a:r>
                  <a:rPr lang="en-US" dirty="0">
                    <a:cs typeface="Calibri"/>
                  </a:rPr>
                  <a:t>is</a:t>
                </a:r>
                <a:r>
                  <a:rPr lang="en-US" spc="-280" dirty="0">
                    <a:cs typeface="Calibri"/>
                  </a:rPr>
                  <a:t> </a:t>
                </a:r>
                <a:r>
                  <a:rPr lang="en-US" spc="-10" dirty="0">
                    <a:cs typeface="Calibri"/>
                  </a:rPr>
                  <a:t>defined</a:t>
                </a:r>
                <a:r>
                  <a:rPr lang="en-US" spc="-35" dirty="0">
                    <a:cs typeface="Calibri"/>
                  </a:rPr>
                  <a:t> </a:t>
                </a:r>
                <a:r>
                  <a:rPr lang="en-US" dirty="0">
                    <a:cs typeface="Calibri"/>
                  </a:rPr>
                  <a:t>as	</a:t>
                </a:r>
                <a:endParaRPr lang="en-US" sz="4800" baseline="-7054" dirty="0" smtClean="0">
                  <a:latin typeface="Times New Roman"/>
                  <a:cs typeface="Times New Roman"/>
                </a:endParaRPr>
              </a:p>
              <a:p>
                <a:pPr marL="0" indent="0">
                  <a:lnSpc>
                    <a:spcPct val="150000"/>
                  </a:lnSpc>
                  <a:buNone/>
                </a:pPr>
                <a:endParaRPr lang="en-US" b="1" i="1" spc="-60" dirty="0" smtClean="0">
                  <a:latin typeface="Times New Roman"/>
                  <a:cs typeface="Times New Roman"/>
                </a:endParaRPr>
              </a:p>
              <a:p>
                <a:pPr marL="0" indent="0">
                  <a:lnSpc>
                    <a:spcPct val="150000"/>
                  </a:lnSpc>
                  <a:buNone/>
                </a:pPr>
                <a14:m>
                  <m:oMathPara xmlns:m="http://schemas.openxmlformats.org/officeDocument/2006/math">
                    <m:oMathParaPr>
                      <m:jc m:val="centerGroup"/>
                    </m:oMathParaPr>
                    <m:oMath xmlns:m="http://schemas.openxmlformats.org/officeDocument/2006/math">
                      <m:r>
                        <m:rPr>
                          <m:nor/>
                        </m:rPr>
                        <a:rPr lang="en-US" i="1" spc="-60" dirty="0">
                          <a:latin typeface="Times New Roman"/>
                          <a:cs typeface="Times New Roman"/>
                        </a:rPr>
                        <m:t>L</m:t>
                      </m:r>
                      <m:r>
                        <m:rPr>
                          <m:nor/>
                        </m:rPr>
                        <a:rPr lang="en-US" spc="-60" dirty="0">
                          <a:latin typeface="Times New Roman"/>
                          <a:cs typeface="Times New Roman"/>
                        </a:rPr>
                        <m:t>{ </m:t>
                      </m:r>
                      <m:r>
                        <m:rPr>
                          <m:nor/>
                        </m:rPr>
                        <a:rPr lang="en-US" i="1" spc="25" dirty="0">
                          <a:latin typeface="Times New Roman"/>
                          <a:cs typeface="Times New Roman"/>
                        </a:rPr>
                        <m:t>f</m:t>
                      </m:r>
                      <m:r>
                        <m:rPr>
                          <m:nor/>
                        </m:rPr>
                        <a:rPr lang="en-US" i="1" spc="-305" dirty="0">
                          <a:latin typeface="Times New Roman"/>
                          <a:cs typeface="Times New Roman"/>
                        </a:rPr>
                        <m:t> </m:t>
                      </m:r>
                      <m:r>
                        <m:rPr>
                          <m:nor/>
                        </m:rPr>
                        <a:rPr lang="en-US" spc="90" dirty="0">
                          <a:latin typeface="Times New Roman"/>
                          <a:cs typeface="Times New Roman"/>
                        </a:rPr>
                        <m:t>(</m:t>
                      </m:r>
                      <m:r>
                        <m:rPr>
                          <m:nor/>
                        </m:rPr>
                        <a:rPr lang="en-US" i="1" spc="90" dirty="0">
                          <a:latin typeface="Times New Roman"/>
                          <a:cs typeface="Times New Roman"/>
                        </a:rPr>
                        <m:t>t</m:t>
                      </m:r>
                      <m:r>
                        <m:rPr>
                          <m:nor/>
                        </m:rPr>
                        <a:rPr lang="en-US" spc="90" dirty="0">
                          <a:latin typeface="Times New Roman"/>
                          <a:cs typeface="Times New Roman"/>
                        </a:rPr>
                        <m:t>)}</m:t>
                      </m:r>
                      <m:r>
                        <m:rPr>
                          <m:nor/>
                        </m:rPr>
                        <a:rPr lang="en-US" spc="-455" dirty="0">
                          <a:latin typeface="Times New Roman"/>
                          <a:cs typeface="Times New Roman"/>
                        </a:rPr>
                        <m:t> </m:t>
                      </m:r>
                      <m:r>
                        <m:rPr>
                          <m:nor/>
                        </m:rPr>
                        <a:rPr lang="en-US" spc="50" dirty="0">
                          <a:latin typeface="Symbol"/>
                          <a:cs typeface="Symbol"/>
                        </a:rPr>
                        <m:t></m:t>
                      </m:r>
                      <m:r>
                        <m:rPr>
                          <m:nor/>
                        </m:rPr>
                        <a:rPr lang="en-US" b="0" i="1" spc="50" dirty="0" smtClean="0">
                          <a:latin typeface="Times New Roman"/>
                          <a:cs typeface="Times New Roman"/>
                        </a:rPr>
                        <m:t>F</m:t>
                      </m:r>
                      <m:r>
                        <m:rPr>
                          <m:nor/>
                        </m:rPr>
                        <a:rPr lang="en-US" spc="95" dirty="0">
                          <a:latin typeface="Times New Roman"/>
                          <a:cs typeface="Times New Roman"/>
                        </a:rPr>
                        <m:t>(</m:t>
                      </m:r>
                      <m:r>
                        <m:rPr>
                          <m:nor/>
                        </m:rPr>
                        <a:rPr lang="en-US" b="0" i="1" spc="95" dirty="0" smtClean="0">
                          <a:latin typeface="Times New Roman"/>
                          <a:cs typeface="Times New Roman"/>
                        </a:rPr>
                        <m:t>s</m:t>
                      </m:r>
                      <m:r>
                        <m:rPr>
                          <m:nor/>
                        </m:rPr>
                        <a:rPr lang="en-US" spc="95" dirty="0">
                          <a:latin typeface="Times New Roman"/>
                          <a:cs typeface="Times New Roman"/>
                        </a:rPr>
                        <m:t>)</m:t>
                      </m:r>
                      <m:r>
                        <m:rPr>
                          <m:nor/>
                        </m:rPr>
                        <a:rPr lang="en-US" spc="-85" dirty="0">
                          <a:latin typeface="Times New Roman"/>
                          <a:cs typeface="Times New Roman"/>
                        </a:rPr>
                        <m:t> </m:t>
                      </m:r>
                      <m:r>
                        <a:rPr lang="en-US" i="1" spc="-85" dirty="0" smtClean="0">
                          <a:latin typeface="Cambria Math" panose="02040503050406030204" pitchFamily="18" charset="0"/>
                          <a:cs typeface="Times New Roman"/>
                        </a:rPr>
                        <m:t>≝</m:t>
                      </m:r>
                      <m:nary>
                        <m:naryPr>
                          <m:ctrlPr>
                            <a:rPr lang="en-US" b="0" i="1" spc="-45" dirty="0" smtClean="0">
                              <a:latin typeface="Cambria Math" panose="02040503050406030204" pitchFamily="18" charset="0"/>
                              <a:cs typeface="Times New Roman"/>
                            </a:rPr>
                          </m:ctrlPr>
                        </m:naryPr>
                        <m:sub>
                          <m:r>
                            <a:rPr lang="en-US" b="0" i="1" spc="-45" dirty="0" smtClean="0">
                              <a:latin typeface="Cambria Math" panose="02040503050406030204" pitchFamily="18" charset="0"/>
                              <a:cs typeface="Times New Roman"/>
                            </a:rPr>
                            <m:t>0</m:t>
                          </m:r>
                        </m:sub>
                        <m:sup>
                          <m:r>
                            <a:rPr lang="en-US" b="0" i="1" spc="-45" dirty="0" smtClean="0">
                              <a:latin typeface="Cambria Math" panose="02040503050406030204" pitchFamily="18" charset="0"/>
                              <a:cs typeface="Times New Roman"/>
                            </a:rPr>
                            <m:t>+∞</m:t>
                          </m:r>
                        </m:sup>
                        <m:e>
                          <m:sSup>
                            <m:sSupPr>
                              <m:ctrlPr>
                                <a:rPr lang="en-US" b="0" i="1" spc="-45" dirty="0" smtClean="0">
                                  <a:latin typeface="Cambria Math" panose="02040503050406030204" pitchFamily="18" charset="0"/>
                                  <a:cs typeface="Times New Roman"/>
                                </a:rPr>
                              </m:ctrlPr>
                            </m:sSupPr>
                            <m:e>
                              <m:r>
                                <a:rPr lang="en-US" b="0" i="1" spc="-45" dirty="0" smtClean="0">
                                  <a:latin typeface="Cambria Math" panose="02040503050406030204" pitchFamily="18" charset="0"/>
                                  <a:cs typeface="Times New Roman"/>
                                </a:rPr>
                                <m:t>𝑒</m:t>
                              </m:r>
                            </m:e>
                            <m:sup>
                              <m:r>
                                <a:rPr lang="en-US" b="0" i="1" spc="-45" dirty="0" smtClean="0">
                                  <a:latin typeface="Cambria Math" panose="02040503050406030204" pitchFamily="18" charset="0"/>
                                  <a:cs typeface="Times New Roman"/>
                                </a:rPr>
                                <m:t>−</m:t>
                              </m:r>
                              <m:r>
                                <a:rPr lang="en-US" b="0" i="1" spc="-45" dirty="0" smtClean="0">
                                  <a:latin typeface="Cambria Math" panose="02040503050406030204" pitchFamily="18" charset="0"/>
                                  <a:cs typeface="Times New Roman"/>
                                </a:rPr>
                                <m:t>𝑠𝑡</m:t>
                              </m:r>
                            </m:sup>
                          </m:sSup>
                          <m:r>
                            <m:rPr>
                              <m:nor/>
                            </m:rPr>
                            <a:rPr lang="en-US" i="1" spc="25" dirty="0" smtClean="0">
                              <a:latin typeface="Times New Roman"/>
                              <a:cs typeface="Times New Roman"/>
                            </a:rPr>
                            <m:t>f</m:t>
                          </m:r>
                          <m:r>
                            <m:rPr>
                              <m:nor/>
                            </m:rPr>
                            <a:rPr lang="en-US" i="1" spc="-60" dirty="0" smtClean="0">
                              <a:latin typeface="Times New Roman"/>
                              <a:cs typeface="Times New Roman"/>
                            </a:rPr>
                            <m:t> </m:t>
                          </m:r>
                          <m:r>
                            <m:rPr>
                              <m:nor/>
                            </m:rPr>
                            <a:rPr lang="en-US" spc="75" dirty="0" smtClean="0">
                              <a:latin typeface="Times New Roman"/>
                              <a:cs typeface="Times New Roman"/>
                            </a:rPr>
                            <m:t>(</m:t>
                          </m:r>
                          <m:r>
                            <m:rPr>
                              <m:nor/>
                            </m:rPr>
                            <a:rPr lang="en-US" i="1" spc="75" dirty="0" smtClean="0">
                              <a:latin typeface="Times New Roman"/>
                              <a:cs typeface="Times New Roman"/>
                            </a:rPr>
                            <m:t>t</m:t>
                          </m:r>
                          <m:r>
                            <m:rPr>
                              <m:nor/>
                            </m:rPr>
                            <a:rPr lang="en-US" spc="75" dirty="0" smtClean="0">
                              <a:latin typeface="Times New Roman"/>
                              <a:cs typeface="Times New Roman"/>
                            </a:rPr>
                            <m:t>)</m:t>
                          </m:r>
                          <m:r>
                            <m:rPr>
                              <m:nor/>
                            </m:rPr>
                            <a:rPr lang="en-US" i="1" spc="75" dirty="0" smtClean="0">
                              <a:latin typeface="Times New Roman"/>
                              <a:cs typeface="Times New Roman"/>
                            </a:rPr>
                            <m:t>dt</m:t>
                          </m:r>
                        </m:e>
                      </m:nary>
                    </m:oMath>
                  </m:oMathPara>
                </a14:m>
                <a:endParaRPr lang="en-US" dirty="0" smtClean="0"/>
              </a:p>
              <a:p>
                <a:pPr marL="0" indent="0">
                  <a:lnSpc>
                    <a:spcPct val="150000"/>
                  </a:lnSpc>
                  <a:buNone/>
                </a:pPr>
                <a:r>
                  <a:rPr lang="en-US" spc="-5" dirty="0">
                    <a:cs typeface="Calibri"/>
                  </a:rPr>
                  <a:t>provided </a:t>
                </a:r>
                <a:r>
                  <a:rPr lang="en-US" dirty="0">
                    <a:cs typeface="Calibri"/>
                  </a:rPr>
                  <a:t>the </a:t>
                </a:r>
                <a:r>
                  <a:rPr lang="en-US" spc="-15" dirty="0">
                    <a:cs typeface="Calibri"/>
                  </a:rPr>
                  <a:t>integral </a:t>
                </a:r>
                <a:r>
                  <a:rPr lang="en-US" spc="-10" dirty="0">
                    <a:cs typeface="Calibri"/>
                  </a:rPr>
                  <a:t>exists, </a:t>
                </a:r>
                <a:r>
                  <a:rPr lang="en-US" spc="-5" dirty="0">
                    <a:cs typeface="Calibri"/>
                  </a:rPr>
                  <a:t>where </a:t>
                </a:r>
                <a:r>
                  <a:rPr lang="en-US" dirty="0" smtClean="0">
                    <a:cs typeface="Calibri"/>
                  </a:rPr>
                  <a:t>s </a:t>
                </a:r>
                <a:r>
                  <a:rPr lang="en-US" dirty="0">
                    <a:cs typeface="Calibri"/>
                  </a:rPr>
                  <a:t>is a </a:t>
                </a:r>
                <a:r>
                  <a:rPr lang="en-US" spc="-10" dirty="0">
                    <a:cs typeface="Calibri"/>
                  </a:rPr>
                  <a:t>parameter real</a:t>
                </a:r>
                <a:r>
                  <a:rPr lang="en-US" spc="-130" dirty="0">
                    <a:cs typeface="Calibri"/>
                  </a:rPr>
                  <a:t> </a:t>
                </a:r>
                <a:r>
                  <a:rPr lang="en-US" spc="-5" dirty="0">
                    <a:cs typeface="Calibri"/>
                  </a:rPr>
                  <a:t>or  </a:t>
                </a:r>
                <a:r>
                  <a:rPr lang="en-US" spc="-10" dirty="0">
                    <a:cs typeface="Calibri"/>
                  </a:rPr>
                  <a:t>complex.</a:t>
                </a:r>
                <a:endParaRPr lang="en-US" dirty="0">
                  <a:cs typeface="Calibri"/>
                </a:endParaRPr>
              </a:p>
              <a:p>
                <a:pPr marL="0" indent="0">
                  <a:buNone/>
                </a:pPr>
                <a:endParaRPr lang="be-BY"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397726"/>
                <a:ext cx="10515600" cy="4779237"/>
              </a:xfrm>
              <a:blipFill>
                <a:blip r:embed="rId2"/>
                <a:stretch>
                  <a:fillRect l="-1043"/>
                </a:stretch>
              </a:blipFill>
            </p:spPr>
            <p:txBody>
              <a:bodyPr/>
              <a:lstStyle/>
              <a:p>
                <a:r>
                  <a:rPr lang="be-BY">
                    <a:noFill/>
                  </a:rPr>
                  <a:t> </a:t>
                </a:r>
              </a:p>
            </p:txBody>
          </p:sp>
        </mc:Fallback>
      </mc:AlternateContent>
      <p:sp>
        <p:nvSpPr>
          <p:cNvPr id="4" name="Нижний колонтитул 3"/>
          <p:cNvSpPr>
            <a:spLocks noGrp="1"/>
          </p:cNvSpPr>
          <p:nvPr>
            <p:ph type="ftr" sz="quarter" idx="11"/>
          </p:nvPr>
        </p:nvSpPr>
        <p:spPr/>
        <p:txBody>
          <a:bodyPr/>
          <a:lstStyle/>
          <a:p>
            <a:r>
              <a:rPr lang="en-US" smtClean="0"/>
              <a:t>Lecture 1 (Definition of the Laplace Transform)</a:t>
            </a:r>
            <a:endParaRPr lang="be-BY"/>
          </a:p>
        </p:txBody>
      </p:sp>
      <p:sp>
        <p:nvSpPr>
          <p:cNvPr id="5" name="Номер слайда 4"/>
          <p:cNvSpPr>
            <a:spLocks noGrp="1"/>
          </p:cNvSpPr>
          <p:nvPr>
            <p:ph type="sldNum" sz="quarter" idx="12"/>
          </p:nvPr>
        </p:nvSpPr>
        <p:spPr/>
        <p:txBody>
          <a:bodyPr/>
          <a:lstStyle/>
          <a:p>
            <a:fld id="{9418BF85-850B-4E05-A8BA-99F272547A97}" type="slidenum">
              <a:rPr lang="be-BY" smtClean="0"/>
              <a:t>12</a:t>
            </a:fld>
            <a:endParaRPr lang="be-BY"/>
          </a:p>
        </p:txBody>
      </p:sp>
    </p:spTree>
    <p:extLst>
      <p:ext uri="{BB962C8B-B14F-4D97-AF65-F5344CB8AC3E}">
        <p14:creationId xmlns:p14="http://schemas.microsoft.com/office/powerpoint/2010/main" val="2493941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pc="-10" dirty="0"/>
              <a:t>Definition </a:t>
            </a:r>
            <a:r>
              <a:rPr lang="en-US" spc="-5" dirty="0"/>
              <a:t>of Laplace</a:t>
            </a:r>
            <a:r>
              <a:rPr lang="en-US" spc="-25" dirty="0"/>
              <a:t> </a:t>
            </a:r>
            <a:r>
              <a:rPr lang="en-US" spc="-55" dirty="0"/>
              <a:t>Transform</a:t>
            </a:r>
            <a:endParaRPr lang="be-BY"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227909"/>
                <a:ext cx="10515600" cy="4949054"/>
              </a:xfrm>
            </p:spPr>
            <p:txBody>
              <a:bodyPr>
                <a:normAutofit/>
              </a:bodyPr>
              <a:lstStyle/>
              <a:p>
                <a:pPr marL="0" indent="0">
                  <a:buNone/>
                </a:pPr>
                <a:endParaRPr lang="en-US" dirty="0" smtClean="0"/>
              </a:p>
              <a:p>
                <a:pPr marL="50800" indent="0">
                  <a:lnSpc>
                    <a:spcPct val="150000"/>
                  </a:lnSpc>
                  <a:spcBef>
                    <a:spcPts val="715"/>
                  </a:spcBef>
                  <a:buNone/>
                  <a:tabLst>
                    <a:tab pos="393065" algn="l"/>
                    <a:tab pos="393700" algn="l"/>
                  </a:tabLst>
                </a:pPr>
                <a:r>
                  <a:rPr lang="en-US" b="1" spc="-5" dirty="0" smtClean="0">
                    <a:cs typeface="Calibri"/>
                  </a:rPr>
                  <a:t>Note 2.</a:t>
                </a:r>
                <a:r>
                  <a:rPr lang="en-US" spc="-5" dirty="0" smtClean="0">
                    <a:cs typeface="Calibri"/>
                  </a:rPr>
                  <a:t> We shall denote two  spaces of functions </a:t>
                </a:r>
                <a14:m>
                  <m:oMath xmlns:m="http://schemas.openxmlformats.org/officeDocument/2006/math">
                    <m:r>
                      <a:rPr lang="en-US" b="0" i="1" spc="-5" smtClean="0">
                        <a:latin typeface="Cambria Math" panose="02040503050406030204" pitchFamily="18" charset="0"/>
                        <a:cs typeface="Calibri"/>
                      </a:rPr>
                      <m:t>𝑓</m:t>
                    </m:r>
                    <m:r>
                      <a:rPr lang="en-US" b="0" i="1" spc="-5" smtClean="0">
                        <a:latin typeface="Cambria Math" panose="02040503050406030204" pitchFamily="18" charset="0"/>
                        <a:cs typeface="Calibri"/>
                      </a:rPr>
                      <m:t>(</m:t>
                    </m:r>
                    <m:r>
                      <a:rPr lang="en-US" b="0" i="1" spc="-5" smtClean="0">
                        <a:latin typeface="Cambria Math" panose="02040503050406030204" pitchFamily="18" charset="0"/>
                        <a:cs typeface="Calibri"/>
                      </a:rPr>
                      <m:t>𝑡</m:t>
                    </m:r>
                    <m:r>
                      <a:rPr lang="en-US" b="0" i="1" spc="-5" smtClean="0">
                        <a:latin typeface="Cambria Math" panose="02040503050406030204" pitchFamily="18" charset="0"/>
                        <a:cs typeface="Calibri"/>
                      </a:rPr>
                      <m:t>)</m:t>
                    </m:r>
                  </m:oMath>
                </a14:m>
                <a:r>
                  <a:rPr lang="en-US" spc="-5" dirty="0" smtClean="0">
                    <a:cs typeface="Calibri"/>
                  </a:rPr>
                  <a:t> as </a:t>
                </a:r>
                <a:r>
                  <a:rPr lang="en-US" sz="4400" i="1" spc="-44" baseline="-5144" dirty="0" smtClean="0">
                    <a:latin typeface="Times New Roman"/>
                    <a:cs typeface="Times New Roman"/>
                  </a:rPr>
                  <a:t>t-</a:t>
                </a:r>
                <a:r>
                  <a:rPr lang="en-US" sz="4400" spc="-44" baseline="-5144" dirty="0" smtClean="0">
                    <a:latin typeface="Times New Roman"/>
                    <a:cs typeface="Times New Roman"/>
                  </a:rPr>
                  <a:t>space and </a:t>
                </a:r>
                <a:r>
                  <a:rPr lang="en-US" sz="4400" spc="-44" baseline="-5144" dirty="0">
                    <a:latin typeface="Times New Roman"/>
                    <a:cs typeface="Times New Roman"/>
                  </a:rPr>
                  <a:t>space </a:t>
                </a:r>
                <a:r>
                  <a:rPr lang="en-US" sz="4400" spc="-44" baseline="-5144" dirty="0" smtClean="0">
                    <a:latin typeface="Times New Roman"/>
                    <a:cs typeface="Times New Roman"/>
                  </a:rPr>
                  <a:t>of functions</a:t>
                </a:r>
                <a:r>
                  <a:rPr lang="en-US" sz="4400" spc="-44" dirty="0" smtClean="0">
                    <a:latin typeface="Times New Roman"/>
                    <a:cs typeface="Times New Roman"/>
                  </a:rPr>
                  <a:t> </a:t>
                </a:r>
                <a14:m>
                  <m:oMath xmlns:m="http://schemas.openxmlformats.org/officeDocument/2006/math">
                    <m:r>
                      <a:rPr lang="en-US" b="0" i="1" spc="-44" smtClean="0">
                        <a:latin typeface="Cambria Math" panose="02040503050406030204" pitchFamily="18" charset="0"/>
                        <a:cs typeface="Times New Roman"/>
                      </a:rPr>
                      <m:t>𝐹</m:t>
                    </m:r>
                    <m:r>
                      <a:rPr lang="en-US" b="0" i="1" spc="-44" smtClean="0">
                        <a:latin typeface="Cambria Math" panose="02040503050406030204" pitchFamily="18" charset="0"/>
                        <a:cs typeface="Times New Roman"/>
                      </a:rPr>
                      <m:t>(</m:t>
                    </m:r>
                    <m:r>
                      <a:rPr lang="en-US" b="0" i="1" spc="-44" smtClean="0">
                        <a:latin typeface="Cambria Math" panose="02040503050406030204" pitchFamily="18" charset="0"/>
                        <a:cs typeface="Times New Roman"/>
                      </a:rPr>
                      <m:t>𝑠</m:t>
                    </m:r>
                    <m:r>
                      <a:rPr lang="en-US" b="0" i="1" spc="-44" smtClean="0">
                        <a:latin typeface="Cambria Math" panose="02040503050406030204" pitchFamily="18" charset="0"/>
                        <a:cs typeface="Times New Roman"/>
                      </a:rPr>
                      <m:t>)</m:t>
                    </m:r>
                  </m:oMath>
                </a14:m>
                <a:r>
                  <a:rPr lang="en-US" baseline="-5144" dirty="0" smtClean="0">
                    <a:latin typeface="Times New Roman"/>
                    <a:cs typeface="Times New Roman"/>
                  </a:rPr>
                  <a:t> </a:t>
                </a:r>
                <a:r>
                  <a:rPr lang="en-US" spc="-5" dirty="0">
                    <a:cs typeface="Calibri"/>
                  </a:rPr>
                  <a:t>as </a:t>
                </a:r>
                <a14:m>
                  <m:oMath xmlns:m="http://schemas.openxmlformats.org/officeDocument/2006/math">
                    <m:r>
                      <a:rPr lang="en-US" b="0" i="1" spc="-5" smtClean="0">
                        <a:latin typeface="Cambria Math" panose="02040503050406030204" pitchFamily="18" charset="0"/>
                        <a:cs typeface="Calibri"/>
                      </a:rPr>
                      <m:t>𝑠</m:t>
                    </m:r>
                  </m:oMath>
                </a14:m>
                <a:r>
                  <a:rPr lang="en-US" spc="-5" dirty="0" smtClean="0">
                    <a:cs typeface="Calibri"/>
                  </a:rPr>
                  <a:t>-</a:t>
                </a:r>
                <a:r>
                  <a:rPr lang="en-US" sz="4400" spc="-44" baseline="-5144" dirty="0">
                    <a:latin typeface="Times New Roman"/>
                    <a:cs typeface="Times New Roman"/>
                  </a:rPr>
                  <a:t>space.</a:t>
                </a:r>
                <a:r>
                  <a:rPr lang="en-US" spc="-5" dirty="0" smtClean="0">
                    <a:cs typeface="Calibri"/>
                  </a:rPr>
                  <a:t> </a:t>
                </a:r>
              </a:p>
              <a:p>
                <a:pPr marL="50800" indent="0">
                  <a:lnSpc>
                    <a:spcPct val="150000"/>
                  </a:lnSpc>
                  <a:spcBef>
                    <a:spcPts val="715"/>
                  </a:spcBef>
                  <a:buNone/>
                  <a:tabLst>
                    <a:tab pos="393065" algn="l"/>
                    <a:tab pos="393700" algn="l"/>
                  </a:tabLst>
                </a:pPr>
                <a:r>
                  <a:rPr lang="en-US" spc="-5" dirty="0" smtClean="0">
                    <a:cs typeface="Calibri"/>
                  </a:rPr>
                  <a:t>So, the Laplace transform transforms the functions </a:t>
                </a:r>
                <a14:m>
                  <m:oMath xmlns:m="http://schemas.openxmlformats.org/officeDocument/2006/math">
                    <m:r>
                      <a:rPr lang="en-US" b="0" i="1" spc="-5" smtClean="0">
                        <a:latin typeface="Cambria Math" panose="02040503050406030204" pitchFamily="18" charset="0"/>
                        <a:cs typeface="Calibri"/>
                      </a:rPr>
                      <m:t>𝑓</m:t>
                    </m:r>
                    <m:r>
                      <a:rPr lang="en-US" b="0" i="1" spc="-5" smtClean="0">
                        <a:latin typeface="Cambria Math" panose="02040503050406030204" pitchFamily="18" charset="0"/>
                        <a:cs typeface="Calibri"/>
                      </a:rPr>
                      <m:t>(</m:t>
                    </m:r>
                    <m:r>
                      <a:rPr lang="en-US" b="0" i="1" spc="-5" smtClean="0">
                        <a:latin typeface="Cambria Math" panose="02040503050406030204" pitchFamily="18" charset="0"/>
                        <a:cs typeface="Calibri"/>
                      </a:rPr>
                      <m:t>𝑡</m:t>
                    </m:r>
                    <m:r>
                      <a:rPr lang="en-US" b="0" i="1" spc="-5" smtClean="0">
                        <a:latin typeface="Cambria Math" panose="02040503050406030204" pitchFamily="18" charset="0"/>
                        <a:cs typeface="Calibri"/>
                      </a:rPr>
                      <m:t>)</m:t>
                    </m:r>
                  </m:oMath>
                </a14:m>
                <a:r>
                  <a:rPr lang="en-US" dirty="0" smtClean="0"/>
                  <a:t> from </a:t>
                </a:r>
                <a:r>
                  <a:rPr lang="en-US" sz="4400" spc="-44" baseline="-5144" dirty="0">
                    <a:latin typeface="Times New Roman"/>
                    <a:cs typeface="Times New Roman"/>
                  </a:rPr>
                  <a:t>t- space </a:t>
                </a:r>
                <a:r>
                  <a:rPr lang="en-US" dirty="0" smtClean="0"/>
                  <a:t>to the functions from s-</a:t>
                </a:r>
                <a:r>
                  <a:rPr lang="en-US" spc="-44" baseline="-5144" dirty="0">
                    <a:latin typeface="Times New Roman"/>
                    <a:cs typeface="Times New Roman"/>
                  </a:rPr>
                  <a:t> </a:t>
                </a:r>
                <a:r>
                  <a:rPr lang="en-US" sz="4400" spc="-44" baseline="-5144" dirty="0">
                    <a:latin typeface="Times New Roman"/>
                    <a:cs typeface="Times New Roman"/>
                  </a:rPr>
                  <a:t>space</a:t>
                </a:r>
                <a:r>
                  <a:rPr lang="en-US" dirty="0" smtClean="0"/>
                  <a:t>.</a:t>
                </a:r>
              </a:p>
              <a:p>
                <a:pPr marL="0" indent="0">
                  <a:buNone/>
                </a:pPr>
                <a:endParaRPr lang="be-BY"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227909"/>
                <a:ext cx="10515600" cy="4949054"/>
              </a:xfrm>
              <a:blipFill>
                <a:blip r:embed="rId2"/>
                <a:stretch>
                  <a:fillRect l="-812"/>
                </a:stretch>
              </a:blipFill>
            </p:spPr>
            <p:txBody>
              <a:bodyPr/>
              <a:lstStyle/>
              <a:p>
                <a:r>
                  <a:rPr lang="be-BY">
                    <a:noFill/>
                  </a:rPr>
                  <a:t> </a:t>
                </a:r>
              </a:p>
            </p:txBody>
          </p:sp>
        </mc:Fallback>
      </mc:AlternateContent>
      <p:sp>
        <p:nvSpPr>
          <p:cNvPr id="4" name="Нижний колонтитул 3"/>
          <p:cNvSpPr>
            <a:spLocks noGrp="1"/>
          </p:cNvSpPr>
          <p:nvPr>
            <p:ph type="ftr" sz="quarter" idx="11"/>
          </p:nvPr>
        </p:nvSpPr>
        <p:spPr/>
        <p:txBody>
          <a:bodyPr/>
          <a:lstStyle/>
          <a:p>
            <a:r>
              <a:rPr lang="en-US" smtClean="0"/>
              <a:t>Lecture 1 (Definition of the Laplace Transform)</a:t>
            </a:r>
            <a:endParaRPr lang="be-BY"/>
          </a:p>
        </p:txBody>
      </p:sp>
      <p:sp>
        <p:nvSpPr>
          <p:cNvPr id="5" name="Номер слайда 4"/>
          <p:cNvSpPr>
            <a:spLocks noGrp="1"/>
          </p:cNvSpPr>
          <p:nvPr>
            <p:ph type="sldNum" sz="quarter" idx="12"/>
          </p:nvPr>
        </p:nvSpPr>
        <p:spPr/>
        <p:txBody>
          <a:bodyPr/>
          <a:lstStyle/>
          <a:p>
            <a:fld id="{9418BF85-850B-4E05-A8BA-99F272547A97}" type="slidenum">
              <a:rPr lang="be-BY" smtClean="0"/>
              <a:t>13</a:t>
            </a:fld>
            <a:endParaRPr lang="be-BY"/>
          </a:p>
        </p:txBody>
      </p:sp>
    </p:spTree>
    <p:extLst>
      <p:ext uri="{BB962C8B-B14F-4D97-AF65-F5344CB8AC3E}">
        <p14:creationId xmlns:p14="http://schemas.microsoft.com/office/powerpoint/2010/main" val="23163001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pc="-10" dirty="0" smtClean="0"/>
              <a:t>Linearity </a:t>
            </a:r>
            <a:r>
              <a:rPr lang="en-US" spc="-5" dirty="0"/>
              <a:t>of Laplace</a:t>
            </a:r>
            <a:r>
              <a:rPr lang="en-US" spc="-25" dirty="0"/>
              <a:t> </a:t>
            </a:r>
            <a:r>
              <a:rPr lang="en-US" spc="-55" dirty="0"/>
              <a:t>Transform</a:t>
            </a:r>
            <a:endParaRPr lang="be-BY"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227909"/>
                <a:ext cx="10515600" cy="4949054"/>
              </a:xfrm>
            </p:spPr>
            <p:txBody>
              <a:bodyPr>
                <a:normAutofit fontScale="77500" lnSpcReduction="20000"/>
              </a:bodyPr>
              <a:lstStyle/>
              <a:p>
                <a:pPr marL="0" indent="0">
                  <a:buNone/>
                </a:pPr>
                <a:endParaRPr lang="en-US" dirty="0" smtClean="0"/>
              </a:p>
              <a:p>
                <a:pPr marL="50800" indent="0">
                  <a:lnSpc>
                    <a:spcPct val="150000"/>
                  </a:lnSpc>
                  <a:spcBef>
                    <a:spcPts val="715"/>
                  </a:spcBef>
                  <a:buNone/>
                  <a:tabLst>
                    <a:tab pos="393065" algn="l"/>
                    <a:tab pos="393700" algn="l"/>
                  </a:tabLst>
                </a:pPr>
                <a:r>
                  <a:rPr lang="en-US" spc="-5" dirty="0" smtClean="0">
                    <a:cs typeface="Calibri"/>
                  </a:rPr>
                  <a:t>For any functions  </a:t>
                </a:r>
                <a14:m>
                  <m:oMath xmlns:m="http://schemas.openxmlformats.org/officeDocument/2006/math">
                    <m:r>
                      <a:rPr lang="en-US" b="0" i="1" spc="-5" smtClean="0">
                        <a:latin typeface="Cambria Math" panose="02040503050406030204" pitchFamily="18" charset="0"/>
                        <a:cs typeface="Calibri"/>
                      </a:rPr>
                      <m:t>𝑓</m:t>
                    </m:r>
                    <m:d>
                      <m:dPr>
                        <m:ctrlPr>
                          <a:rPr lang="en-US" b="0" i="1" spc="-5" smtClean="0">
                            <a:latin typeface="Cambria Math" panose="02040503050406030204" pitchFamily="18" charset="0"/>
                            <a:cs typeface="Calibri"/>
                          </a:rPr>
                        </m:ctrlPr>
                      </m:dPr>
                      <m:e>
                        <m:r>
                          <a:rPr lang="en-US" b="0" i="1" spc="-5" smtClean="0">
                            <a:latin typeface="Cambria Math" panose="02040503050406030204" pitchFamily="18" charset="0"/>
                            <a:cs typeface="Calibri"/>
                          </a:rPr>
                          <m:t>𝑡</m:t>
                        </m:r>
                      </m:e>
                    </m:d>
                    <m:r>
                      <a:rPr lang="en-US" b="0" i="1" spc="-5" smtClean="0">
                        <a:latin typeface="Cambria Math" panose="02040503050406030204" pitchFamily="18" charset="0"/>
                        <a:cs typeface="Calibri"/>
                      </a:rPr>
                      <m:t>, </m:t>
                    </m:r>
                    <m:r>
                      <a:rPr lang="en-US" b="0" i="1" spc="-5" smtClean="0">
                        <a:latin typeface="Cambria Math" panose="02040503050406030204" pitchFamily="18" charset="0"/>
                        <a:cs typeface="Calibri"/>
                      </a:rPr>
                      <m:t>𝑔</m:t>
                    </m:r>
                    <m:r>
                      <a:rPr lang="en-US" b="0" i="1" spc="-5" smtClean="0">
                        <a:latin typeface="Cambria Math" panose="02040503050406030204" pitchFamily="18" charset="0"/>
                        <a:cs typeface="Calibri"/>
                      </a:rPr>
                      <m:t>(</m:t>
                    </m:r>
                    <m:r>
                      <a:rPr lang="en-US" b="0" i="1" spc="-5" smtClean="0">
                        <a:latin typeface="Cambria Math" panose="02040503050406030204" pitchFamily="18" charset="0"/>
                        <a:cs typeface="Calibri"/>
                      </a:rPr>
                      <m:t>𝑡</m:t>
                    </m:r>
                    <m:r>
                      <a:rPr lang="en-US" b="0" i="1" spc="-5" smtClean="0">
                        <a:latin typeface="Cambria Math" panose="02040503050406030204" pitchFamily="18" charset="0"/>
                        <a:cs typeface="Calibri"/>
                      </a:rPr>
                      <m:t>)</m:t>
                    </m:r>
                  </m:oMath>
                </a14:m>
                <a:r>
                  <a:rPr lang="en-US" spc="-5" dirty="0" smtClean="0">
                    <a:cs typeface="Calibri"/>
                  </a:rPr>
                  <a:t> from </a:t>
                </a:r>
                <a:r>
                  <a:rPr lang="en-US" sz="4400" i="1" spc="-44" baseline="-5144" dirty="0" smtClean="0">
                    <a:latin typeface="Times New Roman"/>
                    <a:cs typeface="Times New Roman"/>
                  </a:rPr>
                  <a:t>t-</a:t>
                </a:r>
                <a:r>
                  <a:rPr lang="en-US" sz="4400" spc="-44" baseline="-5144" dirty="0" smtClean="0">
                    <a:latin typeface="Times New Roman"/>
                    <a:cs typeface="Times New Roman"/>
                  </a:rPr>
                  <a:t>domain and any real (or complex) numbers </a:t>
                </a:r>
                <a14:m>
                  <m:oMath xmlns:m="http://schemas.openxmlformats.org/officeDocument/2006/math">
                    <m:r>
                      <a:rPr lang="en-US" sz="4400" b="0" i="1" spc="-44" baseline="-5144" smtClean="0">
                        <a:latin typeface="Cambria Math" panose="02040503050406030204" pitchFamily="18" charset="0"/>
                        <a:cs typeface="Times New Roman"/>
                      </a:rPr>
                      <m:t>𝛼</m:t>
                    </m:r>
                    <m:r>
                      <a:rPr lang="en-US" sz="4400" b="0" i="1" spc="-44" baseline="-5144" smtClean="0">
                        <a:latin typeface="Cambria Math" panose="02040503050406030204" pitchFamily="18" charset="0"/>
                        <a:cs typeface="Times New Roman"/>
                      </a:rPr>
                      <m:t> , </m:t>
                    </m:r>
                    <m:r>
                      <a:rPr lang="en-US" sz="4400" b="0" i="1" spc="-44" baseline="-5144" smtClean="0">
                        <a:latin typeface="Cambria Math" panose="02040503050406030204" pitchFamily="18" charset="0"/>
                        <a:cs typeface="Times New Roman"/>
                      </a:rPr>
                      <m:t>𝛽</m:t>
                    </m:r>
                  </m:oMath>
                </a14:m>
                <a:r>
                  <a:rPr lang="en-US" spc="-5" dirty="0" smtClean="0">
                    <a:cs typeface="Calibri"/>
                  </a:rPr>
                  <a:t> we have  </a:t>
                </a:r>
              </a:p>
              <a:p>
                <a:pPr marL="50800" indent="0">
                  <a:lnSpc>
                    <a:spcPct val="150000"/>
                  </a:lnSpc>
                  <a:spcBef>
                    <a:spcPts val="715"/>
                  </a:spcBef>
                  <a:buNone/>
                  <a:tabLst>
                    <a:tab pos="393065" algn="l"/>
                    <a:tab pos="393700" algn="l"/>
                  </a:tabLst>
                </a:pPr>
                <a14:m>
                  <m:oMathPara xmlns:m="http://schemas.openxmlformats.org/officeDocument/2006/math">
                    <m:oMathParaPr>
                      <m:jc m:val="centerGroup"/>
                    </m:oMathParaPr>
                    <m:oMath xmlns:m="http://schemas.openxmlformats.org/officeDocument/2006/math">
                      <m:r>
                        <a:rPr lang="en-US" b="0" i="1" spc="-5" smtClean="0">
                          <a:latin typeface="Cambria Math" panose="02040503050406030204" pitchFamily="18" charset="0"/>
                          <a:cs typeface="Calibri"/>
                        </a:rPr>
                        <m:t>𝐿</m:t>
                      </m:r>
                      <m:d>
                        <m:dPr>
                          <m:begChr m:val="{"/>
                          <m:endChr m:val="}"/>
                          <m:ctrlPr>
                            <a:rPr lang="en-US" b="0" i="1" spc="-5" smtClean="0">
                              <a:latin typeface="Cambria Math" panose="02040503050406030204" pitchFamily="18" charset="0"/>
                              <a:cs typeface="Calibri"/>
                            </a:rPr>
                          </m:ctrlPr>
                        </m:dPr>
                        <m:e>
                          <m:r>
                            <a:rPr lang="en-US" b="0" i="1" spc="-5" smtClean="0">
                              <a:latin typeface="Cambria Math" panose="02040503050406030204" pitchFamily="18" charset="0"/>
                              <a:cs typeface="Calibri"/>
                            </a:rPr>
                            <m:t>𝛼</m:t>
                          </m:r>
                          <m:r>
                            <a:rPr lang="en-US" b="0" i="1" spc="-5" smtClean="0">
                              <a:latin typeface="Cambria Math" panose="02040503050406030204" pitchFamily="18" charset="0"/>
                              <a:cs typeface="Calibri"/>
                            </a:rPr>
                            <m:t> </m:t>
                          </m:r>
                          <m:r>
                            <a:rPr lang="en-US" b="0" i="1" spc="-5" smtClean="0">
                              <a:latin typeface="Cambria Math" panose="02040503050406030204" pitchFamily="18" charset="0"/>
                              <a:cs typeface="Calibri"/>
                            </a:rPr>
                            <m:t>𝑓</m:t>
                          </m:r>
                          <m:r>
                            <a:rPr lang="en-US" b="0" i="1" spc="-5" smtClean="0">
                              <a:latin typeface="Cambria Math" panose="02040503050406030204" pitchFamily="18" charset="0"/>
                              <a:cs typeface="Calibri"/>
                            </a:rPr>
                            <m:t> </m:t>
                          </m:r>
                          <m:d>
                            <m:dPr>
                              <m:ctrlPr>
                                <a:rPr lang="en-US" b="0" i="1" spc="-5" smtClean="0">
                                  <a:latin typeface="Cambria Math" panose="02040503050406030204" pitchFamily="18" charset="0"/>
                                  <a:cs typeface="Calibri"/>
                                </a:rPr>
                              </m:ctrlPr>
                            </m:dPr>
                            <m:e>
                              <m:r>
                                <a:rPr lang="en-US" b="0" i="1" spc="-5" smtClean="0">
                                  <a:latin typeface="Cambria Math" panose="02040503050406030204" pitchFamily="18" charset="0"/>
                                  <a:cs typeface="Calibri"/>
                                </a:rPr>
                                <m:t>𝑡</m:t>
                              </m:r>
                            </m:e>
                          </m:d>
                          <m:r>
                            <a:rPr lang="en-US" b="0" i="1" spc="-5" smtClean="0">
                              <a:latin typeface="Cambria Math" panose="02040503050406030204" pitchFamily="18" charset="0"/>
                              <a:cs typeface="Calibri"/>
                            </a:rPr>
                            <m:t>+</m:t>
                          </m:r>
                          <m:r>
                            <a:rPr lang="en-US" b="0" i="1" spc="-5" smtClean="0">
                              <a:latin typeface="Cambria Math" panose="02040503050406030204" pitchFamily="18" charset="0"/>
                              <a:cs typeface="Calibri"/>
                            </a:rPr>
                            <m:t>𝛽</m:t>
                          </m:r>
                          <m:r>
                            <a:rPr lang="en-US" b="0" i="1" spc="-5" smtClean="0">
                              <a:latin typeface="Cambria Math" panose="02040503050406030204" pitchFamily="18" charset="0"/>
                              <a:cs typeface="Calibri"/>
                            </a:rPr>
                            <m:t>𝑔</m:t>
                          </m:r>
                          <m:d>
                            <m:dPr>
                              <m:ctrlPr>
                                <a:rPr lang="en-US" b="0" i="1" spc="-5" smtClean="0">
                                  <a:latin typeface="Cambria Math" panose="02040503050406030204" pitchFamily="18" charset="0"/>
                                  <a:cs typeface="Calibri"/>
                                </a:rPr>
                              </m:ctrlPr>
                            </m:dPr>
                            <m:e>
                              <m:r>
                                <a:rPr lang="en-US" b="0" i="1" spc="-5" smtClean="0">
                                  <a:latin typeface="Cambria Math" panose="02040503050406030204" pitchFamily="18" charset="0"/>
                                  <a:cs typeface="Calibri"/>
                                </a:rPr>
                                <m:t>𝑡</m:t>
                              </m:r>
                            </m:e>
                          </m:d>
                        </m:e>
                      </m:d>
                      <m:r>
                        <a:rPr lang="en-US" b="0" i="1" spc="-5" smtClean="0">
                          <a:latin typeface="Cambria Math" panose="02040503050406030204" pitchFamily="18" charset="0"/>
                          <a:cs typeface="Calibri"/>
                        </a:rPr>
                        <m:t>=</m:t>
                      </m:r>
                      <m:nary>
                        <m:naryPr>
                          <m:ctrlPr>
                            <a:rPr lang="en-US" b="0" i="1" spc="-5" smtClean="0">
                              <a:latin typeface="Cambria Math" panose="02040503050406030204" pitchFamily="18" charset="0"/>
                              <a:cs typeface="Calibri"/>
                            </a:rPr>
                          </m:ctrlPr>
                        </m:naryPr>
                        <m:sub>
                          <m:r>
                            <a:rPr lang="en-US" b="0" i="1" spc="-5" smtClean="0">
                              <a:latin typeface="Cambria Math" panose="02040503050406030204" pitchFamily="18" charset="0"/>
                              <a:cs typeface="Calibri"/>
                            </a:rPr>
                            <m:t>0</m:t>
                          </m:r>
                        </m:sub>
                        <m:sup>
                          <m:r>
                            <a:rPr lang="en-US" b="0" i="1" spc="-5" smtClean="0">
                              <a:latin typeface="Cambria Math" panose="02040503050406030204" pitchFamily="18" charset="0"/>
                              <a:cs typeface="Calibri"/>
                            </a:rPr>
                            <m:t>+∞</m:t>
                          </m:r>
                        </m:sup>
                        <m:e>
                          <m:d>
                            <m:dPr>
                              <m:ctrlPr>
                                <a:rPr lang="en-US" b="0" i="1" spc="-5" smtClean="0">
                                  <a:latin typeface="Cambria Math" panose="02040503050406030204" pitchFamily="18" charset="0"/>
                                  <a:cs typeface="Calibri"/>
                                </a:rPr>
                              </m:ctrlPr>
                            </m:dPr>
                            <m:e>
                              <m:r>
                                <a:rPr lang="en-US" i="1" spc="-5">
                                  <a:latin typeface="Cambria Math" panose="02040503050406030204" pitchFamily="18" charset="0"/>
                                  <a:cs typeface="Calibri"/>
                                </a:rPr>
                                <m:t>𝛼</m:t>
                              </m:r>
                              <m:r>
                                <a:rPr lang="en-US" i="1" spc="-5">
                                  <a:latin typeface="Cambria Math" panose="02040503050406030204" pitchFamily="18" charset="0"/>
                                  <a:cs typeface="Calibri"/>
                                </a:rPr>
                                <m:t> </m:t>
                              </m:r>
                              <m:r>
                                <a:rPr lang="en-US" i="1" spc="-5">
                                  <a:latin typeface="Cambria Math" panose="02040503050406030204" pitchFamily="18" charset="0"/>
                                  <a:cs typeface="Calibri"/>
                                </a:rPr>
                                <m:t>𝑓</m:t>
                              </m:r>
                              <m:r>
                                <a:rPr lang="en-US" i="1" spc="-5">
                                  <a:latin typeface="Cambria Math" panose="02040503050406030204" pitchFamily="18" charset="0"/>
                                  <a:cs typeface="Calibri"/>
                                </a:rPr>
                                <m:t> </m:t>
                              </m:r>
                              <m:d>
                                <m:dPr>
                                  <m:ctrlPr>
                                    <a:rPr lang="en-US" i="1" spc="-5">
                                      <a:latin typeface="Cambria Math" panose="02040503050406030204" pitchFamily="18" charset="0"/>
                                      <a:cs typeface="Calibri"/>
                                    </a:rPr>
                                  </m:ctrlPr>
                                </m:dPr>
                                <m:e>
                                  <m:r>
                                    <a:rPr lang="en-US" i="1" spc="-5">
                                      <a:latin typeface="Cambria Math" panose="02040503050406030204" pitchFamily="18" charset="0"/>
                                      <a:cs typeface="Calibri"/>
                                    </a:rPr>
                                    <m:t>𝑡</m:t>
                                  </m:r>
                                </m:e>
                              </m:d>
                              <m:r>
                                <a:rPr lang="en-US" i="1" spc="-5">
                                  <a:latin typeface="Cambria Math" panose="02040503050406030204" pitchFamily="18" charset="0"/>
                                  <a:cs typeface="Calibri"/>
                                </a:rPr>
                                <m:t>+</m:t>
                              </m:r>
                              <m:r>
                                <a:rPr lang="en-US" i="1" spc="-5">
                                  <a:latin typeface="Cambria Math" panose="02040503050406030204" pitchFamily="18" charset="0"/>
                                  <a:cs typeface="Calibri"/>
                                </a:rPr>
                                <m:t>𝛽</m:t>
                              </m:r>
                              <m:r>
                                <a:rPr lang="en-US" i="1" spc="-5">
                                  <a:latin typeface="Cambria Math" panose="02040503050406030204" pitchFamily="18" charset="0"/>
                                  <a:cs typeface="Calibri"/>
                                </a:rPr>
                                <m:t>𝑔</m:t>
                              </m:r>
                              <m:d>
                                <m:dPr>
                                  <m:ctrlPr>
                                    <a:rPr lang="en-US" i="1" spc="-5">
                                      <a:latin typeface="Cambria Math" panose="02040503050406030204" pitchFamily="18" charset="0"/>
                                      <a:cs typeface="Calibri"/>
                                    </a:rPr>
                                  </m:ctrlPr>
                                </m:dPr>
                                <m:e>
                                  <m:r>
                                    <a:rPr lang="en-US" i="1" spc="-5">
                                      <a:latin typeface="Cambria Math" panose="02040503050406030204" pitchFamily="18" charset="0"/>
                                      <a:cs typeface="Calibri"/>
                                    </a:rPr>
                                    <m:t>𝑡</m:t>
                                  </m:r>
                                </m:e>
                              </m:d>
                            </m:e>
                          </m:d>
                          <m:sSup>
                            <m:sSupPr>
                              <m:ctrlPr>
                                <a:rPr lang="en-US" b="0" i="1" spc="-5" smtClean="0">
                                  <a:latin typeface="Cambria Math" panose="02040503050406030204" pitchFamily="18" charset="0"/>
                                  <a:cs typeface="Calibri"/>
                                </a:rPr>
                              </m:ctrlPr>
                            </m:sSupPr>
                            <m:e>
                              <m:r>
                                <a:rPr lang="en-US" b="0" i="1" spc="-5" smtClean="0">
                                  <a:latin typeface="Cambria Math" panose="02040503050406030204" pitchFamily="18" charset="0"/>
                                  <a:cs typeface="Calibri"/>
                                </a:rPr>
                                <m:t>𝑒</m:t>
                              </m:r>
                            </m:e>
                            <m:sup>
                              <m:r>
                                <a:rPr lang="en-US" b="0" i="1" spc="-5" smtClean="0">
                                  <a:latin typeface="Cambria Math" panose="02040503050406030204" pitchFamily="18" charset="0"/>
                                  <a:cs typeface="Calibri"/>
                                </a:rPr>
                                <m:t>−</m:t>
                              </m:r>
                              <m:r>
                                <a:rPr lang="en-US" b="0" i="1" spc="-5" smtClean="0">
                                  <a:latin typeface="Cambria Math" panose="02040503050406030204" pitchFamily="18" charset="0"/>
                                  <a:cs typeface="Calibri"/>
                                </a:rPr>
                                <m:t>𝑠𝑡</m:t>
                              </m:r>
                            </m:sup>
                          </m:sSup>
                          <m:r>
                            <a:rPr lang="en-US" b="0" i="1" spc="-5" smtClean="0">
                              <a:latin typeface="Cambria Math" panose="02040503050406030204" pitchFamily="18" charset="0"/>
                              <a:cs typeface="Calibri"/>
                            </a:rPr>
                            <m:t>𝑑𝑡</m:t>
                          </m:r>
                        </m:e>
                      </m:nary>
                    </m:oMath>
                  </m:oMathPara>
                </a14:m>
                <a:endParaRPr lang="en-US" b="0" spc="-5" dirty="0" smtClean="0">
                  <a:cs typeface="Calibri"/>
                </a:endParaRPr>
              </a:p>
              <a:p>
                <a:pPr marL="50800" indent="0">
                  <a:lnSpc>
                    <a:spcPct val="150000"/>
                  </a:lnSpc>
                  <a:spcBef>
                    <a:spcPts val="715"/>
                  </a:spcBef>
                  <a:buNone/>
                  <a:tabLst>
                    <a:tab pos="393065" algn="l"/>
                    <a:tab pos="393700" algn="l"/>
                  </a:tabLst>
                </a:pPr>
                <a14:m>
                  <m:oMathPara xmlns:m="http://schemas.openxmlformats.org/officeDocument/2006/math">
                    <m:oMathParaPr>
                      <m:jc m:val="centerGroup"/>
                    </m:oMathParaPr>
                    <m:oMath xmlns:m="http://schemas.openxmlformats.org/officeDocument/2006/math">
                      <m:r>
                        <a:rPr lang="en-US" b="0" i="1" spc="-5" smtClean="0">
                          <a:latin typeface="Cambria Math" panose="02040503050406030204" pitchFamily="18" charset="0"/>
                          <a:cs typeface="Calibri"/>
                        </a:rPr>
                        <m:t>=</m:t>
                      </m:r>
                      <m:nary>
                        <m:naryPr>
                          <m:ctrlPr>
                            <a:rPr lang="en-US" b="0" i="1" spc="-5" smtClean="0">
                              <a:latin typeface="Cambria Math" panose="02040503050406030204" pitchFamily="18" charset="0"/>
                              <a:cs typeface="Calibri"/>
                            </a:rPr>
                          </m:ctrlPr>
                        </m:naryPr>
                        <m:sub>
                          <m:r>
                            <a:rPr lang="en-US" b="0" i="1" spc="-5" smtClean="0">
                              <a:latin typeface="Cambria Math" panose="02040503050406030204" pitchFamily="18" charset="0"/>
                              <a:cs typeface="Calibri"/>
                            </a:rPr>
                            <m:t>0</m:t>
                          </m:r>
                        </m:sub>
                        <m:sup>
                          <m:r>
                            <a:rPr lang="en-US" b="0" i="1" spc="-5" smtClean="0">
                              <a:latin typeface="Cambria Math" panose="02040503050406030204" pitchFamily="18" charset="0"/>
                              <a:cs typeface="Calibri"/>
                            </a:rPr>
                            <m:t>+∞</m:t>
                          </m:r>
                        </m:sup>
                        <m:e>
                          <m:r>
                            <a:rPr lang="en-US" b="0" i="1" spc="-5" smtClean="0">
                              <a:latin typeface="Cambria Math" panose="02040503050406030204" pitchFamily="18" charset="0"/>
                              <a:cs typeface="Calibri"/>
                            </a:rPr>
                            <m:t>𝛼</m:t>
                          </m:r>
                          <m:r>
                            <a:rPr lang="en-US" b="0" i="1" spc="-5" smtClean="0">
                              <a:latin typeface="Cambria Math" panose="02040503050406030204" pitchFamily="18" charset="0"/>
                              <a:cs typeface="Calibri"/>
                            </a:rPr>
                            <m:t>𝑓</m:t>
                          </m:r>
                          <m:d>
                            <m:dPr>
                              <m:ctrlPr>
                                <a:rPr lang="en-US" b="0" i="1" spc="-5" smtClean="0">
                                  <a:latin typeface="Cambria Math" panose="02040503050406030204" pitchFamily="18" charset="0"/>
                                  <a:cs typeface="Calibri"/>
                                </a:rPr>
                              </m:ctrlPr>
                            </m:dPr>
                            <m:e>
                              <m:r>
                                <a:rPr lang="en-US" b="0" i="1" spc="-5" smtClean="0">
                                  <a:latin typeface="Cambria Math" panose="02040503050406030204" pitchFamily="18" charset="0"/>
                                  <a:cs typeface="Calibri"/>
                                </a:rPr>
                                <m:t>𝑡</m:t>
                              </m:r>
                            </m:e>
                          </m:d>
                          <m:sSup>
                            <m:sSupPr>
                              <m:ctrlPr>
                                <a:rPr lang="en-US" b="0" i="1" spc="-5" smtClean="0">
                                  <a:latin typeface="Cambria Math" panose="02040503050406030204" pitchFamily="18" charset="0"/>
                                  <a:cs typeface="Calibri"/>
                                </a:rPr>
                              </m:ctrlPr>
                            </m:sSupPr>
                            <m:e>
                              <m:r>
                                <a:rPr lang="en-US" b="0" i="1" spc="-5" smtClean="0">
                                  <a:latin typeface="Cambria Math" panose="02040503050406030204" pitchFamily="18" charset="0"/>
                                  <a:cs typeface="Calibri"/>
                                </a:rPr>
                                <m:t>𝑒</m:t>
                              </m:r>
                            </m:e>
                            <m:sup>
                              <m:r>
                                <a:rPr lang="en-US" b="0" i="1" spc="-5" smtClean="0">
                                  <a:latin typeface="Cambria Math" panose="02040503050406030204" pitchFamily="18" charset="0"/>
                                  <a:cs typeface="Calibri"/>
                                </a:rPr>
                                <m:t>−</m:t>
                              </m:r>
                              <m:r>
                                <a:rPr lang="en-US" b="0" i="1" spc="-5" smtClean="0">
                                  <a:latin typeface="Cambria Math" panose="02040503050406030204" pitchFamily="18" charset="0"/>
                                  <a:cs typeface="Calibri"/>
                                </a:rPr>
                                <m:t>𝑠𝑡</m:t>
                              </m:r>
                            </m:sup>
                          </m:sSup>
                          <m:r>
                            <a:rPr lang="en-US" b="0" i="1" spc="-5" smtClean="0">
                              <a:latin typeface="Cambria Math" panose="02040503050406030204" pitchFamily="18" charset="0"/>
                              <a:cs typeface="Calibri"/>
                            </a:rPr>
                            <m:t>+</m:t>
                          </m:r>
                          <m:r>
                            <a:rPr lang="en-US" b="0" i="1" spc="-5" smtClean="0">
                              <a:latin typeface="Cambria Math" panose="02040503050406030204" pitchFamily="18" charset="0"/>
                              <a:cs typeface="Calibri"/>
                            </a:rPr>
                            <m:t>𝛽</m:t>
                          </m:r>
                          <m:r>
                            <a:rPr lang="en-US" b="0" i="1" spc="-5" smtClean="0">
                              <a:latin typeface="Cambria Math" panose="02040503050406030204" pitchFamily="18" charset="0"/>
                              <a:cs typeface="Calibri"/>
                            </a:rPr>
                            <m:t>𝑔</m:t>
                          </m:r>
                          <m:d>
                            <m:dPr>
                              <m:ctrlPr>
                                <a:rPr lang="en-US" b="0" i="1" spc="-5" smtClean="0">
                                  <a:latin typeface="Cambria Math" panose="02040503050406030204" pitchFamily="18" charset="0"/>
                                  <a:cs typeface="Calibri"/>
                                </a:rPr>
                              </m:ctrlPr>
                            </m:dPr>
                            <m:e>
                              <m:r>
                                <a:rPr lang="en-US" b="0" i="1" spc="-5" smtClean="0">
                                  <a:latin typeface="Cambria Math" panose="02040503050406030204" pitchFamily="18" charset="0"/>
                                  <a:cs typeface="Calibri"/>
                                </a:rPr>
                                <m:t>𝑡</m:t>
                              </m:r>
                            </m:e>
                          </m:d>
                          <m:sSup>
                            <m:sSupPr>
                              <m:ctrlPr>
                                <a:rPr lang="en-US" b="0" i="1" spc="-5" smtClean="0">
                                  <a:latin typeface="Cambria Math" panose="02040503050406030204" pitchFamily="18" charset="0"/>
                                  <a:cs typeface="Calibri"/>
                                </a:rPr>
                              </m:ctrlPr>
                            </m:sSupPr>
                            <m:e>
                              <m:r>
                                <a:rPr lang="en-US" b="0" i="1" spc="-5" smtClean="0">
                                  <a:latin typeface="Cambria Math" panose="02040503050406030204" pitchFamily="18" charset="0"/>
                                  <a:cs typeface="Calibri"/>
                                </a:rPr>
                                <m:t>𝑒</m:t>
                              </m:r>
                            </m:e>
                            <m:sup>
                              <m:r>
                                <a:rPr lang="en-US" b="0" i="1" spc="-5" smtClean="0">
                                  <a:latin typeface="Cambria Math" panose="02040503050406030204" pitchFamily="18" charset="0"/>
                                  <a:cs typeface="Calibri"/>
                                </a:rPr>
                                <m:t>−</m:t>
                              </m:r>
                              <m:r>
                                <a:rPr lang="en-US" b="0" i="1" spc="-5" smtClean="0">
                                  <a:latin typeface="Cambria Math" panose="02040503050406030204" pitchFamily="18" charset="0"/>
                                  <a:cs typeface="Calibri"/>
                                </a:rPr>
                                <m:t>𝑠𝑡</m:t>
                              </m:r>
                            </m:sup>
                          </m:sSup>
                          <m:r>
                            <a:rPr lang="en-US" b="0" i="1" spc="-5" smtClean="0">
                              <a:latin typeface="Cambria Math" panose="02040503050406030204" pitchFamily="18" charset="0"/>
                              <a:cs typeface="Calibri"/>
                            </a:rPr>
                            <m:t>𝑑𝑡</m:t>
                          </m:r>
                          <m:r>
                            <a:rPr lang="en-US" b="0" i="1" spc="-5" smtClean="0">
                              <a:latin typeface="Cambria Math" panose="02040503050406030204" pitchFamily="18" charset="0"/>
                              <a:cs typeface="Calibri"/>
                            </a:rPr>
                            <m:t>=</m:t>
                          </m:r>
                          <m:r>
                            <a:rPr lang="en-US" b="0" i="1" spc="-5" smtClean="0">
                              <a:latin typeface="Cambria Math" panose="02040503050406030204" pitchFamily="18" charset="0"/>
                              <a:cs typeface="Calibri"/>
                            </a:rPr>
                            <m:t>𝛼</m:t>
                          </m:r>
                          <m:nary>
                            <m:naryPr>
                              <m:ctrlPr>
                                <a:rPr lang="en-US" b="0" i="1" spc="-5" smtClean="0">
                                  <a:latin typeface="Cambria Math" panose="02040503050406030204" pitchFamily="18" charset="0"/>
                                  <a:cs typeface="Calibri"/>
                                </a:rPr>
                              </m:ctrlPr>
                            </m:naryPr>
                            <m:sub>
                              <m:r>
                                <a:rPr lang="en-US" b="0" i="1" spc="-5" smtClean="0">
                                  <a:latin typeface="Cambria Math" panose="02040503050406030204" pitchFamily="18" charset="0"/>
                                  <a:cs typeface="Calibri"/>
                                </a:rPr>
                                <m:t>0</m:t>
                              </m:r>
                            </m:sub>
                            <m:sup>
                              <m:r>
                                <a:rPr lang="en-US" b="0" i="1" spc="-5" smtClean="0">
                                  <a:latin typeface="Cambria Math" panose="02040503050406030204" pitchFamily="18" charset="0"/>
                                  <a:cs typeface="Calibri"/>
                                </a:rPr>
                                <m:t>+∞</m:t>
                              </m:r>
                            </m:sup>
                            <m:e>
                              <m:r>
                                <a:rPr lang="en-US" b="0" i="1" spc="-5" smtClean="0">
                                  <a:latin typeface="Cambria Math" panose="02040503050406030204" pitchFamily="18" charset="0"/>
                                  <a:cs typeface="Calibri"/>
                                </a:rPr>
                                <m:t>𝑓</m:t>
                              </m:r>
                              <m:d>
                                <m:dPr>
                                  <m:ctrlPr>
                                    <a:rPr lang="en-US" b="0" i="1" spc="-5" smtClean="0">
                                      <a:latin typeface="Cambria Math" panose="02040503050406030204" pitchFamily="18" charset="0"/>
                                      <a:cs typeface="Calibri"/>
                                    </a:rPr>
                                  </m:ctrlPr>
                                </m:dPr>
                                <m:e>
                                  <m:r>
                                    <a:rPr lang="en-US" b="0" i="1" spc="-5" smtClean="0">
                                      <a:latin typeface="Cambria Math" panose="02040503050406030204" pitchFamily="18" charset="0"/>
                                      <a:cs typeface="Calibri"/>
                                    </a:rPr>
                                    <m:t>𝑡</m:t>
                                  </m:r>
                                </m:e>
                              </m:d>
                              <m:sSup>
                                <m:sSupPr>
                                  <m:ctrlPr>
                                    <a:rPr lang="en-US" b="0" i="1" spc="-5" smtClean="0">
                                      <a:latin typeface="Cambria Math" panose="02040503050406030204" pitchFamily="18" charset="0"/>
                                      <a:cs typeface="Calibri"/>
                                    </a:rPr>
                                  </m:ctrlPr>
                                </m:sSupPr>
                                <m:e>
                                  <m:r>
                                    <a:rPr lang="en-US" b="0" i="1" spc="-5" smtClean="0">
                                      <a:latin typeface="Cambria Math" panose="02040503050406030204" pitchFamily="18" charset="0"/>
                                      <a:cs typeface="Calibri"/>
                                    </a:rPr>
                                    <m:t>𝑒</m:t>
                                  </m:r>
                                </m:e>
                                <m:sup>
                                  <m:r>
                                    <a:rPr lang="en-US" b="0" i="1" spc="-5" smtClean="0">
                                      <a:latin typeface="Cambria Math" panose="02040503050406030204" pitchFamily="18" charset="0"/>
                                      <a:cs typeface="Calibri"/>
                                    </a:rPr>
                                    <m:t>−</m:t>
                                  </m:r>
                                  <m:r>
                                    <a:rPr lang="en-US" b="0" i="1" spc="-5" smtClean="0">
                                      <a:latin typeface="Cambria Math" panose="02040503050406030204" pitchFamily="18" charset="0"/>
                                      <a:cs typeface="Calibri"/>
                                    </a:rPr>
                                    <m:t>𝑠𝑡</m:t>
                                  </m:r>
                                </m:sup>
                              </m:sSup>
                              <m:r>
                                <a:rPr lang="en-US" b="0" i="1" spc="-5" smtClean="0">
                                  <a:latin typeface="Cambria Math" panose="02040503050406030204" pitchFamily="18" charset="0"/>
                                  <a:cs typeface="Calibri"/>
                                </a:rPr>
                                <m:t>𝑑𝑡</m:t>
                              </m:r>
                              <m:r>
                                <a:rPr lang="en-US" b="0" i="1" spc="-5" smtClean="0">
                                  <a:latin typeface="Cambria Math" panose="02040503050406030204" pitchFamily="18" charset="0"/>
                                  <a:cs typeface="Calibri"/>
                                </a:rPr>
                                <m:t>+</m:t>
                              </m:r>
                              <m:r>
                                <a:rPr lang="en-US" b="0" i="1" spc="-5" smtClean="0">
                                  <a:latin typeface="Cambria Math" panose="02040503050406030204" pitchFamily="18" charset="0"/>
                                  <a:cs typeface="Calibri"/>
                                </a:rPr>
                                <m:t>𝛽</m:t>
                              </m:r>
                              <m:nary>
                                <m:naryPr>
                                  <m:ctrlPr>
                                    <a:rPr lang="en-US" b="0" i="1" spc="-5" smtClean="0">
                                      <a:latin typeface="Cambria Math" panose="02040503050406030204" pitchFamily="18" charset="0"/>
                                      <a:cs typeface="Calibri"/>
                                    </a:rPr>
                                  </m:ctrlPr>
                                </m:naryPr>
                                <m:sub>
                                  <m:r>
                                    <a:rPr lang="en-US" b="0" i="1" spc="-5" smtClean="0">
                                      <a:latin typeface="Cambria Math" panose="02040503050406030204" pitchFamily="18" charset="0"/>
                                      <a:cs typeface="Calibri"/>
                                    </a:rPr>
                                    <m:t>0</m:t>
                                  </m:r>
                                </m:sub>
                                <m:sup>
                                  <m:r>
                                    <a:rPr lang="en-US" b="0" i="1" spc="-5" smtClean="0">
                                      <a:latin typeface="Cambria Math" panose="02040503050406030204" pitchFamily="18" charset="0"/>
                                      <a:cs typeface="Calibri"/>
                                    </a:rPr>
                                    <m:t>+∞</m:t>
                                  </m:r>
                                </m:sup>
                                <m:e>
                                  <m:r>
                                    <a:rPr lang="en-US" b="0" i="1" spc="-5" smtClean="0">
                                      <a:latin typeface="Cambria Math" panose="02040503050406030204" pitchFamily="18" charset="0"/>
                                      <a:cs typeface="Calibri"/>
                                    </a:rPr>
                                    <m:t>𝑔</m:t>
                                  </m:r>
                                  <m:d>
                                    <m:dPr>
                                      <m:ctrlPr>
                                        <a:rPr lang="en-US" b="0" i="1" spc="-5" smtClean="0">
                                          <a:latin typeface="Cambria Math" panose="02040503050406030204" pitchFamily="18" charset="0"/>
                                          <a:cs typeface="Calibri"/>
                                        </a:rPr>
                                      </m:ctrlPr>
                                    </m:dPr>
                                    <m:e>
                                      <m:r>
                                        <a:rPr lang="en-US" b="0" i="1" spc="-5" smtClean="0">
                                          <a:latin typeface="Cambria Math" panose="02040503050406030204" pitchFamily="18" charset="0"/>
                                          <a:cs typeface="Calibri"/>
                                        </a:rPr>
                                        <m:t>𝑡</m:t>
                                      </m:r>
                                    </m:e>
                                  </m:d>
                                  <m:sSup>
                                    <m:sSupPr>
                                      <m:ctrlPr>
                                        <a:rPr lang="en-US" b="0" i="1" spc="-5" smtClean="0">
                                          <a:latin typeface="Cambria Math" panose="02040503050406030204" pitchFamily="18" charset="0"/>
                                          <a:cs typeface="Calibri"/>
                                        </a:rPr>
                                      </m:ctrlPr>
                                    </m:sSupPr>
                                    <m:e>
                                      <m:r>
                                        <a:rPr lang="en-US" b="0" i="1" spc="-5" smtClean="0">
                                          <a:latin typeface="Cambria Math" panose="02040503050406030204" pitchFamily="18" charset="0"/>
                                          <a:cs typeface="Calibri"/>
                                        </a:rPr>
                                        <m:t>𝑒</m:t>
                                      </m:r>
                                    </m:e>
                                    <m:sup>
                                      <m:r>
                                        <a:rPr lang="en-US" b="0" i="1" spc="-5" smtClean="0">
                                          <a:latin typeface="Cambria Math" panose="02040503050406030204" pitchFamily="18" charset="0"/>
                                          <a:cs typeface="Calibri"/>
                                        </a:rPr>
                                        <m:t>−</m:t>
                                      </m:r>
                                      <m:r>
                                        <a:rPr lang="en-US" b="0" i="1" spc="-5" smtClean="0">
                                          <a:latin typeface="Cambria Math" panose="02040503050406030204" pitchFamily="18" charset="0"/>
                                          <a:cs typeface="Calibri"/>
                                        </a:rPr>
                                        <m:t>𝑠𝑡</m:t>
                                      </m:r>
                                    </m:sup>
                                  </m:sSup>
                                  <m:r>
                                    <a:rPr lang="en-US" b="0" i="1" spc="-5" smtClean="0">
                                      <a:latin typeface="Cambria Math" panose="02040503050406030204" pitchFamily="18" charset="0"/>
                                      <a:cs typeface="Calibri"/>
                                    </a:rPr>
                                    <m:t>𝑑𝑡</m:t>
                                  </m:r>
                                </m:e>
                              </m:nary>
                            </m:e>
                          </m:nary>
                        </m:e>
                      </m:nary>
                    </m:oMath>
                  </m:oMathPara>
                </a14:m>
                <a:endParaRPr lang="en-US" b="0" spc="-5" dirty="0" smtClean="0">
                  <a:cs typeface="Calibri"/>
                </a:endParaRPr>
              </a:p>
              <a:p>
                <a:pPr marL="50800" indent="0">
                  <a:lnSpc>
                    <a:spcPct val="150000"/>
                  </a:lnSpc>
                  <a:spcBef>
                    <a:spcPts val="715"/>
                  </a:spcBef>
                  <a:buNone/>
                  <a:tabLst>
                    <a:tab pos="393065" algn="l"/>
                    <a:tab pos="393700" algn="l"/>
                  </a:tabLst>
                </a:pPr>
                <a14:m>
                  <m:oMathPara xmlns:m="http://schemas.openxmlformats.org/officeDocument/2006/math">
                    <m:oMathParaPr>
                      <m:jc m:val="centerGroup"/>
                    </m:oMathParaPr>
                    <m:oMath xmlns:m="http://schemas.openxmlformats.org/officeDocument/2006/math">
                      <m:r>
                        <a:rPr lang="en-US" b="0" i="1" spc="-5" smtClean="0">
                          <a:latin typeface="Cambria Math" panose="02040503050406030204" pitchFamily="18" charset="0"/>
                          <a:cs typeface="Calibri"/>
                        </a:rPr>
                        <m:t>=</m:t>
                      </m:r>
                      <m:r>
                        <a:rPr lang="en-US" b="0" i="1" spc="-5" smtClean="0">
                          <a:latin typeface="Cambria Math" panose="02040503050406030204" pitchFamily="18" charset="0"/>
                          <a:cs typeface="Calibri"/>
                        </a:rPr>
                        <m:t>𝛼</m:t>
                      </m:r>
                      <m:r>
                        <a:rPr lang="en-US" b="0" i="1" spc="-5" smtClean="0">
                          <a:latin typeface="Cambria Math" panose="02040503050406030204" pitchFamily="18" charset="0"/>
                          <a:cs typeface="Calibri"/>
                        </a:rPr>
                        <m:t> </m:t>
                      </m:r>
                      <m:r>
                        <a:rPr lang="en-US" b="0" i="1" spc="-5" smtClean="0">
                          <a:latin typeface="Cambria Math" panose="02040503050406030204" pitchFamily="18" charset="0"/>
                          <a:cs typeface="Calibri"/>
                        </a:rPr>
                        <m:t>𝐿</m:t>
                      </m:r>
                      <m:d>
                        <m:dPr>
                          <m:begChr m:val="{"/>
                          <m:endChr m:val="}"/>
                          <m:ctrlPr>
                            <a:rPr lang="en-US" b="0" i="1" spc="-5" smtClean="0">
                              <a:latin typeface="Cambria Math" panose="02040503050406030204" pitchFamily="18" charset="0"/>
                              <a:cs typeface="Calibri"/>
                            </a:rPr>
                          </m:ctrlPr>
                        </m:dPr>
                        <m:e>
                          <m:r>
                            <a:rPr lang="en-US" b="0" i="1" spc="-5" smtClean="0">
                              <a:latin typeface="Cambria Math" panose="02040503050406030204" pitchFamily="18" charset="0"/>
                              <a:cs typeface="Calibri"/>
                            </a:rPr>
                            <m:t>𝑓</m:t>
                          </m:r>
                          <m:d>
                            <m:dPr>
                              <m:ctrlPr>
                                <a:rPr lang="en-US" b="0" i="1" spc="-5" smtClean="0">
                                  <a:latin typeface="Cambria Math" panose="02040503050406030204" pitchFamily="18" charset="0"/>
                                  <a:cs typeface="Calibri"/>
                                </a:rPr>
                              </m:ctrlPr>
                            </m:dPr>
                            <m:e>
                              <m:r>
                                <a:rPr lang="en-US" b="0" i="1" spc="-5" smtClean="0">
                                  <a:latin typeface="Cambria Math" panose="02040503050406030204" pitchFamily="18" charset="0"/>
                                  <a:cs typeface="Calibri"/>
                                </a:rPr>
                                <m:t>𝑡</m:t>
                              </m:r>
                            </m:e>
                          </m:d>
                        </m:e>
                      </m:d>
                      <m:r>
                        <a:rPr lang="en-US" b="0" i="1" spc="-5" smtClean="0">
                          <a:latin typeface="Cambria Math" panose="02040503050406030204" pitchFamily="18" charset="0"/>
                          <a:cs typeface="Calibri"/>
                        </a:rPr>
                        <m:t>+</m:t>
                      </m:r>
                      <m:r>
                        <a:rPr lang="en-US" b="0" i="1" spc="-5" smtClean="0">
                          <a:latin typeface="Cambria Math" panose="02040503050406030204" pitchFamily="18" charset="0"/>
                          <a:cs typeface="Calibri"/>
                        </a:rPr>
                        <m:t>𝛽</m:t>
                      </m:r>
                      <m:r>
                        <a:rPr lang="en-US" b="0" i="1" spc="-5" smtClean="0">
                          <a:latin typeface="Cambria Math" panose="02040503050406030204" pitchFamily="18" charset="0"/>
                          <a:cs typeface="Calibri"/>
                        </a:rPr>
                        <m:t> </m:t>
                      </m:r>
                      <m:r>
                        <a:rPr lang="en-US" b="0" i="1" spc="-5" smtClean="0">
                          <a:latin typeface="Cambria Math" panose="02040503050406030204" pitchFamily="18" charset="0"/>
                          <a:cs typeface="Calibri"/>
                        </a:rPr>
                        <m:t>𝐿</m:t>
                      </m:r>
                      <m:r>
                        <a:rPr lang="en-US" b="0" i="1" spc="-5" smtClean="0">
                          <a:latin typeface="Cambria Math" panose="02040503050406030204" pitchFamily="18" charset="0"/>
                          <a:cs typeface="Calibri"/>
                        </a:rPr>
                        <m:t>{</m:t>
                      </m:r>
                      <m:r>
                        <a:rPr lang="en-US" b="0" i="1" spc="-5" smtClean="0">
                          <a:latin typeface="Cambria Math" panose="02040503050406030204" pitchFamily="18" charset="0"/>
                          <a:cs typeface="Calibri"/>
                        </a:rPr>
                        <m:t>𝑔</m:t>
                      </m:r>
                      <m:r>
                        <a:rPr lang="en-US" b="0" i="1" spc="-5" smtClean="0">
                          <a:latin typeface="Cambria Math" panose="02040503050406030204" pitchFamily="18" charset="0"/>
                          <a:cs typeface="Calibri"/>
                        </a:rPr>
                        <m:t>(</m:t>
                      </m:r>
                      <m:r>
                        <a:rPr lang="en-US" b="0" i="1" spc="-5" smtClean="0">
                          <a:latin typeface="Cambria Math" panose="02040503050406030204" pitchFamily="18" charset="0"/>
                          <a:cs typeface="Calibri"/>
                        </a:rPr>
                        <m:t>𝑡</m:t>
                      </m:r>
                      <m:r>
                        <a:rPr lang="en-US" b="0" i="1" spc="-5" smtClean="0">
                          <a:latin typeface="Cambria Math" panose="02040503050406030204" pitchFamily="18" charset="0"/>
                          <a:cs typeface="Calibri"/>
                        </a:rPr>
                        <m:t>)}</m:t>
                      </m:r>
                    </m:oMath>
                  </m:oMathPara>
                </a14:m>
                <a:endParaRPr lang="en-US" spc="-5" dirty="0" smtClean="0">
                  <a:cs typeface="Calibri"/>
                </a:endParaRPr>
              </a:p>
              <a:p>
                <a:pPr marL="50800" indent="0">
                  <a:lnSpc>
                    <a:spcPct val="150000"/>
                  </a:lnSpc>
                  <a:spcBef>
                    <a:spcPts val="715"/>
                  </a:spcBef>
                  <a:buNone/>
                  <a:tabLst>
                    <a:tab pos="393065" algn="l"/>
                    <a:tab pos="393700" algn="l"/>
                  </a:tabLst>
                </a:pPr>
                <a:r>
                  <a:rPr lang="en-US" dirty="0" smtClean="0"/>
                  <a:t>Comparing most left part and most right part of the equations we shall get</a:t>
                </a:r>
              </a:p>
              <a:p>
                <a:pPr marL="0" indent="0">
                  <a:buNone/>
                </a:pPr>
                <a:endParaRPr lang="be-BY"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227909"/>
                <a:ext cx="10515600" cy="4949054"/>
              </a:xfrm>
              <a:blipFill>
                <a:blip r:embed="rId2"/>
                <a:stretch>
                  <a:fillRect l="-290"/>
                </a:stretch>
              </a:blipFill>
            </p:spPr>
            <p:txBody>
              <a:bodyPr/>
              <a:lstStyle/>
              <a:p>
                <a:r>
                  <a:rPr lang="be-BY">
                    <a:noFill/>
                  </a:rPr>
                  <a:t> </a:t>
                </a:r>
              </a:p>
            </p:txBody>
          </p:sp>
        </mc:Fallback>
      </mc:AlternateContent>
      <p:sp>
        <p:nvSpPr>
          <p:cNvPr id="4" name="Нижний колонтитул 3"/>
          <p:cNvSpPr>
            <a:spLocks noGrp="1"/>
          </p:cNvSpPr>
          <p:nvPr>
            <p:ph type="ftr" sz="quarter" idx="11"/>
          </p:nvPr>
        </p:nvSpPr>
        <p:spPr/>
        <p:txBody>
          <a:bodyPr/>
          <a:lstStyle/>
          <a:p>
            <a:r>
              <a:rPr lang="en-US" smtClean="0"/>
              <a:t>Lecture 1 (Definition of the Laplace Transform)</a:t>
            </a:r>
            <a:endParaRPr lang="be-BY"/>
          </a:p>
        </p:txBody>
      </p:sp>
      <p:sp>
        <p:nvSpPr>
          <p:cNvPr id="5" name="Номер слайда 4"/>
          <p:cNvSpPr>
            <a:spLocks noGrp="1"/>
          </p:cNvSpPr>
          <p:nvPr>
            <p:ph type="sldNum" sz="quarter" idx="12"/>
          </p:nvPr>
        </p:nvSpPr>
        <p:spPr/>
        <p:txBody>
          <a:bodyPr/>
          <a:lstStyle/>
          <a:p>
            <a:fld id="{9418BF85-850B-4E05-A8BA-99F272547A97}" type="slidenum">
              <a:rPr lang="be-BY" smtClean="0"/>
              <a:t>14</a:t>
            </a:fld>
            <a:endParaRPr lang="be-BY"/>
          </a:p>
        </p:txBody>
      </p:sp>
    </p:spTree>
    <p:extLst>
      <p:ext uri="{BB962C8B-B14F-4D97-AF65-F5344CB8AC3E}">
        <p14:creationId xmlns:p14="http://schemas.microsoft.com/office/powerpoint/2010/main" val="4070522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pc="-10" dirty="0" smtClean="0"/>
              <a:t>Linearity </a:t>
            </a:r>
            <a:r>
              <a:rPr lang="en-US" spc="-5" dirty="0"/>
              <a:t>of Laplace</a:t>
            </a:r>
            <a:r>
              <a:rPr lang="en-US" spc="-25" dirty="0"/>
              <a:t> </a:t>
            </a:r>
            <a:r>
              <a:rPr lang="en-US" spc="-55" dirty="0"/>
              <a:t>Transform</a:t>
            </a:r>
            <a:endParaRPr lang="be-BY"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227909"/>
                <a:ext cx="10515600" cy="4949054"/>
              </a:xfrm>
            </p:spPr>
            <p:txBody>
              <a:bodyPr>
                <a:normAutofit/>
              </a:bodyPr>
              <a:lstStyle/>
              <a:p>
                <a:pPr marL="0" indent="0">
                  <a:buNone/>
                </a:pPr>
                <a:endParaRPr lang="en-US" dirty="0" smtClean="0"/>
              </a:p>
              <a:p>
                <a:pPr marL="50800" indent="0">
                  <a:lnSpc>
                    <a:spcPct val="150000"/>
                  </a:lnSpc>
                  <a:spcBef>
                    <a:spcPts val="715"/>
                  </a:spcBef>
                  <a:buNone/>
                  <a:tabLst>
                    <a:tab pos="393065" algn="l"/>
                    <a:tab pos="393700" algn="l"/>
                  </a:tabLst>
                </a:pPr>
                <a14:m>
                  <m:oMathPara xmlns:m="http://schemas.openxmlformats.org/officeDocument/2006/math">
                    <m:oMathParaPr>
                      <m:jc m:val="centerGroup"/>
                    </m:oMathParaPr>
                    <m:oMath xmlns:m="http://schemas.openxmlformats.org/officeDocument/2006/math">
                      <m:r>
                        <a:rPr lang="en-US" b="0" i="1" spc="-5" smtClean="0">
                          <a:latin typeface="Cambria Math" panose="02040503050406030204" pitchFamily="18" charset="0"/>
                          <a:cs typeface="Calibri"/>
                        </a:rPr>
                        <m:t>𝐿</m:t>
                      </m:r>
                      <m:d>
                        <m:dPr>
                          <m:begChr m:val="{"/>
                          <m:endChr m:val="}"/>
                          <m:ctrlPr>
                            <a:rPr lang="en-US" b="0" i="1" spc="-5" smtClean="0">
                              <a:latin typeface="Cambria Math" panose="02040503050406030204" pitchFamily="18" charset="0"/>
                              <a:cs typeface="Calibri"/>
                            </a:rPr>
                          </m:ctrlPr>
                        </m:dPr>
                        <m:e>
                          <m:r>
                            <a:rPr lang="en-US" b="0" i="1" spc="-5" smtClean="0">
                              <a:latin typeface="Cambria Math" panose="02040503050406030204" pitchFamily="18" charset="0"/>
                              <a:cs typeface="Calibri"/>
                            </a:rPr>
                            <m:t>𝛼</m:t>
                          </m:r>
                          <m:r>
                            <a:rPr lang="en-US" b="0" i="1" spc="-5" smtClean="0">
                              <a:latin typeface="Cambria Math" panose="02040503050406030204" pitchFamily="18" charset="0"/>
                              <a:cs typeface="Calibri"/>
                            </a:rPr>
                            <m:t> </m:t>
                          </m:r>
                          <m:r>
                            <a:rPr lang="en-US" b="0" i="1" spc="-5" smtClean="0">
                              <a:latin typeface="Cambria Math" panose="02040503050406030204" pitchFamily="18" charset="0"/>
                              <a:cs typeface="Calibri"/>
                            </a:rPr>
                            <m:t>𝑓</m:t>
                          </m:r>
                          <m:r>
                            <a:rPr lang="en-US" b="0" i="1" spc="-5" smtClean="0">
                              <a:latin typeface="Cambria Math" panose="02040503050406030204" pitchFamily="18" charset="0"/>
                              <a:cs typeface="Calibri"/>
                            </a:rPr>
                            <m:t> </m:t>
                          </m:r>
                          <m:d>
                            <m:dPr>
                              <m:ctrlPr>
                                <a:rPr lang="en-US" b="0" i="1" spc="-5" smtClean="0">
                                  <a:latin typeface="Cambria Math" panose="02040503050406030204" pitchFamily="18" charset="0"/>
                                  <a:cs typeface="Calibri"/>
                                </a:rPr>
                              </m:ctrlPr>
                            </m:dPr>
                            <m:e>
                              <m:r>
                                <a:rPr lang="en-US" b="0" i="1" spc="-5" smtClean="0">
                                  <a:latin typeface="Cambria Math" panose="02040503050406030204" pitchFamily="18" charset="0"/>
                                  <a:cs typeface="Calibri"/>
                                </a:rPr>
                                <m:t>𝑡</m:t>
                              </m:r>
                            </m:e>
                          </m:d>
                          <m:r>
                            <a:rPr lang="en-US" b="0" i="1" spc="-5" smtClean="0">
                              <a:latin typeface="Cambria Math" panose="02040503050406030204" pitchFamily="18" charset="0"/>
                              <a:cs typeface="Calibri"/>
                            </a:rPr>
                            <m:t>+</m:t>
                          </m:r>
                          <m:r>
                            <a:rPr lang="en-US" b="0" i="1" spc="-5" smtClean="0">
                              <a:latin typeface="Cambria Math" panose="02040503050406030204" pitchFamily="18" charset="0"/>
                              <a:cs typeface="Calibri"/>
                            </a:rPr>
                            <m:t>𝛽</m:t>
                          </m:r>
                          <m:r>
                            <a:rPr lang="en-US" b="0" i="1" spc="-5" smtClean="0">
                              <a:latin typeface="Cambria Math" panose="02040503050406030204" pitchFamily="18" charset="0"/>
                              <a:cs typeface="Calibri"/>
                            </a:rPr>
                            <m:t>𝑔</m:t>
                          </m:r>
                          <m:d>
                            <m:dPr>
                              <m:ctrlPr>
                                <a:rPr lang="en-US" b="0" i="1" spc="-5" smtClean="0">
                                  <a:latin typeface="Cambria Math" panose="02040503050406030204" pitchFamily="18" charset="0"/>
                                  <a:cs typeface="Calibri"/>
                                </a:rPr>
                              </m:ctrlPr>
                            </m:dPr>
                            <m:e>
                              <m:r>
                                <a:rPr lang="en-US" b="0" i="1" spc="-5" smtClean="0">
                                  <a:latin typeface="Cambria Math" panose="02040503050406030204" pitchFamily="18" charset="0"/>
                                  <a:cs typeface="Calibri"/>
                                </a:rPr>
                                <m:t>𝑡</m:t>
                              </m:r>
                            </m:e>
                          </m:d>
                        </m:e>
                      </m:d>
                      <m:r>
                        <a:rPr lang="en-US" i="1" spc="-5">
                          <a:latin typeface="Cambria Math" panose="02040503050406030204" pitchFamily="18" charset="0"/>
                          <a:cs typeface="Calibri"/>
                        </a:rPr>
                        <m:t>=</m:t>
                      </m:r>
                      <m:r>
                        <a:rPr lang="en-US" i="1" spc="-5">
                          <a:latin typeface="Cambria Math" panose="02040503050406030204" pitchFamily="18" charset="0"/>
                          <a:cs typeface="Calibri"/>
                        </a:rPr>
                        <m:t>𝛼</m:t>
                      </m:r>
                      <m:r>
                        <a:rPr lang="en-US" i="1" spc="-5">
                          <a:latin typeface="Cambria Math" panose="02040503050406030204" pitchFamily="18" charset="0"/>
                          <a:cs typeface="Calibri"/>
                        </a:rPr>
                        <m:t> </m:t>
                      </m:r>
                      <m:r>
                        <a:rPr lang="en-US" i="1" spc="-5">
                          <a:latin typeface="Cambria Math" panose="02040503050406030204" pitchFamily="18" charset="0"/>
                          <a:cs typeface="Calibri"/>
                        </a:rPr>
                        <m:t>𝐿</m:t>
                      </m:r>
                      <m:d>
                        <m:dPr>
                          <m:begChr m:val="{"/>
                          <m:endChr m:val="}"/>
                          <m:ctrlPr>
                            <a:rPr lang="en-US" i="1" spc="-5">
                              <a:latin typeface="Cambria Math" panose="02040503050406030204" pitchFamily="18" charset="0"/>
                              <a:cs typeface="Calibri"/>
                            </a:rPr>
                          </m:ctrlPr>
                        </m:dPr>
                        <m:e>
                          <m:r>
                            <a:rPr lang="en-US" i="1" spc="-5">
                              <a:latin typeface="Cambria Math" panose="02040503050406030204" pitchFamily="18" charset="0"/>
                              <a:cs typeface="Calibri"/>
                            </a:rPr>
                            <m:t>𝑓</m:t>
                          </m:r>
                          <m:d>
                            <m:dPr>
                              <m:ctrlPr>
                                <a:rPr lang="en-US" i="1" spc="-5">
                                  <a:latin typeface="Cambria Math" panose="02040503050406030204" pitchFamily="18" charset="0"/>
                                  <a:cs typeface="Calibri"/>
                                </a:rPr>
                              </m:ctrlPr>
                            </m:dPr>
                            <m:e>
                              <m:r>
                                <a:rPr lang="en-US" i="1" spc="-5">
                                  <a:latin typeface="Cambria Math" panose="02040503050406030204" pitchFamily="18" charset="0"/>
                                  <a:cs typeface="Calibri"/>
                                </a:rPr>
                                <m:t>𝑡</m:t>
                              </m:r>
                            </m:e>
                          </m:d>
                        </m:e>
                      </m:d>
                      <m:r>
                        <a:rPr lang="en-US" i="1" spc="-5">
                          <a:latin typeface="Cambria Math" panose="02040503050406030204" pitchFamily="18" charset="0"/>
                          <a:cs typeface="Calibri"/>
                        </a:rPr>
                        <m:t>+</m:t>
                      </m:r>
                      <m:r>
                        <a:rPr lang="en-US" i="1" spc="-5">
                          <a:latin typeface="Cambria Math" panose="02040503050406030204" pitchFamily="18" charset="0"/>
                          <a:cs typeface="Calibri"/>
                        </a:rPr>
                        <m:t>𝛽</m:t>
                      </m:r>
                      <m:r>
                        <a:rPr lang="en-US" i="1" spc="-5">
                          <a:latin typeface="Cambria Math" panose="02040503050406030204" pitchFamily="18" charset="0"/>
                          <a:cs typeface="Calibri"/>
                        </a:rPr>
                        <m:t> </m:t>
                      </m:r>
                      <m:r>
                        <a:rPr lang="en-US" i="1" spc="-5">
                          <a:latin typeface="Cambria Math" panose="02040503050406030204" pitchFamily="18" charset="0"/>
                          <a:cs typeface="Calibri"/>
                        </a:rPr>
                        <m:t>𝐿</m:t>
                      </m:r>
                      <m:r>
                        <a:rPr lang="en-US" i="1" spc="-5">
                          <a:latin typeface="Cambria Math" panose="02040503050406030204" pitchFamily="18" charset="0"/>
                          <a:cs typeface="Calibri"/>
                        </a:rPr>
                        <m:t>{</m:t>
                      </m:r>
                      <m:r>
                        <a:rPr lang="en-US" i="1" spc="-5">
                          <a:latin typeface="Cambria Math" panose="02040503050406030204" pitchFamily="18" charset="0"/>
                          <a:cs typeface="Calibri"/>
                        </a:rPr>
                        <m:t>𝑔</m:t>
                      </m:r>
                      <m:r>
                        <a:rPr lang="en-US" i="1" spc="-5">
                          <a:latin typeface="Cambria Math" panose="02040503050406030204" pitchFamily="18" charset="0"/>
                          <a:cs typeface="Calibri"/>
                        </a:rPr>
                        <m:t>(</m:t>
                      </m:r>
                      <m:r>
                        <a:rPr lang="en-US" i="1" spc="-5">
                          <a:latin typeface="Cambria Math" panose="02040503050406030204" pitchFamily="18" charset="0"/>
                          <a:cs typeface="Calibri"/>
                        </a:rPr>
                        <m:t>𝑡</m:t>
                      </m:r>
                      <m:r>
                        <a:rPr lang="en-US" i="1" spc="-5">
                          <a:latin typeface="Cambria Math" panose="02040503050406030204" pitchFamily="18" charset="0"/>
                          <a:cs typeface="Calibri"/>
                        </a:rPr>
                        <m:t>)}</m:t>
                      </m:r>
                    </m:oMath>
                  </m:oMathPara>
                </a14:m>
                <a:endParaRPr lang="en-US" spc="-5" dirty="0" smtClean="0">
                  <a:cs typeface="Calibri"/>
                </a:endParaRPr>
              </a:p>
              <a:p>
                <a:pPr marL="50800" indent="0">
                  <a:lnSpc>
                    <a:spcPct val="150000"/>
                  </a:lnSpc>
                  <a:spcBef>
                    <a:spcPts val="715"/>
                  </a:spcBef>
                  <a:buNone/>
                  <a:tabLst>
                    <a:tab pos="393065" algn="l"/>
                    <a:tab pos="393700" algn="l"/>
                  </a:tabLst>
                </a:pPr>
                <a14:m>
                  <m:oMathPara xmlns:m="http://schemas.openxmlformats.org/officeDocument/2006/math">
                    <m:oMathParaPr>
                      <m:jc m:val="centerGroup"/>
                    </m:oMathParaPr>
                    <m:oMath xmlns:m="http://schemas.openxmlformats.org/officeDocument/2006/math">
                      <m:r>
                        <a:rPr lang="en-US" i="1" spc="-5">
                          <a:latin typeface="Cambria Math" panose="02040503050406030204" pitchFamily="18" charset="0"/>
                          <a:cs typeface="Calibri"/>
                        </a:rPr>
                        <m:t>𝛼</m:t>
                      </m:r>
                      <m:r>
                        <a:rPr lang="en-US" i="1" spc="-5">
                          <a:latin typeface="Cambria Math" panose="02040503050406030204" pitchFamily="18" charset="0"/>
                          <a:cs typeface="Calibri"/>
                        </a:rPr>
                        <m:t> </m:t>
                      </m:r>
                      <m:r>
                        <a:rPr lang="en-US" i="1" spc="-5">
                          <a:latin typeface="Cambria Math" panose="02040503050406030204" pitchFamily="18" charset="0"/>
                          <a:cs typeface="Calibri"/>
                        </a:rPr>
                        <m:t>𝑓</m:t>
                      </m:r>
                      <m:r>
                        <a:rPr lang="en-US" i="1" spc="-5">
                          <a:latin typeface="Cambria Math" panose="02040503050406030204" pitchFamily="18" charset="0"/>
                          <a:cs typeface="Calibri"/>
                        </a:rPr>
                        <m:t> </m:t>
                      </m:r>
                      <m:d>
                        <m:dPr>
                          <m:ctrlPr>
                            <a:rPr lang="en-US" i="1" spc="-5">
                              <a:latin typeface="Cambria Math" panose="02040503050406030204" pitchFamily="18" charset="0"/>
                              <a:cs typeface="Calibri"/>
                            </a:rPr>
                          </m:ctrlPr>
                        </m:dPr>
                        <m:e>
                          <m:r>
                            <a:rPr lang="en-US" i="1" spc="-5">
                              <a:latin typeface="Cambria Math" panose="02040503050406030204" pitchFamily="18" charset="0"/>
                              <a:cs typeface="Calibri"/>
                            </a:rPr>
                            <m:t>𝑡</m:t>
                          </m:r>
                        </m:e>
                      </m:d>
                      <m:r>
                        <a:rPr lang="en-US" i="1" spc="-5">
                          <a:latin typeface="Cambria Math" panose="02040503050406030204" pitchFamily="18" charset="0"/>
                          <a:cs typeface="Calibri"/>
                        </a:rPr>
                        <m:t>+</m:t>
                      </m:r>
                      <m:r>
                        <a:rPr lang="en-US" i="1" spc="-5">
                          <a:latin typeface="Cambria Math" panose="02040503050406030204" pitchFamily="18" charset="0"/>
                          <a:cs typeface="Calibri"/>
                        </a:rPr>
                        <m:t>𝛽</m:t>
                      </m:r>
                      <m:r>
                        <a:rPr lang="en-US" i="1" spc="-5">
                          <a:latin typeface="Cambria Math" panose="02040503050406030204" pitchFamily="18" charset="0"/>
                          <a:cs typeface="Calibri"/>
                        </a:rPr>
                        <m:t>𝑔</m:t>
                      </m:r>
                      <m:d>
                        <m:dPr>
                          <m:ctrlPr>
                            <a:rPr lang="en-US" i="1" spc="-5">
                              <a:latin typeface="Cambria Math" panose="02040503050406030204" pitchFamily="18" charset="0"/>
                              <a:cs typeface="Calibri"/>
                            </a:rPr>
                          </m:ctrlPr>
                        </m:dPr>
                        <m:e>
                          <m:r>
                            <a:rPr lang="en-US" i="1" spc="-5">
                              <a:latin typeface="Cambria Math" panose="02040503050406030204" pitchFamily="18" charset="0"/>
                              <a:cs typeface="Calibri"/>
                            </a:rPr>
                            <m:t>𝑡</m:t>
                          </m:r>
                        </m:e>
                      </m:d>
                      <m:r>
                        <a:rPr lang="en-US" b="0" i="1" spc="-5" smtClean="0">
                          <a:latin typeface="Cambria Math" panose="02040503050406030204" pitchFamily="18" charset="0"/>
                          <a:cs typeface="Calibri"/>
                        </a:rPr>
                        <m:t>↦</m:t>
                      </m:r>
                      <m:r>
                        <a:rPr lang="en-US" i="1" spc="-5">
                          <a:latin typeface="Cambria Math" panose="02040503050406030204" pitchFamily="18" charset="0"/>
                          <a:cs typeface="Calibri"/>
                        </a:rPr>
                        <m:t>𝛼</m:t>
                      </m:r>
                      <m:r>
                        <a:rPr lang="en-US" i="1" spc="-5">
                          <a:latin typeface="Cambria Math" panose="02040503050406030204" pitchFamily="18" charset="0"/>
                          <a:cs typeface="Calibri"/>
                        </a:rPr>
                        <m:t> </m:t>
                      </m:r>
                      <m:r>
                        <a:rPr lang="en-US" b="0" i="1" spc="-5" smtClean="0">
                          <a:latin typeface="Cambria Math" panose="02040503050406030204" pitchFamily="18" charset="0"/>
                          <a:cs typeface="Calibri"/>
                        </a:rPr>
                        <m:t>𝐹</m:t>
                      </m:r>
                      <m:d>
                        <m:dPr>
                          <m:ctrlPr>
                            <a:rPr lang="en-US" i="1" spc="-5">
                              <a:latin typeface="Cambria Math" panose="02040503050406030204" pitchFamily="18" charset="0"/>
                              <a:cs typeface="Calibri"/>
                            </a:rPr>
                          </m:ctrlPr>
                        </m:dPr>
                        <m:e>
                          <m:r>
                            <a:rPr lang="en-US" b="0" i="1" spc="-5" smtClean="0">
                              <a:latin typeface="Cambria Math" panose="02040503050406030204" pitchFamily="18" charset="0"/>
                              <a:cs typeface="Calibri"/>
                            </a:rPr>
                            <m:t>𝑠</m:t>
                          </m:r>
                        </m:e>
                      </m:d>
                      <m:r>
                        <a:rPr lang="en-US" i="1" spc="-5">
                          <a:latin typeface="Cambria Math" panose="02040503050406030204" pitchFamily="18" charset="0"/>
                          <a:cs typeface="Calibri"/>
                        </a:rPr>
                        <m:t>+</m:t>
                      </m:r>
                      <m:r>
                        <a:rPr lang="en-US" i="1" spc="-5">
                          <a:latin typeface="Cambria Math" panose="02040503050406030204" pitchFamily="18" charset="0"/>
                          <a:cs typeface="Calibri"/>
                        </a:rPr>
                        <m:t>𝛽</m:t>
                      </m:r>
                      <m:r>
                        <a:rPr lang="en-US" b="0" i="1" spc="-5" smtClean="0">
                          <a:latin typeface="Cambria Math" panose="02040503050406030204" pitchFamily="18" charset="0"/>
                          <a:cs typeface="Calibri"/>
                        </a:rPr>
                        <m:t>𝐺</m:t>
                      </m:r>
                      <m:d>
                        <m:dPr>
                          <m:ctrlPr>
                            <a:rPr lang="en-US" i="1" spc="-5">
                              <a:latin typeface="Cambria Math" panose="02040503050406030204" pitchFamily="18" charset="0"/>
                              <a:cs typeface="Calibri"/>
                            </a:rPr>
                          </m:ctrlPr>
                        </m:dPr>
                        <m:e>
                          <m:r>
                            <a:rPr lang="en-US" b="0" i="1" spc="-5" smtClean="0">
                              <a:latin typeface="Cambria Math" panose="02040503050406030204" pitchFamily="18" charset="0"/>
                              <a:cs typeface="Calibri"/>
                            </a:rPr>
                            <m:t>𝑠</m:t>
                          </m:r>
                        </m:e>
                      </m:d>
                    </m:oMath>
                  </m:oMathPara>
                </a14:m>
                <a:endParaRPr lang="en-US" spc="-5" dirty="0">
                  <a:cs typeface="Calibri"/>
                </a:endParaRP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227909"/>
                <a:ext cx="10515600" cy="4949054"/>
              </a:xfrm>
              <a:blipFill>
                <a:blip r:embed="rId2"/>
                <a:stretch>
                  <a:fillRect/>
                </a:stretch>
              </a:blipFill>
            </p:spPr>
            <p:txBody>
              <a:bodyPr/>
              <a:lstStyle/>
              <a:p>
                <a:r>
                  <a:rPr lang="be-BY">
                    <a:noFill/>
                  </a:rPr>
                  <a:t> </a:t>
                </a:r>
              </a:p>
            </p:txBody>
          </p:sp>
        </mc:Fallback>
      </mc:AlternateContent>
      <p:sp>
        <p:nvSpPr>
          <p:cNvPr id="4" name="Овал 3"/>
          <p:cNvSpPr/>
          <p:nvPr/>
        </p:nvSpPr>
        <p:spPr>
          <a:xfrm>
            <a:off x="1711234" y="3082834"/>
            <a:ext cx="2886892" cy="3526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t-space</a:t>
            </a:r>
            <a:endParaRPr lang="be-BY" sz="3600" dirty="0"/>
          </a:p>
        </p:txBody>
      </p:sp>
      <p:sp>
        <p:nvSpPr>
          <p:cNvPr id="5" name="Овал 4"/>
          <p:cNvSpPr/>
          <p:nvPr/>
        </p:nvSpPr>
        <p:spPr>
          <a:xfrm>
            <a:off x="7193279" y="2978331"/>
            <a:ext cx="2886892" cy="3526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s-space</a:t>
            </a:r>
            <a:endParaRPr lang="be-BY" sz="3600" dirty="0"/>
          </a:p>
        </p:txBody>
      </p:sp>
      <mc:AlternateContent xmlns:mc="http://schemas.openxmlformats.org/markup-compatibility/2006" xmlns:a14="http://schemas.microsoft.com/office/drawing/2010/main">
        <mc:Choice Requires="a14">
          <p:sp>
            <p:nvSpPr>
              <p:cNvPr id="7" name="TextBox 6"/>
              <p:cNvSpPr txBox="1"/>
              <p:nvPr/>
            </p:nvSpPr>
            <p:spPr>
              <a:xfrm>
                <a:off x="2194560" y="4193177"/>
                <a:ext cx="175003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pc="-5">
                          <a:latin typeface="Cambria Math" panose="02040503050406030204" pitchFamily="18" charset="0"/>
                          <a:cs typeface="Calibri"/>
                        </a:rPr>
                        <m:t>𝛼</m:t>
                      </m:r>
                      <m:r>
                        <a:rPr lang="en-US" i="1" spc="-5">
                          <a:latin typeface="Cambria Math" panose="02040503050406030204" pitchFamily="18" charset="0"/>
                          <a:cs typeface="Calibri"/>
                        </a:rPr>
                        <m:t> </m:t>
                      </m:r>
                      <m:r>
                        <a:rPr lang="en-US" i="1" spc="-5">
                          <a:latin typeface="Cambria Math" panose="02040503050406030204" pitchFamily="18" charset="0"/>
                          <a:cs typeface="Calibri"/>
                        </a:rPr>
                        <m:t>𝑓</m:t>
                      </m:r>
                      <m:r>
                        <a:rPr lang="en-US" i="1" spc="-5">
                          <a:latin typeface="Cambria Math" panose="02040503050406030204" pitchFamily="18" charset="0"/>
                          <a:cs typeface="Calibri"/>
                        </a:rPr>
                        <m:t> </m:t>
                      </m:r>
                      <m:d>
                        <m:dPr>
                          <m:ctrlPr>
                            <a:rPr lang="en-US" i="1" spc="-5">
                              <a:latin typeface="Cambria Math" panose="02040503050406030204" pitchFamily="18" charset="0"/>
                              <a:cs typeface="Calibri"/>
                            </a:rPr>
                          </m:ctrlPr>
                        </m:dPr>
                        <m:e>
                          <m:r>
                            <a:rPr lang="en-US" i="1" spc="-5">
                              <a:latin typeface="Cambria Math" panose="02040503050406030204" pitchFamily="18" charset="0"/>
                              <a:cs typeface="Calibri"/>
                            </a:rPr>
                            <m:t>𝑡</m:t>
                          </m:r>
                        </m:e>
                      </m:d>
                      <m:r>
                        <a:rPr lang="en-US" i="1" spc="-5">
                          <a:latin typeface="Cambria Math" panose="02040503050406030204" pitchFamily="18" charset="0"/>
                          <a:cs typeface="Calibri"/>
                        </a:rPr>
                        <m:t>+</m:t>
                      </m:r>
                      <m:r>
                        <a:rPr lang="en-US" i="1" spc="-5">
                          <a:latin typeface="Cambria Math" panose="02040503050406030204" pitchFamily="18" charset="0"/>
                          <a:cs typeface="Calibri"/>
                        </a:rPr>
                        <m:t>𝛽</m:t>
                      </m:r>
                      <m:r>
                        <a:rPr lang="en-US" i="1" spc="-5">
                          <a:latin typeface="Cambria Math" panose="02040503050406030204" pitchFamily="18" charset="0"/>
                          <a:cs typeface="Calibri"/>
                        </a:rPr>
                        <m:t>𝑔</m:t>
                      </m:r>
                      <m:d>
                        <m:dPr>
                          <m:ctrlPr>
                            <a:rPr lang="en-US" i="1" spc="-5">
                              <a:latin typeface="Cambria Math" panose="02040503050406030204" pitchFamily="18" charset="0"/>
                              <a:cs typeface="Calibri"/>
                            </a:rPr>
                          </m:ctrlPr>
                        </m:dPr>
                        <m:e>
                          <m:r>
                            <a:rPr lang="en-US" i="1" spc="-5">
                              <a:latin typeface="Cambria Math" panose="02040503050406030204" pitchFamily="18" charset="0"/>
                              <a:cs typeface="Calibri"/>
                            </a:rPr>
                            <m:t>𝑡</m:t>
                          </m:r>
                        </m:e>
                      </m:d>
                    </m:oMath>
                  </m:oMathPara>
                </a14:m>
                <a:endParaRPr lang="be-BY" dirty="0"/>
              </a:p>
            </p:txBody>
          </p:sp>
        </mc:Choice>
        <mc:Fallback xmlns="">
          <p:sp>
            <p:nvSpPr>
              <p:cNvPr id="7" name="TextBox 6"/>
              <p:cNvSpPr txBox="1">
                <a:spLocks noRot="1" noChangeAspect="1" noMove="1" noResize="1" noEditPoints="1" noAdjustHandles="1" noChangeArrowheads="1" noChangeShapeType="1" noTextEdit="1"/>
              </p:cNvSpPr>
              <p:nvPr/>
            </p:nvSpPr>
            <p:spPr>
              <a:xfrm>
                <a:off x="2194560" y="4193177"/>
                <a:ext cx="1750031" cy="369332"/>
              </a:xfrm>
              <a:prstGeom prst="rect">
                <a:avLst/>
              </a:prstGeom>
              <a:blipFill>
                <a:blip r:embed="rId3"/>
                <a:stretch>
                  <a:fillRect b="-13333"/>
                </a:stretch>
              </a:blipFill>
            </p:spPr>
            <p:txBody>
              <a:bodyPr/>
              <a:lstStyle/>
              <a:p>
                <a:r>
                  <a:rPr lang="be-BY">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916483" y="3758531"/>
                <a:ext cx="17573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pc="-5">
                          <a:latin typeface="Cambria Math" panose="02040503050406030204" pitchFamily="18" charset="0"/>
                          <a:cs typeface="Calibri"/>
                        </a:rPr>
                        <m:t>𝛼</m:t>
                      </m:r>
                      <m:r>
                        <a:rPr lang="en-US" i="1" spc="-5">
                          <a:latin typeface="Cambria Math" panose="02040503050406030204" pitchFamily="18" charset="0"/>
                          <a:cs typeface="Calibri"/>
                        </a:rPr>
                        <m:t> </m:t>
                      </m:r>
                      <m:r>
                        <a:rPr lang="en-US" i="1" spc="-5">
                          <a:latin typeface="Cambria Math" panose="02040503050406030204" pitchFamily="18" charset="0"/>
                          <a:cs typeface="Calibri"/>
                        </a:rPr>
                        <m:t>𝐹</m:t>
                      </m:r>
                      <m:d>
                        <m:dPr>
                          <m:ctrlPr>
                            <a:rPr lang="en-US" i="1" spc="-5">
                              <a:latin typeface="Cambria Math" panose="02040503050406030204" pitchFamily="18" charset="0"/>
                              <a:cs typeface="Calibri"/>
                            </a:rPr>
                          </m:ctrlPr>
                        </m:dPr>
                        <m:e>
                          <m:r>
                            <a:rPr lang="en-US" i="1" spc="-5">
                              <a:latin typeface="Cambria Math" panose="02040503050406030204" pitchFamily="18" charset="0"/>
                              <a:cs typeface="Calibri"/>
                            </a:rPr>
                            <m:t>𝑠</m:t>
                          </m:r>
                        </m:e>
                      </m:d>
                      <m:r>
                        <a:rPr lang="en-US" i="1" spc="-5">
                          <a:latin typeface="Cambria Math" panose="02040503050406030204" pitchFamily="18" charset="0"/>
                          <a:cs typeface="Calibri"/>
                        </a:rPr>
                        <m:t>+</m:t>
                      </m:r>
                      <m:r>
                        <a:rPr lang="en-US" i="1" spc="-5">
                          <a:latin typeface="Cambria Math" panose="02040503050406030204" pitchFamily="18" charset="0"/>
                          <a:cs typeface="Calibri"/>
                        </a:rPr>
                        <m:t>𝛽</m:t>
                      </m:r>
                      <m:r>
                        <a:rPr lang="en-US" i="1" spc="-5">
                          <a:latin typeface="Cambria Math" panose="02040503050406030204" pitchFamily="18" charset="0"/>
                          <a:cs typeface="Calibri"/>
                        </a:rPr>
                        <m:t>𝐺</m:t>
                      </m:r>
                      <m:d>
                        <m:dPr>
                          <m:ctrlPr>
                            <a:rPr lang="en-US" i="1" spc="-5">
                              <a:latin typeface="Cambria Math" panose="02040503050406030204" pitchFamily="18" charset="0"/>
                              <a:cs typeface="Calibri"/>
                            </a:rPr>
                          </m:ctrlPr>
                        </m:dPr>
                        <m:e>
                          <m:r>
                            <a:rPr lang="en-US" i="1" spc="-5">
                              <a:latin typeface="Cambria Math" panose="02040503050406030204" pitchFamily="18" charset="0"/>
                              <a:cs typeface="Calibri"/>
                            </a:rPr>
                            <m:t>𝑠</m:t>
                          </m:r>
                        </m:e>
                      </m:d>
                    </m:oMath>
                  </m:oMathPara>
                </a14:m>
                <a:endParaRPr lang="be-BY" dirty="0"/>
              </a:p>
            </p:txBody>
          </p:sp>
        </mc:Choice>
        <mc:Fallback xmlns="">
          <p:sp>
            <p:nvSpPr>
              <p:cNvPr id="8" name="TextBox 7"/>
              <p:cNvSpPr txBox="1">
                <a:spLocks noRot="1" noChangeAspect="1" noMove="1" noResize="1" noEditPoints="1" noAdjustHandles="1" noChangeArrowheads="1" noChangeShapeType="1" noTextEdit="1"/>
              </p:cNvSpPr>
              <p:nvPr/>
            </p:nvSpPr>
            <p:spPr>
              <a:xfrm>
                <a:off x="7916483" y="3758531"/>
                <a:ext cx="1757341" cy="369332"/>
              </a:xfrm>
              <a:prstGeom prst="rect">
                <a:avLst/>
              </a:prstGeom>
              <a:blipFill>
                <a:blip r:embed="rId4"/>
                <a:stretch>
                  <a:fillRect b="-13333"/>
                </a:stretch>
              </a:blipFill>
            </p:spPr>
            <p:txBody>
              <a:bodyPr/>
              <a:lstStyle/>
              <a:p>
                <a:r>
                  <a:rPr lang="be-BY">
                    <a:noFill/>
                  </a:rPr>
                  <a:t> </a:t>
                </a:r>
              </a:p>
            </p:txBody>
          </p:sp>
        </mc:Fallback>
      </mc:AlternateContent>
      <p:sp>
        <p:nvSpPr>
          <p:cNvPr id="9" name="Стрелка вправо 8"/>
          <p:cNvSpPr/>
          <p:nvPr/>
        </p:nvSpPr>
        <p:spPr>
          <a:xfrm>
            <a:off x="4114801" y="4310744"/>
            <a:ext cx="3370216" cy="43107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e-BY"/>
          </a:p>
        </p:txBody>
      </p:sp>
      <mc:AlternateContent xmlns:mc="http://schemas.openxmlformats.org/markup-compatibility/2006" xmlns:a14="http://schemas.microsoft.com/office/drawing/2010/main">
        <mc:Choice Requires="a14">
          <p:sp>
            <p:nvSpPr>
              <p:cNvPr id="10" name="TextBox 9"/>
              <p:cNvSpPr txBox="1"/>
              <p:nvPr/>
            </p:nvSpPr>
            <p:spPr>
              <a:xfrm>
                <a:off x="4598127" y="3304903"/>
                <a:ext cx="246888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e>
                      </m:d>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dirty="0" smtClean="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𝑔</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r>
                        <a:rPr lang="en-US" i="1">
                          <a:latin typeface="Cambria Math" panose="02040503050406030204" pitchFamily="18" charset="0"/>
                        </a:rPr>
                        <m:t>=</m:t>
                      </m:r>
                      <m:r>
                        <a:rPr lang="en-US" b="0" i="1" smtClean="0">
                          <a:latin typeface="Cambria Math" panose="02040503050406030204" pitchFamily="18" charset="0"/>
                        </a:rPr>
                        <m:t>𝐺</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598127" y="3304903"/>
                <a:ext cx="2468880" cy="646331"/>
              </a:xfrm>
              <a:prstGeom prst="rect">
                <a:avLst/>
              </a:prstGeom>
              <a:blipFill>
                <a:blip r:embed="rId5"/>
                <a:stretch>
                  <a:fillRect b="-7547"/>
                </a:stretch>
              </a:blipFill>
            </p:spPr>
            <p:txBody>
              <a:bodyPr/>
              <a:lstStyle/>
              <a:p>
                <a:r>
                  <a:rPr lang="be-BY">
                    <a:noFill/>
                  </a:rPr>
                  <a:t> </a:t>
                </a:r>
              </a:p>
            </p:txBody>
          </p:sp>
        </mc:Fallback>
      </mc:AlternateContent>
      <p:sp>
        <p:nvSpPr>
          <p:cNvPr id="6" name="Нижний колонтитул 5"/>
          <p:cNvSpPr>
            <a:spLocks noGrp="1"/>
          </p:cNvSpPr>
          <p:nvPr>
            <p:ph type="ftr" sz="quarter" idx="11"/>
          </p:nvPr>
        </p:nvSpPr>
        <p:spPr/>
        <p:txBody>
          <a:bodyPr/>
          <a:lstStyle/>
          <a:p>
            <a:r>
              <a:rPr lang="en-US" smtClean="0"/>
              <a:t>Lecture 1 (Definition of the Laplace Transform)</a:t>
            </a:r>
            <a:endParaRPr lang="be-BY"/>
          </a:p>
        </p:txBody>
      </p:sp>
      <p:sp>
        <p:nvSpPr>
          <p:cNvPr id="11" name="Номер слайда 10"/>
          <p:cNvSpPr>
            <a:spLocks noGrp="1"/>
          </p:cNvSpPr>
          <p:nvPr>
            <p:ph type="sldNum" sz="quarter" idx="12"/>
          </p:nvPr>
        </p:nvSpPr>
        <p:spPr/>
        <p:txBody>
          <a:bodyPr/>
          <a:lstStyle/>
          <a:p>
            <a:fld id="{9418BF85-850B-4E05-A8BA-99F272547A97}" type="slidenum">
              <a:rPr lang="be-BY" smtClean="0"/>
              <a:t>15</a:t>
            </a:fld>
            <a:endParaRPr lang="be-BY"/>
          </a:p>
        </p:txBody>
      </p:sp>
    </p:spTree>
    <p:extLst>
      <p:ext uri="{BB962C8B-B14F-4D97-AF65-F5344CB8AC3E}">
        <p14:creationId xmlns:p14="http://schemas.microsoft.com/office/powerpoint/2010/main" val="1600857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spc="-5" dirty="0" smtClean="0"/>
              <a:t>Laplace </a:t>
            </a:r>
            <a:r>
              <a:rPr lang="en-US" spc="-60" dirty="0" smtClean="0"/>
              <a:t>Transform </a:t>
            </a:r>
            <a:r>
              <a:rPr lang="en-US" spc="-5" dirty="0" smtClean="0"/>
              <a:t>of</a:t>
            </a:r>
            <a:r>
              <a:rPr lang="en-US" spc="30" dirty="0" smtClean="0"/>
              <a:t> </a:t>
            </a:r>
            <a:r>
              <a:rPr lang="en-US" spc="-10" dirty="0" smtClean="0"/>
              <a:t>some </a:t>
            </a:r>
            <a:r>
              <a:rPr lang="en-US" spc="-60" dirty="0"/>
              <a:t>Elementary Functions</a:t>
            </a:r>
            <a:endParaRPr lang="be-BY" spc="-60"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en-US" sz="3000" b="1" spc="-5" dirty="0" smtClean="0">
                    <a:cs typeface="Calibri"/>
                  </a:rPr>
                  <a:t>Exercise 1. </a:t>
                </a:r>
                <a:r>
                  <a:rPr lang="en-US" sz="3000" spc="-5" dirty="0" smtClean="0">
                    <a:cs typeface="Calibri"/>
                  </a:rPr>
                  <a:t>Prove the equality</a:t>
                </a:r>
                <a:endParaRPr lang="en-US" sz="3000" spc="-5" dirty="0">
                  <a:cs typeface="Calibri"/>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𝑠</m:t>
                          </m:r>
                        </m:den>
                      </m:f>
                    </m:oMath>
                  </m:oMathPara>
                </a14:m>
                <a:endParaRPr lang="en-US" dirty="0" smtClean="0"/>
              </a:p>
              <a:p>
                <a:pPr marL="0" indent="0">
                  <a:buNone/>
                </a:pPr>
                <a:r>
                  <a:rPr lang="en-US" sz="3000" b="1" spc="-5" dirty="0" smtClean="0">
                    <a:cs typeface="Calibri"/>
                  </a:rPr>
                  <a:t>Proof.  </a:t>
                </a:r>
                <a:r>
                  <a:rPr lang="en-US" sz="3000" spc="-5" dirty="0" smtClean="0">
                    <a:cs typeface="Calibri"/>
                  </a:rPr>
                  <a:t>By definition</a:t>
                </a:r>
                <a:endParaRPr lang="en-US" sz="3000" spc="-5" dirty="0">
                  <a:cs typeface="Calibri"/>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{1}=</m:t>
                      </m:r>
                      <m:nary>
                        <m:naryPr>
                          <m:ctrlPr>
                            <a:rPr lang="en-US" b="0" i="1" smtClean="0">
                              <a:latin typeface="Cambria Math" panose="02040503050406030204" pitchFamily="18" charset="0"/>
                            </a:rPr>
                          </m:ctrlPr>
                        </m:naryPr>
                        <m:sub>
                          <m:r>
                            <a:rPr lang="en-US" b="0" i="1" smtClean="0">
                              <a:latin typeface="Cambria Math" panose="02040503050406030204" pitchFamily="18" charset="0"/>
                            </a:rPr>
                            <m:t>0</m:t>
                          </m:r>
                        </m:sub>
                        <m:sup>
                          <m:r>
                            <a:rPr lang="en-US" b="0" i="1" smtClean="0">
                              <a:latin typeface="Cambria Math" panose="02040503050406030204" pitchFamily="18" charset="0"/>
                            </a:rPr>
                            <m:t>+∞</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𝑠𝑡</m:t>
                              </m:r>
                            </m:sup>
                          </m:sSup>
                          <m:r>
                            <a:rPr lang="en-US" b="0" i="1" smtClean="0">
                              <a:latin typeface="Cambria Math" panose="02040503050406030204" pitchFamily="18" charset="0"/>
                            </a:rPr>
                            <m:t>⋅1</m:t>
                          </m:r>
                          <m:r>
                            <a:rPr lang="en-US" b="0" i="1" smtClean="0">
                              <a:latin typeface="Cambria Math" panose="02040503050406030204" pitchFamily="18" charset="0"/>
                            </a:rPr>
                            <m:t>𝑑𝑡</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𝑠𝑡</m:t>
                                          </m:r>
                                        </m:sup>
                                      </m:sSup>
                                    </m:num>
                                    <m:den>
                                      <m:r>
                                        <a:rPr lang="en-US" b="0" i="1" smtClean="0">
                                          <a:latin typeface="Cambria Math" panose="02040503050406030204" pitchFamily="18" charset="0"/>
                                        </a:rPr>
                                        <m:t>𝑠</m:t>
                                      </m:r>
                                    </m:den>
                                  </m:f>
                                </m:e>
                              </m:d>
                            </m:e>
                            <m:sub>
                              <m:r>
                                <a:rPr lang="en-US" b="0" i="1" smtClean="0">
                                  <a:latin typeface="Cambria Math" panose="02040503050406030204" pitchFamily="18" charset="0"/>
                                </a:rPr>
                                <m:t>𝑡</m:t>
                              </m:r>
                              <m:r>
                                <a:rPr lang="en-US" b="0" i="1" smtClean="0">
                                  <a:latin typeface="Cambria Math" panose="02040503050406030204" pitchFamily="18" charset="0"/>
                                </a:rPr>
                                <m:t>=0</m:t>
                              </m:r>
                            </m:sub>
                            <m:sup>
                              <m:r>
                                <a:rPr lang="en-US" b="0" i="1" smtClean="0">
                                  <a:latin typeface="Cambria Math" panose="02040503050406030204" pitchFamily="18" charset="0"/>
                                </a:rPr>
                                <m:t>𝑡</m:t>
                              </m:r>
                              <m:r>
                                <a:rPr lang="en-US" b="0" i="1" smtClean="0">
                                  <a:latin typeface="Cambria Math" panose="02040503050406030204" pitchFamily="18" charset="0"/>
                                </a:rPr>
                                <m:t>=+∞</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𝑠</m:t>
                              </m:r>
                            </m:den>
                          </m:f>
                        </m:e>
                      </m:nary>
                    </m:oMath>
                  </m:oMathPara>
                </a14:m>
                <a:endParaRPr lang="en-US" dirty="0" smtClean="0"/>
              </a:p>
              <a:p>
                <a:pPr marL="0" indent="0">
                  <a:buNone/>
                </a:pPr>
                <a:endParaRPr lang="be-BY"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391" t="-2801"/>
                </a:stretch>
              </a:blipFill>
            </p:spPr>
            <p:txBody>
              <a:bodyPr/>
              <a:lstStyle/>
              <a:p>
                <a:r>
                  <a:rPr lang="be-BY">
                    <a:noFill/>
                  </a:rPr>
                  <a:t> </a:t>
                </a:r>
              </a:p>
            </p:txBody>
          </p:sp>
        </mc:Fallback>
      </mc:AlternateContent>
      <p:sp>
        <p:nvSpPr>
          <p:cNvPr id="4" name="Нижний колонтитул 3"/>
          <p:cNvSpPr>
            <a:spLocks noGrp="1"/>
          </p:cNvSpPr>
          <p:nvPr>
            <p:ph type="ftr" sz="quarter" idx="11"/>
          </p:nvPr>
        </p:nvSpPr>
        <p:spPr/>
        <p:txBody>
          <a:bodyPr/>
          <a:lstStyle/>
          <a:p>
            <a:r>
              <a:rPr lang="en-US" smtClean="0"/>
              <a:t>Lecture 1 (Definition of the Laplace Transform)</a:t>
            </a:r>
            <a:endParaRPr lang="be-BY"/>
          </a:p>
        </p:txBody>
      </p:sp>
      <p:sp>
        <p:nvSpPr>
          <p:cNvPr id="5" name="Номер слайда 4"/>
          <p:cNvSpPr>
            <a:spLocks noGrp="1"/>
          </p:cNvSpPr>
          <p:nvPr>
            <p:ph type="sldNum" sz="quarter" idx="12"/>
          </p:nvPr>
        </p:nvSpPr>
        <p:spPr/>
        <p:txBody>
          <a:bodyPr/>
          <a:lstStyle/>
          <a:p>
            <a:fld id="{9418BF85-850B-4E05-A8BA-99F272547A97}" type="slidenum">
              <a:rPr lang="be-BY" smtClean="0"/>
              <a:t>16</a:t>
            </a:fld>
            <a:endParaRPr lang="be-BY"/>
          </a:p>
        </p:txBody>
      </p:sp>
    </p:spTree>
    <p:extLst>
      <p:ext uri="{BB962C8B-B14F-4D97-AF65-F5344CB8AC3E}">
        <p14:creationId xmlns:p14="http://schemas.microsoft.com/office/powerpoint/2010/main" val="3424078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spc="-5" dirty="0" smtClean="0"/>
              <a:t>Laplace </a:t>
            </a:r>
            <a:r>
              <a:rPr lang="en-US" spc="-60" dirty="0" smtClean="0"/>
              <a:t>Transform </a:t>
            </a:r>
            <a:r>
              <a:rPr lang="en-US" spc="-5" dirty="0" smtClean="0"/>
              <a:t>of</a:t>
            </a:r>
            <a:r>
              <a:rPr lang="en-US" spc="30" dirty="0" smtClean="0"/>
              <a:t> </a:t>
            </a:r>
            <a:r>
              <a:rPr lang="en-US" spc="-10" dirty="0" smtClean="0"/>
              <a:t>some </a:t>
            </a:r>
            <a:r>
              <a:rPr lang="en-US" spc="-60" dirty="0"/>
              <a:t>Elementary Functions</a:t>
            </a:r>
            <a:endParaRPr lang="be-BY" spc="-60"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en-US" sz="3000" b="1" spc="-5" dirty="0" smtClean="0">
                    <a:cs typeface="Calibri"/>
                  </a:rPr>
                  <a:t>Exercise 2. </a:t>
                </a:r>
                <a:r>
                  <a:rPr lang="en-US" sz="3000" spc="-5" dirty="0" smtClean="0">
                    <a:cs typeface="Calibri"/>
                  </a:rPr>
                  <a:t>Prove the equality</a:t>
                </a:r>
                <a:endParaRPr lang="en-US" sz="3000" spc="-5" dirty="0">
                  <a:cs typeface="Calibri"/>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𝑎𝑡</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den>
                      </m:f>
                    </m:oMath>
                  </m:oMathPara>
                </a14:m>
                <a:endParaRPr lang="en-US" dirty="0" smtClean="0"/>
              </a:p>
              <a:p>
                <a:pPr marL="0" indent="0">
                  <a:buNone/>
                </a:pPr>
                <a:r>
                  <a:rPr lang="en-US" sz="3000" b="1" spc="-5" dirty="0">
                    <a:cs typeface="Calibri"/>
                  </a:rPr>
                  <a:t>Proof.  </a:t>
                </a:r>
                <a:r>
                  <a:rPr lang="en-US" sz="3000" spc="-5" dirty="0">
                    <a:cs typeface="Calibri"/>
                  </a:rPr>
                  <a:t>By </a:t>
                </a:r>
                <a:r>
                  <a:rPr lang="en-US" sz="3000" spc="-5" dirty="0" smtClean="0">
                    <a:cs typeface="Calibri"/>
                  </a:rPr>
                  <a:t>definition</a:t>
                </a:r>
              </a:p>
              <a:p>
                <a:pPr marL="0" indent="0">
                  <a:buNone/>
                </a:pPr>
                <a:endParaRPr lang="en-US" sz="3000" spc="-5" dirty="0">
                  <a:cs typeface="Calibri"/>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𝑎𝑡</m:t>
                          </m:r>
                        </m:sup>
                      </m:sSup>
                      <m:r>
                        <a:rPr lang="en-US" i="1">
                          <a:latin typeface="Cambria Math" panose="02040503050406030204" pitchFamily="18" charset="0"/>
                        </a:rPr>
                        <m:t>}=</m:t>
                      </m:r>
                      <m:nary>
                        <m:naryPr>
                          <m:ctrlPr>
                            <a:rPr lang="en-US" b="0" i="1" smtClean="0">
                              <a:latin typeface="Cambria Math" panose="02040503050406030204" pitchFamily="18" charset="0"/>
                            </a:rPr>
                          </m:ctrlPr>
                        </m:naryPr>
                        <m:sub>
                          <m:r>
                            <a:rPr lang="en-US" b="0" i="1" smtClean="0">
                              <a:latin typeface="Cambria Math" panose="02040503050406030204" pitchFamily="18" charset="0"/>
                            </a:rPr>
                            <m:t>0</m:t>
                          </m:r>
                        </m:sub>
                        <m:sup>
                          <m:r>
                            <a:rPr lang="en-US" b="0" i="1" smtClean="0">
                              <a:latin typeface="Cambria Math" panose="02040503050406030204" pitchFamily="18" charset="0"/>
                            </a:rPr>
                            <m:t>+∞</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𝑠𝑡</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𝑎𝑡</m:t>
                              </m:r>
                            </m:sup>
                          </m:sSup>
                          <m:r>
                            <a:rPr lang="en-US" b="0" i="1" smtClean="0">
                              <a:latin typeface="Cambria Math" panose="02040503050406030204" pitchFamily="18" charset="0"/>
                            </a:rPr>
                            <m:t>𝑑𝑡</m:t>
                          </m:r>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a:rPr lang="en-US" b="0" i="1" smtClean="0">
                                  <a:latin typeface="Cambria Math" panose="02040503050406030204" pitchFamily="18" charset="0"/>
                                </a:rPr>
                                <m:t>0</m:t>
                              </m:r>
                            </m:sub>
                            <m:sup>
                              <m:r>
                                <a:rPr lang="en-US" b="0" i="1" smtClean="0">
                                  <a:latin typeface="Cambria Math" panose="02040503050406030204" pitchFamily="18" charset="0"/>
                                </a:rPr>
                                <m:t>+∞</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𝑡</m:t>
                                  </m:r>
                                </m:sup>
                              </m:sSup>
                              <m:r>
                                <a:rPr lang="en-US" b="0" i="1" smtClean="0">
                                  <a:latin typeface="Cambria Math" panose="02040503050406030204" pitchFamily="18" charset="0"/>
                                </a:rPr>
                                <m:t>𝑑𝑡</m:t>
                              </m:r>
                            </m:e>
                          </m:nary>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𝑡</m:t>
                                          </m:r>
                                        </m:sup>
                                      </m:sSup>
                                    </m:num>
                                    <m:den>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den>
                                  </m:f>
                                </m:e>
                              </m:d>
                            </m:e>
                            <m:sub>
                              <m:r>
                                <a:rPr lang="en-US" b="0" i="1" smtClean="0">
                                  <a:latin typeface="Cambria Math" panose="02040503050406030204" pitchFamily="18" charset="0"/>
                                </a:rPr>
                                <m:t>𝑡</m:t>
                              </m:r>
                              <m:r>
                                <a:rPr lang="en-US" b="0" i="1" smtClean="0">
                                  <a:latin typeface="Cambria Math" panose="02040503050406030204" pitchFamily="18" charset="0"/>
                                </a:rPr>
                                <m:t>=0</m:t>
                              </m:r>
                            </m:sub>
                            <m:sup>
                              <m:r>
                                <a:rPr lang="en-US" i="1">
                                  <a:latin typeface="Cambria Math" panose="02040503050406030204" pitchFamily="18" charset="0"/>
                                </a:rPr>
                                <m:t>𝑡</m:t>
                              </m:r>
                              <m:r>
                                <a:rPr lang="en-US" i="1">
                                  <a:latin typeface="Cambria Math" panose="02040503050406030204" pitchFamily="18" charset="0"/>
                                </a:rPr>
                                <m:t>=+∞</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den>
                          </m:f>
                        </m:e>
                      </m:nary>
                    </m:oMath>
                  </m:oMathPara>
                </a14:m>
                <a:endParaRPr lang="be-BY"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391" t="-2801"/>
                </a:stretch>
              </a:blipFill>
            </p:spPr>
            <p:txBody>
              <a:bodyPr/>
              <a:lstStyle/>
              <a:p>
                <a:r>
                  <a:rPr lang="be-BY">
                    <a:noFill/>
                  </a:rPr>
                  <a:t> </a:t>
                </a:r>
              </a:p>
            </p:txBody>
          </p:sp>
        </mc:Fallback>
      </mc:AlternateContent>
      <p:sp>
        <p:nvSpPr>
          <p:cNvPr id="4" name="Нижний колонтитул 3"/>
          <p:cNvSpPr>
            <a:spLocks noGrp="1"/>
          </p:cNvSpPr>
          <p:nvPr>
            <p:ph type="ftr" sz="quarter" idx="11"/>
          </p:nvPr>
        </p:nvSpPr>
        <p:spPr/>
        <p:txBody>
          <a:bodyPr/>
          <a:lstStyle/>
          <a:p>
            <a:r>
              <a:rPr lang="en-US" smtClean="0"/>
              <a:t>Lecture 1 (Definition of the Laplace Transform)</a:t>
            </a:r>
            <a:endParaRPr lang="be-BY"/>
          </a:p>
        </p:txBody>
      </p:sp>
      <p:sp>
        <p:nvSpPr>
          <p:cNvPr id="5" name="Номер слайда 4"/>
          <p:cNvSpPr>
            <a:spLocks noGrp="1"/>
          </p:cNvSpPr>
          <p:nvPr>
            <p:ph type="sldNum" sz="quarter" idx="12"/>
          </p:nvPr>
        </p:nvSpPr>
        <p:spPr/>
        <p:txBody>
          <a:bodyPr/>
          <a:lstStyle/>
          <a:p>
            <a:fld id="{9418BF85-850B-4E05-A8BA-99F272547A97}" type="slidenum">
              <a:rPr lang="be-BY" smtClean="0"/>
              <a:t>17</a:t>
            </a:fld>
            <a:endParaRPr lang="be-BY"/>
          </a:p>
        </p:txBody>
      </p:sp>
    </p:spTree>
    <p:extLst>
      <p:ext uri="{BB962C8B-B14F-4D97-AF65-F5344CB8AC3E}">
        <p14:creationId xmlns:p14="http://schemas.microsoft.com/office/powerpoint/2010/main" val="3928850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799012" y="1041853"/>
                <a:ext cx="10515600" cy="4351338"/>
              </a:xfrm>
            </p:spPr>
            <p:txBody>
              <a:bodyPr>
                <a:normAutofit lnSpcReduction="10000"/>
              </a:bodyPr>
              <a:lstStyle/>
              <a:p>
                <a:pPr marL="0" indent="0">
                  <a:buNone/>
                </a:pPr>
                <a:r>
                  <a:rPr lang="en-US" b="1" spc="-5" dirty="0">
                    <a:cs typeface="Calibri"/>
                  </a:rPr>
                  <a:t>Exercise </a:t>
                </a:r>
                <a:r>
                  <a:rPr lang="en-US" b="1" spc="-5" dirty="0" smtClean="0">
                    <a:cs typeface="Calibri"/>
                  </a:rPr>
                  <a:t>3. </a:t>
                </a:r>
                <a:r>
                  <a:rPr lang="en-US" spc="-5" dirty="0">
                    <a:cs typeface="Calibri"/>
                  </a:rPr>
                  <a:t>Prove the </a:t>
                </a:r>
                <a:r>
                  <a:rPr lang="en-US" spc="-5" dirty="0" smtClean="0">
                    <a:cs typeface="Calibri"/>
                  </a:rPr>
                  <a:t>equality</a:t>
                </a:r>
                <a:r>
                  <a:rPr lang="en-US" b="0" dirty="0" smtClean="0"/>
                  <a:t> </a:t>
                </a:r>
              </a:p>
              <a:p>
                <a:pPr marL="0" indent="0" algn="ctr">
                  <a:buNone/>
                </a:pPr>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𝑎𝑡</m:t>
                            </m:r>
                          </m:sup>
                        </m:sSup>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den>
                    </m:f>
                  </m:oMath>
                </a14:m>
                <a:r>
                  <a:rPr lang="en-US" dirty="0" smtClean="0"/>
                  <a:t>,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&gt;−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smtClean="0"/>
                  <a:t> </a:t>
                </a:r>
              </a:p>
              <a:p>
                <a:pPr marL="0" indent="0">
                  <a:buNone/>
                </a:pPr>
                <a:r>
                  <a:rPr lang="en-US" sz="3000" b="1" spc="-5" dirty="0" smtClean="0">
                    <a:cs typeface="Calibri"/>
                  </a:rPr>
                  <a:t>Proof.</a:t>
                </a:r>
                <a:r>
                  <a:rPr lang="en-US" sz="3000" spc="-5" dirty="0" smtClean="0">
                    <a:cs typeface="Calibri"/>
                  </a:rPr>
                  <a:t> By definition</a:t>
                </a:r>
                <a:endParaRPr lang="en-US" sz="3000" spc="-5" dirty="0">
                  <a:cs typeface="Calibri"/>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𝑎𝑡</m:t>
                              </m:r>
                            </m:sup>
                          </m:sSup>
                        </m:e>
                      </m:d>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a:rPr lang="en-US" b="0" i="1" smtClean="0">
                              <a:latin typeface="Cambria Math" panose="02040503050406030204" pitchFamily="18" charset="0"/>
                            </a:rPr>
                            <m:t>0</m:t>
                          </m:r>
                        </m:sub>
                        <m:sup>
                          <m:r>
                            <a:rPr lang="en-US" b="0" i="1" smtClean="0">
                              <a:latin typeface="Cambria Math" panose="02040503050406030204" pitchFamily="18" charset="0"/>
                            </a:rPr>
                            <m:t>+∞</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𝑠𝑡</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𝑎𝑡</m:t>
                              </m:r>
                            </m:sup>
                          </m:sSup>
                          <m:r>
                            <a:rPr lang="en-US" b="0" i="1" smtClean="0">
                              <a:latin typeface="Cambria Math" panose="02040503050406030204" pitchFamily="18" charset="0"/>
                            </a:rPr>
                            <m:t>𝑑𝑡</m:t>
                          </m:r>
                          <m:r>
                            <a:rPr lang="en-US" b="0" i="1" smtClean="0">
                              <a:latin typeface="Cambria Math" panose="02040503050406030204" pitchFamily="18" charset="0"/>
                            </a:rPr>
                            <m:t>=</m:t>
                          </m:r>
                        </m:e>
                      </m:nary>
                    </m:oMath>
                  </m:oMathPara>
                </a14:m>
                <a:endParaRPr lang="en-US" b="0"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a:rPr lang="en-US" b="0" i="1" smtClean="0">
                              <a:latin typeface="Cambria Math" panose="02040503050406030204" pitchFamily="18" charset="0"/>
                            </a:rPr>
                            <m:t>0</m:t>
                          </m:r>
                        </m:sub>
                        <m:sup>
                          <m:r>
                            <a:rPr lang="en-US" b="0" i="1" smtClean="0">
                              <a:latin typeface="Cambria Math" panose="02040503050406030204" pitchFamily="18" charset="0"/>
                            </a:rPr>
                            <m:t>+∞</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𝑡</m:t>
                              </m:r>
                            </m:sup>
                          </m:sSup>
                          <m:r>
                            <a:rPr lang="en-US" b="0" i="1" smtClean="0">
                              <a:latin typeface="Cambria Math" panose="02040503050406030204" pitchFamily="18" charset="0"/>
                            </a:rPr>
                            <m:t>𝑑𝑡</m:t>
                          </m:r>
                        </m:e>
                      </m:nary>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𝑡</m:t>
                                      </m:r>
                                    </m:sup>
                                  </m:sSup>
                                </m:num>
                                <m:den>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den>
                              </m:f>
                            </m:e>
                          </m:d>
                        </m:e>
                        <m:sub>
                          <m:r>
                            <a:rPr lang="en-US" b="0" i="1" smtClean="0">
                              <a:latin typeface="Cambria Math" panose="02040503050406030204" pitchFamily="18" charset="0"/>
                            </a:rPr>
                            <m:t>𝑡</m:t>
                          </m:r>
                          <m:r>
                            <a:rPr lang="en-US" b="0" i="1" smtClean="0">
                              <a:latin typeface="Cambria Math" panose="02040503050406030204" pitchFamily="18" charset="0"/>
                            </a:rPr>
                            <m:t>=0</m:t>
                          </m:r>
                        </m:sub>
                        <m:sup>
                          <m:r>
                            <a:rPr lang="en-US" b="0" i="1" smtClean="0">
                              <a:latin typeface="Cambria Math" panose="02040503050406030204" pitchFamily="18" charset="0"/>
                            </a:rPr>
                            <m:t>𝑡</m:t>
                          </m:r>
                          <m:r>
                            <a:rPr lang="en-US" b="0" i="1" smtClean="0">
                              <a:latin typeface="Cambria Math" panose="02040503050406030204" pitchFamily="18" charset="0"/>
                            </a:rPr>
                            <m:t>=+∞</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den>
                      </m:f>
                      <m:r>
                        <a:rPr lang="en-US" b="0" i="1" smtClean="0">
                          <a:latin typeface="Cambria Math" panose="02040503050406030204" pitchFamily="18" charset="0"/>
                        </a:rPr>
                        <m:t>.</m:t>
                      </m:r>
                    </m:oMath>
                  </m:oMathPara>
                </a14:m>
                <a:endParaRPr lang="en-US" dirty="0" smtClean="0"/>
              </a:p>
              <a:p>
                <a:pPr marL="0" indent="0">
                  <a:buNone/>
                </a:pPr>
                <a:endParaRPr lang="en-US" dirty="0" smtClean="0"/>
              </a:p>
              <a:p>
                <a:pPr marL="0" indent="0">
                  <a:buNone/>
                </a:pPr>
                <a:r>
                  <a:rPr lang="en-US" dirty="0" smtClean="0">
                    <a:solidFill>
                      <a:srgbClr val="FF0000"/>
                    </a:solidFill>
                  </a:rPr>
                  <a:t>Note! </a:t>
                </a:r>
                <a:r>
                  <a:rPr lang="en-US" dirty="0" smtClean="0"/>
                  <a:t>The integral is finite iff</a:t>
                </a:r>
                <a:r>
                  <a:rPr lang="en-US" dirty="0" smtClean="0">
                    <a:solidFill>
                      <a:srgbClr val="FF0000"/>
                    </a:solidFill>
                  </a:rPr>
                  <a:t> </a:t>
                </a:r>
                <a14:m>
                  <m:oMath xmlns:m="http://schemas.openxmlformats.org/officeDocument/2006/math">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𝛼</m:t>
                    </m:r>
                    <m:r>
                      <a:rPr lang="en-US" b="0" i="1" smtClean="0">
                        <a:solidFill>
                          <a:schemeClr val="tx1"/>
                        </a:solidFill>
                        <a:latin typeface="Cambria Math" panose="02040503050406030204" pitchFamily="18" charset="0"/>
                      </a:rPr>
                      <m:t>&gt;0⇔</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&gt; −</m:t>
                    </m:r>
                    <m:r>
                      <a:rPr lang="en-US" b="0" i="1" smtClean="0">
                        <a:solidFill>
                          <a:schemeClr val="tx1"/>
                        </a:solidFill>
                        <a:latin typeface="Cambria Math" panose="02040503050406030204" pitchFamily="18" charset="0"/>
                      </a:rPr>
                      <m:t>𝛼</m:t>
                    </m:r>
                  </m:oMath>
                </a14:m>
                <a:endParaRPr lang="be-BY" dirty="0">
                  <a:solidFill>
                    <a:srgbClr val="FF0000"/>
                  </a:solidFill>
                </a:endParaRP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799012" y="1041853"/>
                <a:ext cx="10515600" cy="4351338"/>
              </a:xfrm>
              <a:blipFill>
                <a:blip r:embed="rId2"/>
                <a:stretch>
                  <a:fillRect l="-1333" t="-3221" b="-3782"/>
                </a:stretch>
              </a:blipFill>
            </p:spPr>
            <p:txBody>
              <a:bodyPr/>
              <a:lstStyle/>
              <a:p>
                <a:r>
                  <a:rPr lang="be-BY">
                    <a:noFill/>
                  </a:rPr>
                  <a:t> </a:t>
                </a:r>
              </a:p>
            </p:txBody>
          </p:sp>
        </mc:Fallback>
      </mc:AlternateContent>
      <p:sp>
        <p:nvSpPr>
          <p:cNvPr id="2" name="Нижний колонтитул 1"/>
          <p:cNvSpPr>
            <a:spLocks noGrp="1"/>
          </p:cNvSpPr>
          <p:nvPr>
            <p:ph type="ftr" sz="quarter" idx="11"/>
          </p:nvPr>
        </p:nvSpPr>
        <p:spPr/>
        <p:txBody>
          <a:bodyPr/>
          <a:lstStyle/>
          <a:p>
            <a:r>
              <a:rPr lang="en-US" smtClean="0"/>
              <a:t>Lecture 1 (Definition of the Laplace Transform)</a:t>
            </a:r>
            <a:endParaRPr lang="be-BY"/>
          </a:p>
        </p:txBody>
      </p:sp>
      <p:sp>
        <p:nvSpPr>
          <p:cNvPr id="4" name="Номер слайда 3"/>
          <p:cNvSpPr>
            <a:spLocks noGrp="1"/>
          </p:cNvSpPr>
          <p:nvPr>
            <p:ph type="sldNum" sz="quarter" idx="12"/>
          </p:nvPr>
        </p:nvSpPr>
        <p:spPr/>
        <p:txBody>
          <a:bodyPr/>
          <a:lstStyle/>
          <a:p>
            <a:fld id="{9418BF85-850B-4E05-A8BA-99F272547A97}" type="slidenum">
              <a:rPr lang="be-BY" smtClean="0"/>
              <a:t>18</a:t>
            </a:fld>
            <a:endParaRPr lang="be-BY"/>
          </a:p>
        </p:txBody>
      </p:sp>
    </p:spTree>
    <p:extLst>
      <p:ext uri="{BB962C8B-B14F-4D97-AF65-F5344CB8AC3E}">
        <p14:creationId xmlns:p14="http://schemas.microsoft.com/office/powerpoint/2010/main" val="33467887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799012" y="1041853"/>
                <a:ext cx="10515600" cy="4351338"/>
              </a:xfrm>
            </p:spPr>
            <p:txBody>
              <a:bodyPr>
                <a:normAutofit fontScale="92500" lnSpcReduction="20000"/>
              </a:bodyPr>
              <a:lstStyle/>
              <a:p>
                <a:pPr marL="0" indent="0">
                  <a:buNone/>
                </a:pPr>
                <a:r>
                  <a:rPr lang="en-US" b="1" spc="-5" dirty="0" smtClean="0">
                    <a:cs typeface="Calibri"/>
                  </a:rPr>
                  <a:t>Exercise 4. </a:t>
                </a:r>
                <a:r>
                  <a:rPr lang="en-US" spc="-5" dirty="0">
                    <a:cs typeface="Calibri"/>
                  </a:rPr>
                  <a:t>Prove the </a:t>
                </a:r>
                <a:r>
                  <a:rPr lang="en-US" spc="-5" dirty="0" smtClean="0">
                    <a:cs typeface="Calibri"/>
                  </a:rPr>
                  <a:t>equality</a:t>
                </a:r>
                <a:r>
                  <a:rPr lang="en-US" b="0" dirty="0" smtClean="0"/>
                  <a:t> </a:t>
                </a:r>
              </a:p>
              <a:p>
                <a:pPr marL="0" indent="0" algn="ctr">
                  <a:buNone/>
                </a:pPr>
                <a14:m>
                  <m:oMath xmlns:m="http://schemas.openxmlformats.org/officeDocument/2006/math">
                    <m:r>
                      <a:rPr lang="en-US" i="1">
                        <a:latin typeface="Cambria Math" panose="02040503050406030204" pitchFamily="18" charset="0"/>
                      </a:rPr>
                      <m:t>𝐿</m:t>
                    </m:r>
                    <m:r>
                      <a:rPr lang="en-US" b="0" i="1" smtClean="0">
                        <a:latin typeface="Cambria Math" panose="02040503050406030204" pitchFamily="18" charset="0"/>
                      </a:rPr>
                      <m:t>{</m:t>
                    </m:r>
                    <m:r>
                      <m:rPr>
                        <m:sty m:val="p"/>
                      </m:rPr>
                      <a:rPr lang="en-US" b="0" i="0" smtClean="0">
                        <a:latin typeface="Cambria Math" panose="02040503050406030204" pitchFamily="18" charset="0"/>
                      </a:rPr>
                      <m:t>sin</m:t>
                    </m:r>
                    <m:r>
                      <m:rPr>
                        <m:sty m:val="p"/>
                      </m:rPr>
                      <a:rPr lang="en-US">
                        <a:latin typeface="Cambria Math" panose="02040503050406030204" pitchFamily="18" charset="0"/>
                      </a:rPr>
                      <m:t>h</m:t>
                    </m:r>
                    <m:r>
                      <a:rPr lang="en-US" i="1">
                        <a:latin typeface="Cambria Math" panose="02040503050406030204" pitchFamily="18" charset="0"/>
                      </a:rPr>
                      <m:t> </m:t>
                    </m:r>
                    <m:r>
                      <a:rPr lang="en-US" i="1">
                        <a:latin typeface="Cambria Math" panose="02040503050406030204" pitchFamily="18" charset="0"/>
                      </a:rPr>
                      <m:t>𝑎𝑡</m:t>
                    </m:r>
                    <m:r>
                      <a:rPr lang="en-US" b="0" i="1" smtClean="0">
                        <a:latin typeface="Cambria Math" panose="02040503050406030204" pitchFamily="18" charset="0"/>
                      </a:rPr>
                      <m:t>}</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𝑎</m:t>
                        </m:r>
                      </m:num>
                      <m:den>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2</m:t>
                            </m:r>
                          </m:sup>
                        </m:sSup>
                      </m:den>
                    </m:f>
                  </m:oMath>
                </a14:m>
                <a:r>
                  <a:rPr lang="en-US" dirty="0"/>
                  <a:t>, </a:t>
                </a:r>
                <a14:m>
                  <m:oMath xmlns:m="http://schemas.openxmlformats.org/officeDocument/2006/math">
                    <m:r>
                      <a:rPr lang="en-US" i="1">
                        <a:latin typeface="Cambria Math" panose="02040503050406030204" pitchFamily="18" charset="0"/>
                      </a:rPr>
                      <m:t>𝑠</m:t>
                    </m:r>
                    <m:r>
                      <a:rPr lang="en-US" i="1">
                        <a:latin typeface="Cambria Math" panose="02040503050406030204" pitchFamily="18" charset="0"/>
                      </a:rPr>
                      <m:t>&gt;|</m:t>
                    </m:r>
                    <m:r>
                      <a:rPr lang="en-US" i="1">
                        <a:latin typeface="Cambria Math" panose="02040503050406030204" pitchFamily="18" charset="0"/>
                      </a:rPr>
                      <m:t>𝑎</m:t>
                    </m:r>
                    <m:r>
                      <a:rPr lang="en-US" i="1">
                        <a:latin typeface="Cambria Math" panose="02040503050406030204" pitchFamily="18" charset="0"/>
                      </a:rPr>
                      <m:t>|.</m:t>
                    </m:r>
                  </m:oMath>
                </a14:m>
                <a:r>
                  <a:rPr lang="en-US" dirty="0" smtClean="0"/>
                  <a:t> </a:t>
                </a:r>
              </a:p>
              <a:p>
                <a:pPr marL="0" indent="0">
                  <a:buNone/>
                </a:pPr>
                <a:r>
                  <a:rPr lang="en-US" sz="3000" b="1" spc="-5" dirty="0" smtClean="0">
                    <a:cs typeface="Calibri"/>
                  </a:rPr>
                  <a:t>Proof.</a:t>
                </a:r>
                <a:r>
                  <a:rPr lang="en-US" sz="3000" spc="-5" dirty="0" smtClean="0">
                    <a:cs typeface="Calibri"/>
                  </a:rPr>
                  <a:t> By definition</a:t>
                </a:r>
                <a:endParaRPr lang="en-US" sz="3000" spc="-5" dirty="0">
                  <a:cs typeface="Calibri"/>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m:t>
                      </m:r>
                      <m:r>
                        <m:rPr>
                          <m:sty m:val="p"/>
                        </m:rPr>
                        <a:rPr lang="en-US" b="0" i="0" smtClean="0">
                          <a:latin typeface="Cambria Math" panose="02040503050406030204" pitchFamily="18" charset="0"/>
                        </a:rPr>
                        <m:t>sin</m:t>
                      </m:r>
                      <m:r>
                        <m:rPr>
                          <m:sty m:val="p"/>
                        </m:rPr>
                        <a:rPr lang="en-US">
                          <a:latin typeface="Cambria Math" panose="02040503050406030204" pitchFamily="18" charset="0"/>
                        </a:rPr>
                        <m:t>h</m:t>
                      </m:r>
                      <m:r>
                        <a:rPr lang="en-US" i="1">
                          <a:latin typeface="Cambria Math" panose="02040503050406030204" pitchFamily="18" charset="0"/>
                        </a:rPr>
                        <m:t> </m:t>
                      </m:r>
                      <m:r>
                        <a:rPr lang="en-US" i="1">
                          <a:latin typeface="Cambria Math" panose="02040503050406030204" pitchFamily="18" charset="0"/>
                        </a:rPr>
                        <m:t>𝑎𝑡</m:t>
                      </m:r>
                      <m:r>
                        <a:rPr lang="en-US" i="1">
                          <a:latin typeface="Cambria Math" panose="02040503050406030204" pitchFamily="18" charset="0"/>
                        </a:rPr>
                        <m:t>}=</m:t>
                      </m:r>
                      <m:r>
                        <a:rPr lang="en-US" i="1">
                          <a:latin typeface="Cambria Math" panose="02040503050406030204" pitchFamily="18" charset="0"/>
                        </a:rPr>
                        <m:t>𝐿</m:t>
                      </m:r>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𝑎𝑡</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𝑎𝑡</m:t>
                                  </m:r>
                                </m:sup>
                              </m:sSup>
                            </m:num>
                            <m:den>
                              <m:r>
                                <a:rPr lang="en-US" i="1">
                                  <a:latin typeface="Cambria Math" panose="02040503050406030204" pitchFamily="18" charset="0"/>
                                </a:rPr>
                                <m:t>2</m:t>
                              </m:r>
                            </m:den>
                          </m:f>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𝐿</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𝑎𝑡</m:t>
                              </m:r>
                            </m:sup>
                          </m:sSup>
                          <m:r>
                            <a:rPr lang="en-US" b="0" i="1" smtClean="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𝐿</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𝑎𝑡</m:t>
                              </m:r>
                            </m:sup>
                          </m:sSup>
                          <m:r>
                            <a:rPr lang="en-US" b="0" i="1" smtClean="0">
                              <a:latin typeface="Cambria Math" panose="02040503050406030204" pitchFamily="18" charset="0"/>
                            </a:rPr>
                            <m:t>}</m:t>
                          </m:r>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um>
                        <m:den>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den>
                      </m:f>
                      <m:r>
                        <a:rPr lang="en-US" i="1">
                          <a:latin typeface="Cambria Math" panose="02040503050406030204" pitchFamily="18" charset="0"/>
                        </a:rPr>
                        <m:t>−</m:t>
                      </m:r>
                      <m:f>
                        <m:fPr>
                          <m:ctrlPr>
                            <a:rPr lang="en-US" i="1">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um>
                        <m:den>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den>
                      </m:f>
                      <m:r>
                        <a:rPr lang="en-US" i="1">
                          <a:latin typeface="Cambria Math" panose="02040503050406030204" pitchFamily="18" charset="0"/>
                        </a:rPr>
                        <m:t>= </m:t>
                      </m:r>
                    </m:oMath>
                  </m:oMathPara>
                </a14:m>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𝑎</m:t>
                          </m:r>
                        </m:num>
                        <m:den>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2</m:t>
                              </m:r>
                            </m:sup>
                          </m:sSup>
                        </m:den>
                      </m:f>
                      <m:r>
                        <a:rPr lang="en-US" i="1">
                          <a:latin typeface="Cambria Math" panose="02040503050406030204" pitchFamily="18" charset="0"/>
                        </a:rPr>
                        <m:t>.</m:t>
                      </m:r>
                    </m:oMath>
                  </m:oMathPara>
                </a14:m>
                <a:endParaRPr lang="be-BY" dirty="0"/>
              </a:p>
              <a:p>
                <a:pPr marL="0" indent="0">
                  <a:buNone/>
                </a:pPr>
                <a:endParaRPr lang="en-US" dirty="0" smtClean="0"/>
              </a:p>
              <a:p>
                <a:pPr marL="0" indent="0">
                  <a:buNone/>
                </a:pPr>
                <a:r>
                  <a:rPr lang="en-US" dirty="0" smtClean="0">
                    <a:solidFill>
                      <a:srgbClr val="FF0000"/>
                    </a:solidFill>
                  </a:rPr>
                  <a:t>Note! </a:t>
                </a:r>
                <a:r>
                  <a:rPr lang="en-US" dirty="0" smtClean="0"/>
                  <a:t>The integral is finite iff</a:t>
                </a:r>
                <a:r>
                  <a:rPr lang="en-US" dirty="0" smtClean="0">
                    <a:solidFill>
                      <a:srgbClr val="FF0000"/>
                    </a:solidFill>
                  </a:rPr>
                  <a:t> </a:t>
                </a:r>
                <a14:m>
                  <m:oMath xmlns:m="http://schemas.openxmlformats.org/officeDocument/2006/math">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&gt;0&amp; </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&gt;0⇔</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&gt;|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oMath>
                </a14:m>
                <a:endParaRPr lang="be-BY" dirty="0">
                  <a:solidFill>
                    <a:srgbClr val="FF0000"/>
                  </a:solidFill>
                </a:endParaRP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799012" y="1041853"/>
                <a:ext cx="10515600" cy="4351338"/>
              </a:xfrm>
              <a:blipFill>
                <a:blip r:embed="rId2"/>
                <a:stretch>
                  <a:fillRect l="-1159" t="-3501"/>
                </a:stretch>
              </a:blipFill>
            </p:spPr>
            <p:txBody>
              <a:bodyPr/>
              <a:lstStyle/>
              <a:p>
                <a:r>
                  <a:rPr lang="be-BY">
                    <a:noFill/>
                  </a:rPr>
                  <a:t> </a:t>
                </a:r>
              </a:p>
            </p:txBody>
          </p:sp>
        </mc:Fallback>
      </mc:AlternateContent>
      <p:sp>
        <p:nvSpPr>
          <p:cNvPr id="2" name="Нижний колонтитул 1"/>
          <p:cNvSpPr>
            <a:spLocks noGrp="1"/>
          </p:cNvSpPr>
          <p:nvPr>
            <p:ph type="ftr" sz="quarter" idx="11"/>
          </p:nvPr>
        </p:nvSpPr>
        <p:spPr/>
        <p:txBody>
          <a:bodyPr/>
          <a:lstStyle/>
          <a:p>
            <a:r>
              <a:rPr lang="en-US" smtClean="0"/>
              <a:t>Lecture 1 (Definition of the Laplace Transform)</a:t>
            </a:r>
            <a:endParaRPr lang="be-BY"/>
          </a:p>
        </p:txBody>
      </p:sp>
      <p:sp>
        <p:nvSpPr>
          <p:cNvPr id="4" name="Номер слайда 3"/>
          <p:cNvSpPr>
            <a:spLocks noGrp="1"/>
          </p:cNvSpPr>
          <p:nvPr>
            <p:ph type="sldNum" sz="quarter" idx="12"/>
          </p:nvPr>
        </p:nvSpPr>
        <p:spPr/>
        <p:txBody>
          <a:bodyPr/>
          <a:lstStyle/>
          <a:p>
            <a:fld id="{9418BF85-850B-4E05-A8BA-99F272547A97}" type="slidenum">
              <a:rPr lang="be-BY" smtClean="0"/>
              <a:t>19</a:t>
            </a:fld>
            <a:endParaRPr lang="be-BY"/>
          </a:p>
        </p:txBody>
      </p:sp>
    </p:spTree>
    <p:extLst>
      <p:ext uri="{BB962C8B-B14F-4D97-AF65-F5344CB8AC3E}">
        <p14:creationId xmlns:p14="http://schemas.microsoft.com/office/powerpoint/2010/main" val="9457311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The plan of the control works</a:t>
            </a:r>
            <a:endParaRPr lang="be-BY" dirty="0"/>
          </a:p>
        </p:txBody>
      </p:sp>
      <p:sp>
        <p:nvSpPr>
          <p:cNvPr id="3" name="Объект 2"/>
          <p:cNvSpPr>
            <a:spLocks noGrp="1"/>
          </p:cNvSpPr>
          <p:nvPr>
            <p:ph idx="1"/>
          </p:nvPr>
        </p:nvSpPr>
        <p:spPr/>
        <p:txBody>
          <a:bodyPr/>
          <a:lstStyle/>
          <a:p>
            <a:pPr marL="0" indent="0">
              <a:buNone/>
            </a:pPr>
            <a:r>
              <a:rPr lang="en-US" dirty="0" smtClean="0"/>
              <a:t>The course has  24 lessons</a:t>
            </a:r>
          </a:p>
          <a:p>
            <a:pPr marL="0" indent="0">
              <a:buNone/>
            </a:pPr>
            <a:r>
              <a:rPr lang="en-US" dirty="0" smtClean="0"/>
              <a:t>after 10</a:t>
            </a:r>
            <a:r>
              <a:rPr lang="en-US" baseline="30000" dirty="0" smtClean="0"/>
              <a:t>th</a:t>
            </a:r>
            <a:r>
              <a:rPr lang="en-US" dirty="0" smtClean="0"/>
              <a:t>  or 11</a:t>
            </a:r>
            <a:r>
              <a:rPr lang="en-US" baseline="30000" dirty="0" smtClean="0"/>
              <a:t>th</a:t>
            </a:r>
            <a:r>
              <a:rPr lang="en-US" dirty="0" smtClean="0"/>
              <a:t>  lesson I will give a first control work (25 score)</a:t>
            </a:r>
          </a:p>
          <a:p>
            <a:pPr marL="0" indent="0">
              <a:buNone/>
            </a:pPr>
            <a:r>
              <a:rPr lang="en-US" dirty="0" smtClean="0"/>
              <a:t>after 20</a:t>
            </a:r>
            <a:r>
              <a:rPr lang="en-US" baseline="30000" dirty="0" smtClean="0"/>
              <a:t>th</a:t>
            </a:r>
            <a:r>
              <a:rPr lang="en-US" dirty="0" smtClean="0"/>
              <a:t>  lesson I will give  a second control work (25 score)</a:t>
            </a:r>
          </a:p>
          <a:p>
            <a:pPr marL="0" indent="0">
              <a:buNone/>
            </a:pPr>
            <a:r>
              <a:rPr lang="en-US" dirty="0" smtClean="0"/>
              <a:t>after 24</a:t>
            </a:r>
            <a:r>
              <a:rPr lang="en-US" baseline="30000" dirty="0" smtClean="0"/>
              <a:t>th</a:t>
            </a:r>
            <a:r>
              <a:rPr lang="en-US" dirty="0" smtClean="0"/>
              <a:t> lesson I will give a final control work (50 score)</a:t>
            </a:r>
          </a:p>
          <a:p>
            <a:pPr marL="0" indent="0">
              <a:buNone/>
            </a:pPr>
            <a:r>
              <a:rPr lang="en-US" dirty="0" smtClean="0"/>
              <a:t>Total score will be derived by the results of above 3 works</a:t>
            </a:r>
            <a:endParaRPr lang="be-BY" dirty="0"/>
          </a:p>
        </p:txBody>
      </p:sp>
      <p:sp>
        <p:nvSpPr>
          <p:cNvPr id="4" name="Нижний колонтитул 3"/>
          <p:cNvSpPr>
            <a:spLocks noGrp="1"/>
          </p:cNvSpPr>
          <p:nvPr>
            <p:ph type="ftr" sz="quarter" idx="11"/>
          </p:nvPr>
        </p:nvSpPr>
        <p:spPr/>
        <p:txBody>
          <a:bodyPr/>
          <a:lstStyle/>
          <a:p>
            <a:r>
              <a:rPr lang="en-US" smtClean="0"/>
              <a:t>Lecture 1 (Definition of the Laplace Transform)</a:t>
            </a:r>
            <a:endParaRPr lang="be-BY"/>
          </a:p>
        </p:txBody>
      </p:sp>
      <p:sp>
        <p:nvSpPr>
          <p:cNvPr id="5" name="Номер слайда 4"/>
          <p:cNvSpPr>
            <a:spLocks noGrp="1"/>
          </p:cNvSpPr>
          <p:nvPr>
            <p:ph type="sldNum" sz="quarter" idx="12"/>
          </p:nvPr>
        </p:nvSpPr>
        <p:spPr/>
        <p:txBody>
          <a:bodyPr/>
          <a:lstStyle/>
          <a:p>
            <a:fld id="{9418BF85-850B-4E05-A8BA-99F272547A97}" type="slidenum">
              <a:rPr lang="be-BY" smtClean="0"/>
              <a:t>2</a:t>
            </a:fld>
            <a:endParaRPr lang="be-BY"/>
          </a:p>
        </p:txBody>
      </p:sp>
    </p:spTree>
    <p:extLst>
      <p:ext uri="{BB962C8B-B14F-4D97-AF65-F5344CB8AC3E}">
        <p14:creationId xmlns:p14="http://schemas.microsoft.com/office/powerpoint/2010/main" val="35641635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799012" y="1041853"/>
                <a:ext cx="10515600" cy="4351338"/>
              </a:xfrm>
            </p:spPr>
            <p:txBody>
              <a:bodyPr>
                <a:normAutofit fontScale="92500" lnSpcReduction="20000"/>
              </a:bodyPr>
              <a:lstStyle/>
              <a:p>
                <a:pPr marL="0" indent="0">
                  <a:buNone/>
                </a:pPr>
                <a:r>
                  <a:rPr lang="en-US" b="1" spc="-5" dirty="0" smtClean="0">
                    <a:cs typeface="Calibri"/>
                  </a:rPr>
                  <a:t>Exercise 5. </a:t>
                </a:r>
                <a:r>
                  <a:rPr lang="en-US" spc="-5" dirty="0">
                    <a:cs typeface="Calibri"/>
                  </a:rPr>
                  <a:t>Prove the </a:t>
                </a:r>
                <a:r>
                  <a:rPr lang="en-US" spc="-5" dirty="0" smtClean="0">
                    <a:cs typeface="Calibri"/>
                  </a:rPr>
                  <a:t>equality</a:t>
                </a:r>
                <a:r>
                  <a:rPr lang="en-US" b="0" dirty="0" smtClean="0"/>
                  <a:t> </a:t>
                </a:r>
              </a:p>
              <a:p>
                <a:pPr marL="0" indent="0" algn="ctr">
                  <a:buNone/>
                </a:pPr>
                <a14:m>
                  <m:oMath xmlns:m="http://schemas.openxmlformats.org/officeDocument/2006/math">
                    <m:r>
                      <a:rPr lang="en-US" i="1">
                        <a:latin typeface="Cambria Math" panose="02040503050406030204" pitchFamily="18" charset="0"/>
                      </a:rPr>
                      <m:t>𝐿</m:t>
                    </m:r>
                    <m:r>
                      <a:rPr lang="en-US" b="0" i="1" smtClean="0">
                        <a:latin typeface="Cambria Math" panose="02040503050406030204" pitchFamily="18" charset="0"/>
                      </a:rPr>
                      <m:t>{</m:t>
                    </m:r>
                    <m:r>
                      <m:rPr>
                        <m:sty m:val="p"/>
                      </m:rPr>
                      <a:rPr lang="en-US" b="0" i="0" smtClean="0">
                        <a:latin typeface="Cambria Math" panose="02040503050406030204" pitchFamily="18" charset="0"/>
                      </a:rPr>
                      <m:t>cos</m:t>
                    </m:r>
                    <m:r>
                      <m:rPr>
                        <m:sty m:val="p"/>
                      </m:rPr>
                      <a:rPr lang="en-US">
                        <a:latin typeface="Cambria Math" panose="02040503050406030204" pitchFamily="18" charset="0"/>
                      </a:rPr>
                      <m:t>h</m:t>
                    </m:r>
                    <m:r>
                      <a:rPr lang="en-US" i="1">
                        <a:latin typeface="Cambria Math" panose="02040503050406030204" pitchFamily="18" charset="0"/>
                      </a:rPr>
                      <m:t> </m:t>
                    </m:r>
                    <m:r>
                      <a:rPr lang="en-US" i="1">
                        <a:latin typeface="Cambria Math" panose="02040503050406030204" pitchFamily="18" charset="0"/>
                      </a:rPr>
                      <m:t>𝑎𝑡</m:t>
                    </m:r>
                    <m:r>
                      <a:rPr lang="en-US" b="0" i="1" smtClean="0">
                        <a:latin typeface="Cambria Math" panose="02040503050406030204" pitchFamily="18" charset="0"/>
                      </a:rPr>
                      <m:t>}</m:t>
                    </m:r>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𝑠</m:t>
                        </m:r>
                      </m:num>
                      <m:den>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2</m:t>
                            </m:r>
                          </m:sup>
                        </m:sSup>
                      </m:den>
                    </m:f>
                  </m:oMath>
                </a14:m>
                <a:r>
                  <a:rPr lang="en-US" dirty="0"/>
                  <a:t>, </a:t>
                </a:r>
                <a14:m>
                  <m:oMath xmlns:m="http://schemas.openxmlformats.org/officeDocument/2006/math">
                    <m:r>
                      <a:rPr lang="en-US" i="1">
                        <a:latin typeface="Cambria Math" panose="02040503050406030204" pitchFamily="18" charset="0"/>
                      </a:rPr>
                      <m:t>𝑠</m:t>
                    </m:r>
                    <m:r>
                      <a:rPr lang="en-US" i="1">
                        <a:latin typeface="Cambria Math" panose="02040503050406030204" pitchFamily="18" charset="0"/>
                      </a:rPr>
                      <m:t>&gt;|</m:t>
                    </m:r>
                    <m:r>
                      <a:rPr lang="en-US" i="1">
                        <a:latin typeface="Cambria Math" panose="02040503050406030204" pitchFamily="18" charset="0"/>
                      </a:rPr>
                      <m:t>𝑎</m:t>
                    </m:r>
                    <m:r>
                      <a:rPr lang="en-US" i="1">
                        <a:latin typeface="Cambria Math" panose="02040503050406030204" pitchFamily="18" charset="0"/>
                      </a:rPr>
                      <m:t>|.</m:t>
                    </m:r>
                  </m:oMath>
                </a14:m>
                <a:r>
                  <a:rPr lang="en-US" dirty="0" smtClean="0"/>
                  <a:t> </a:t>
                </a:r>
              </a:p>
              <a:p>
                <a:pPr marL="0" indent="0">
                  <a:buNone/>
                </a:pPr>
                <a:r>
                  <a:rPr lang="en-US" sz="3000" b="1" spc="-5" dirty="0" smtClean="0">
                    <a:cs typeface="Calibri"/>
                  </a:rPr>
                  <a:t>Proof.</a:t>
                </a:r>
                <a:r>
                  <a:rPr lang="en-US" sz="3000" spc="-5" dirty="0" smtClean="0">
                    <a:cs typeface="Calibri"/>
                  </a:rPr>
                  <a:t> By definition</a:t>
                </a:r>
                <a:endParaRPr lang="en-US" sz="3000" spc="-5" dirty="0">
                  <a:cs typeface="Calibri"/>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𝐿</m:t>
                      </m:r>
                      <m:d>
                        <m:dPr>
                          <m:begChr m:val="{"/>
                          <m:endChr m:val="}"/>
                          <m:ctrlPr>
                            <a:rPr lang="en-US" b="0" i="1" smtClean="0">
                              <a:latin typeface="Cambria Math" panose="02040503050406030204" pitchFamily="18" charset="0"/>
                            </a:rPr>
                          </m:ctrlPr>
                        </m:dPr>
                        <m:e>
                          <m:r>
                            <m:rPr>
                              <m:sty m:val="p"/>
                            </m:rPr>
                            <a:rPr lang="en-US" b="0" i="0" smtClean="0">
                              <a:latin typeface="Cambria Math" panose="02040503050406030204" pitchFamily="18" charset="0"/>
                            </a:rPr>
                            <m:t>cos</m:t>
                          </m:r>
                          <m:r>
                            <m:rPr>
                              <m:sty m:val="p"/>
                            </m:rPr>
                            <a:rPr lang="en-US">
                              <a:latin typeface="Cambria Math" panose="02040503050406030204" pitchFamily="18" charset="0"/>
                            </a:rPr>
                            <m:t>h</m:t>
                          </m:r>
                          <m:r>
                            <a:rPr lang="en-US" i="1">
                              <a:latin typeface="Cambria Math" panose="02040503050406030204" pitchFamily="18" charset="0"/>
                            </a:rPr>
                            <m:t> </m:t>
                          </m:r>
                          <m:r>
                            <a:rPr lang="en-US" i="1">
                              <a:latin typeface="Cambria Math" panose="02040503050406030204" pitchFamily="18" charset="0"/>
                            </a:rPr>
                            <m:t>𝑎𝑡</m:t>
                          </m:r>
                        </m:e>
                      </m:d>
                      <m:r>
                        <a:rPr lang="en-US" i="1">
                          <a:latin typeface="Cambria Math" panose="02040503050406030204" pitchFamily="18" charset="0"/>
                        </a:rPr>
                        <m:t>=</m:t>
                      </m:r>
                      <m:r>
                        <a:rPr lang="en-US" i="1">
                          <a:latin typeface="Cambria Math" panose="02040503050406030204" pitchFamily="18" charset="0"/>
                        </a:rPr>
                        <m:t>𝐿</m:t>
                      </m:r>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𝑎𝑡</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𝑎𝑡</m:t>
                                  </m:r>
                                </m:sup>
                              </m:sSup>
                            </m:num>
                            <m:den>
                              <m:r>
                                <a:rPr lang="en-US" i="1">
                                  <a:latin typeface="Cambria Math" panose="02040503050406030204" pitchFamily="18" charset="0"/>
                                </a:rPr>
                                <m:t>2</m:t>
                              </m:r>
                            </m:den>
                          </m:f>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𝐿</m:t>
                          </m:r>
                          <m:d>
                            <m:dPr>
                              <m:begChr m:val="{"/>
                              <m:endChr m:val="}"/>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𝑎𝑡</m:t>
                                  </m:r>
                                </m:sup>
                              </m:sSup>
                            </m:e>
                          </m:d>
                          <m:r>
                            <a:rPr lang="en-US" b="0" i="1" smtClean="0">
                              <a:latin typeface="Cambria Math" panose="02040503050406030204" pitchFamily="18" charset="0"/>
                            </a:rPr>
                            <m:t>+</m:t>
                          </m:r>
                          <m:r>
                            <a:rPr lang="en-US" i="1">
                              <a:latin typeface="Cambria Math" panose="02040503050406030204" pitchFamily="18" charset="0"/>
                            </a:rPr>
                            <m:t>𝐿</m:t>
                          </m:r>
                          <m:d>
                            <m:dPr>
                              <m:begChr m:val="{"/>
                              <m:endChr m:val="}"/>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𝑎𝑡</m:t>
                                  </m:r>
                                </m:sup>
                              </m:sSup>
                            </m:e>
                          </m:d>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um>
                        <m:den>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den>
                      </m:f>
                      <m:r>
                        <a:rPr lang="en-US" b="0" i="1" smtClean="0">
                          <a:latin typeface="Cambria Math" panose="02040503050406030204" pitchFamily="18" charset="0"/>
                        </a:rPr>
                        <m:t>+</m:t>
                      </m:r>
                      <m:f>
                        <m:fPr>
                          <m:ctrlPr>
                            <a:rPr lang="en-US" i="1">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um>
                        <m:den>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den>
                      </m:f>
                      <m:r>
                        <a:rPr lang="en-US" i="1">
                          <a:latin typeface="Cambria Math" panose="02040503050406030204" pitchFamily="18" charset="0"/>
                        </a:rPr>
                        <m:t>= </m:t>
                      </m:r>
                    </m:oMath>
                  </m:oMathPara>
                </a14:m>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𝑠</m:t>
                          </m:r>
                        </m:num>
                        <m:den>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2</m:t>
                              </m:r>
                            </m:sup>
                          </m:sSup>
                        </m:den>
                      </m:f>
                      <m:r>
                        <a:rPr lang="en-US" i="1">
                          <a:latin typeface="Cambria Math" panose="02040503050406030204" pitchFamily="18" charset="0"/>
                        </a:rPr>
                        <m:t>.</m:t>
                      </m:r>
                    </m:oMath>
                  </m:oMathPara>
                </a14:m>
                <a:endParaRPr lang="be-BY" dirty="0"/>
              </a:p>
              <a:p>
                <a:pPr marL="0" indent="0">
                  <a:buNone/>
                </a:pPr>
                <a:endParaRPr lang="en-US" dirty="0" smtClean="0"/>
              </a:p>
              <a:p>
                <a:pPr marL="0" indent="0">
                  <a:buNone/>
                </a:pPr>
                <a:r>
                  <a:rPr lang="en-US" dirty="0" smtClean="0">
                    <a:solidFill>
                      <a:srgbClr val="FF0000"/>
                    </a:solidFill>
                  </a:rPr>
                  <a:t>Note! </a:t>
                </a:r>
                <a:r>
                  <a:rPr lang="en-US" dirty="0" smtClean="0"/>
                  <a:t>The integral is finite iff</a:t>
                </a:r>
                <a:r>
                  <a:rPr lang="en-US" dirty="0" smtClean="0">
                    <a:solidFill>
                      <a:srgbClr val="FF0000"/>
                    </a:solidFill>
                  </a:rPr>
                  <a:t> </a:t>
                </a:r>
                <a14:m>
                  <m:oMath xmlns:m="http://schemas.openxmlformats.org/officeDocument/2006/math">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&gt;0 &amp; </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&gt;0⇔</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&gt;|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oMath>
                </a14:m>
                <a:endParaRPr lang="be-BY" dirty="0">
                  <a:solidFill>
                    <a:srgbClr val="FF0000"/>
                  </a:solidFill>
                </a:endParaRP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799012" y="1041853"/>
                <a:ext cx="10515600" cy="4351338"/>
              </a:xfrm>
              <a:blipFill>
                <a:blip r:embed="rId2"/>
                <a:stretch>
                  <a:fillRect l="-1159" t="-3501"/>
                </a:stretch>
              </a:blipFill>
            </p:spPr>
            <p:txBody>
              <a:bodyPr/>
              <a:lstStyle/>
              <a:p>
                <a:r>
                  <a:rPr lang="be-BY">
                    <a:noFill/>
                  </a:rPr>
                  <a:t> </a:t>
                </a:r>
              </a:p>
            </p:txBody>
          </p:sp>
        </mc:Fallback>
      </mc:AlternateContent>
      <p:sp>
        <p:nvSpPr>
          <p:cNvPr id="2" name="Нижний колонтитул 1"/>
          <p:cNvSpPr>
            <a:spLocks noGrp="1"/>
          </p:cNvSpPr>
          <p:nvPr>
            <p:ph type="ftr" sz="quarter" idx="11"/>
          </p:nvPr>
        </p:nvSpPr>
        <p:spPr/>
        <p:txBody>
          <a:bodyPr/>
          <a:lstStyle/>
          <a:p>
            <a:r>
              <a:rPr lang="en-US" smtClean="0"/>
              <a:t>Lecture 1 (Definition of the Laplace Transform)</a:t>
            </a:r>
            <a:endParaRPr lang="be-BY"/>
          </a:p>
        </p:txBody>
      </p:sp>
      <p:sp>
        <p:nvSpPr>
          <p:cNvPr id="4" name="Номер слайда 3"/>
          <p:cNvSpPr>
            <a:spLocks noGrp="1"/>
          </p:cNvSpPr>
          <p:nvPr>
            <p:ph type="sldNum" sz="quarter" idx="12"/>
          </p:nvPr>
        </p:nvSpPr>
        <p:spPr/>
        <p:txBody>
          <a:bodyPr/>
          <a:lstStyle/>
          <a:p>
            <a:fld id="{9418BF85-850B-4E05-A8BA-99F272547A97}" type="slidenum">
              <a:rPr lang="be-BY" smtClean="0"/>
              <a:t>20</a:t>
            </a:fld>
            <a:endParaRPr lang="be-BY"/>
          </a:p>
        </p:txBody>
      </p:sp>
    </p:spTree>
    <p:extLst>
      <p:ext uri="{BB962C8B-B14F-4D97-AF65-F5344CB8AC3E}">
        <p14:creationId xmlns:p14="http://schemas.microsoft.com/office/powerpoint/2010/main" val="32355499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864327" y="640080"/>
                <a:ext cx="10515600" cy="4935991"/>
              </a:xfrm>
            </p:spPr>
            <p:txBody>
              <a:bodyPr>
                <a:normAutofit/>
              </a:bodyPr>
              <a:lstStyle/>
              <a:p>
                <a:pPr marL="0" indent="0">
                  <a:buNone/>
                </a:pPr>
                <a:r>
                  <a:rPr lang="en-US" b="1" spc="-5" dirty="0" smtClean="0">
                    <a:cs typeface="Calibri"/>
                  </a:rPr>
                  <a:t>Exercise 6. </a:t>
                </a:r>
                <a:r>
                  <a:rPr lang="en-US" spc="-5" dirty="0">
                    <a:cs typeface="Calibri"/>
                  </a:rPr>
                  <a:t>Prove the equality</a:t>
                </a:r>
                <a:r>
                  <a:rPr lang="en-US" dirty="0"/>
                  <a:t> </a:t>
                </a:r>
              </a:p>
              <a:p>
                <a:pPr marL="0" indent="0" algn="ctr">
                  <a:buNone/>
                </a:pPr>
                <a:r>
                  <a:rPr lang="en-US" b="0" dirty="0" smtClean="0"/>
                  <a:t> </a:t>
                </a: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r>
                      <m:rPr>
                        <m:sty m:val="p"/>
                      </m:rPr>
                      <a:rPr lang="en-US">
                        <a:latin typeface="Cambria Math" panose="02040503050406030204" pitchFamily="18" charset="0"/>
                      </a:rPr>
                      <m:t>cos</m:t>
                    </m:r>
                    <m:r>
                      <a:rPr lang="en-US" i="1">
                        <a:latin typeface="Cambria Math" panose="02040503050406030204" pitchFamily="18" charset="0"/>
                      </a:rPr>
                      <m:t> </m:t>
                    </m:r>
                    <m:r>
                      <a:rPr lang="en-US" i="1">
                        <a:latin typeface="Cambria Math" panose="02040503050406030204" pitchFamily="18" charset="0"/>
                      </a:rPr>
                      <m:t>𝑎𝑡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den>
                    </m:f>
                  </m:oMath>
                </a14:m>
                <a:r>
                  <a:rPr lang="en-US" dirty="0" smtClean="0"/>
                  <a:t>. </a:t>
                </a:r>
              </a:p>
              <a:p>
                <a:pPr marL="0" indent="0">
                  <a:buNone/>
                </a:pPr>
                <a:r>
                  <a:rPr lang="en-US" sz="3000" b="1" spc="-5" dirty="0" smtClean="0">
                    <a:cs typeface="Calibri"/>
                  </a:rPr>
                  <a:t>Proof.</a:t>
                </a:r>
                <a:r>
                  <a:rPr lang="en-US" sz="3000" spc="-5" dirty="0" smtClean="0">
                    <a:cs typeface="Calibri"/>
                  </a:rPr>
                  <a:t>  </a:t>
                </a:r>
                <a:r>
                  <a:rPr lang="en-US" spc="-5" dirty="0" smtClean="0">
                    <a:cs typeface="Calibri"/>
                  </a:rPr>
                  <a:t>We know that </a:t>
                </a:r>
                <a:r>
                  <a:rPr lang="en-US" sz="3000" spc="-5" dirty="0" smtClean="0">
                    <a:cs typeface="Calibri"/>
                  </a:rPr>
                  <a:t> </a:t>
                </a:r>
                <a14:m>
                  <m:oMath xmlns:m="http://schemas.openxmlformats.org/officeDocument/2006/math">
                    <m:sSup>
                      <m:sSupPr>
                        <m:ctrlPr>
                          <a:rPr lang="en-US" sz="3000" b="0" i="1" spc="-5" smtClean="0">
                            <a:solidFill>
                              <a:srgbClr val="FF0000"/>
                            </a:solidFill>
                            <a:latin typeface="Cambria Math" panose="02040503050406030204" pitchFamily="18" charset="0"/>
                            <a:cs typeface="Calibri"/>
                          </a:rPr>
                        </m:ctrlPr>
                      </m:sSupPr>
                      <m:e>
                        <m:r>
                          <a:rPr lang="en-US" sz="3000" b="0" i="1" spc="-5" smtClean="0">
                            <a:solidFill>
                              <a:srgbClr val="FF0000"/>
                            </a:solidFill>
                            <a:latin typeface="Cambria Math" panose="02040503050406030204" pitchFamily="18" charset="0"/>
                            <a:cs typeface="Calibri"/>
                          </a:rPr>
                          <m:t>𝑒</m:t>
                        </m:r>
                      </m:e>
                      <m:sup>
                        <m:r>
                          <a:rPr lang="en-US" sz="3000" b="0" i="1" spc="-5" smtClean="0">
                            <a:solidFill>
                              <a:srgbClr val="FF0000"/>
                            </a:solidFill>
                            <a:latin typeface="Cambria Math" panose="02040503050406030204" pitchFamily="18" charset="0"/>
                            <a:cs typeface="Calibri"/>
                          </a:rPr>
                          <m:t>𝑖𝑎𝑡</m:t>
                        </m:r>
                      </m:sup>
                    </m:sSup>
                    <m:r>
                      <a:rPr lang="en-US" sz="3000" b="0" i="1" spc="-5" smtClean="0">
                        <a:solidFill>
                          <a:srgbClr val="FF0000"/>
                        </a:solidFill>
                        <a:latin typeface="Cambria Math" panose="02040503050406030204" pitchFamily="18" charset="0"/>
                        <a:cs typeface="Calibri"/>
                      </a:rPr>
                      <m:t>=</m:t>
                    </m:r>
                    <m:func>
                      <m:funcPr>
                        <m:ctrlPr>
                          <a:rPr lang="en-US" sz="3000" b="0" i="1" spc="-5" smtClean="0">
                            <a:solidFill>
                              <a:srgbClr val="FF0000"/>
                            </a:solidFill>
                            <a:latin typeface="Cambria Math" panose="02040503050406030204" pitchFamily="18" charset="0"/>
                            <a:cs typeface="Calibri"/>
                          </a:rPr>
                        </m:ctrlPr>
                      </m:funcPr>
                      <m:fName>
                        <m:r>
                          <m:rPr>
                            <m:sty m:val="p"/>
                          </m:rPr>
                          <a:rPr lang="en-US" sz="3000" b="0" i="0" spc="-5" smtClean="0">
                            <a:solidFill>
                              <a:srgbClr val="FF0000"/>
                            </a:solidFill>
                            <a:latin typeface="Cambria Math" panose="02040503050406030204" pitchFamily="18" charset="0"/>
                            <a:cs typeface="Calibri"/>
                          </a:rPr>
                          <m:t>cos</m:t>
                        </m:r>
                      </m:fName>
                      <m:e>
                        <m:r>
                          <a:rPr lang="en-US" sz="3000" b="0" i="1" spc="-5" smtClean="0">
                            <a:solidFill>
                              <a:srgbClr val="FF0000"/>
                            </a:solidFill>
                            <a:latin typeface="Cambria Math" panose="02040503050406030204" pitchFamily="18" charset="0"/>
                            <a:cs typeface="Calibri"/>
                          </a:rPr>
                          <m:t>𝑎𝑡</m:t>
                        </m:r>
                        <m:r>
                          <a:rPr lang="en-US" sz="3000" b="0" i="1" spc="-5" smtClean="0">
                            <a:solidFill>
                              <a:srgbClr val="FF0000"/>
                            </a:solidFill>
                            <a:latin typeface="Cambria Math" panose="02040503050406030204" pitchFamily="18" charset="0"/>
                            <a:cs typeface="Calibri"/>
                          </a:rPr>
                          <m:t>+</m:t>
                        </m:r>
                        <m:r>
                          <a:rPr lang="en-US" sz="3000" b="0" i="1" spc="-5" smtClean="0">
                            <a:solidFill>
                              <a:srgbClr val="FF0000"/>
                            </a:solidFill>
                            <a:latin typeface="Cambria Math" panose="02040503050406030204" pitchFamily="18" charset="0"/>
                            <a:cs typeface="Calibri"/>
                          </a:rPr>
                          <m:t>𝑖</m:t>
                        </m:r>
                        <m:r>
                          <a:rPr lang="en-US" sz="3000" b="0" i="1" spc="-5" smtClean="0">
                            <a:solidFill>
                              <a:srgbClr val="FF0000"/>
                            </a:solidFill>
                            <a:latin typeface="Cambria Math" panose="02040503050406030204" pitchFamily="18" charset="0"/>
                            <a:cs typeface="Calibri"/>
                          </a:rPr>
                          <m:t>⋅</m:t>
                        </m:r>
                        <m:func>
                          <m:funcPr>
                            <m:ctrlPr>
                              <a:rPr lang="en-US" sz="3000" b="0" i="1" spc="-5" smtClean="0">
                                <a:solidFill>
                                  <a:srgbClr val="FF0000"/>
                                </a:solidFill>
                                <a:latin typeface="Cambria Math" panose="02040503050406030204" pitchFamily="18" charset="0"/>
                                <a:cs typeface="Calibri"/>
                              </a:rPr>
                            </m:ctrlPr>
                          </m:funcPr>
                          <m:fName>
                            <m:r>
                              <m:rPr>
                                <m:sty m:val="p"/>
                              </m:rPr>
                              <a:rPr lang="en-US" sz="3000" b="0" i="0" spc="-5" smtClean="0">
                                <a:solidFill>
                                  <a:srgbClr val="FF0000"/>
                                </a:solidFill>
                                <a:latin typeface="Cambria Math" panose="02040503050406030204" pitchFamily="18" charset="0"/>
                                <a:cs typeface="Calibri"/>
                              </a:rPr>
                              <m:t>sin</m:t>
                            </m:r>
                          </m:fName>
                          <m:e>
                            <m:r>
                              <a:rPr lang="en-US" sz="3000" b="0" i="1" spc="-5" smtClean="0">
                                <a:solidFill>
                                  <a:srgbClr val="FF0000"/>
                                </a:solidFill>
                                <a:latin typeface="Cambria Math" panose="02040503050406030204" pitchFamily="18" charset="0"/>
                                <a:cs typeface="Calibri"/>
                              </a:rPr>
                              <m:t>𝑎𝑡</m:t>
                            </m:r>
                          </m:e>
                        </m:func>
                      </m:e>
                    </m:func>
                  </m:oMath>
                </a14:m>
                <a:r>
                  <a:rPr lang="en-US" sz="3000" spc="-5" dirty="0" smtClean="0">
                    <a:cs typeface="Calibri"/>
                  </a:rPr>
                  <a:t> </a:t>
                </a:r>
                <a:r>
                  <a:rPr lang="en-US" spc="-5" dirty="0" smtClean="0">
                    <a:cs typeface="Calibri"/>
                  </a:rPr>
                  <a:t>[</a:t>
                </a:r>
                <a:r>
                  <a:rPr lang="en-US" spc="-5" dirty="0">
                    <a:cs typeface="Calibri"/>
                  </a:rPr>
                  <a:t>Euler's </a:t>
                </a:r>
                <a:r>
                  <a:rPr lang="en-US" spc="-5" dirty="0" smtClean="0">
                    <a:cs typeface="Calibri"/>
                  </a:rPr>
                  <a:t>Formula]</a:t>
                </a:r>
              </a:p>
              <a:p>
                <a:pPr marL="0" indent="0" algn="ctr">
                  <a:buNone/>
                </a:pPr>
                <a:r>
                  <a:rPr lang="en-US" spc="-5" dirty="0">
                    <a:cs typeface="Calibri"/>
                  </a:rPr>
                  <a:t>w</a:t>
                </a:r>
                <a:r>
                  <a:rPr lang="en-US" b="0" spc="-5" dirty="0" smtClean="0">
                    <a:cs typeface="Calibri"/>
                  </a:rPr>
                  <a:t>here </a:t>
                </a:r>
                <a14:m>
                  <m:oMath xmlns:m="http://schemas.openxmlformats.org/officeDocument/2006/math">
                    <m:r>
                      <a:rPr lang="en-US" b="0" i="1" spc="-5" smtClean="0">
                        <a:latin typeface="Cambria Math" panose="02040503050406030204" pitchFamily="18" charset="0"/>
                        <a:cs typeface="Calibri"/>
                      </a:rPr>
                      <m:t>𝑖</m:t>
                    </m:r>
                    <m:r>
                      <a:rPr lang="en-US" b="0" i="1" spc="-5" smtClean="0">
                        <a:latin typeface="Cambria Math" panose="02040503050406030204" pitchFamily="18" charset="0"/>
                        <a:cs typeface="Calibri"/>
                      </a:rPr>
                      <m:t>=</m:t>
                    </m:r>
                    <m:rad>
                      <m:radPr>
                        <m:degHide m:val="on"/>
                        <m:ctrlPr>
                          <a:rPr lang="en-US" b="0" i="1" spc="-5" smtClean="0">
                            <a:latin typeface="Cambria Math" panose="02040503050406030204" pitchFamily="18" charset="0"/>
                          </a:rPr>
                        </m:ctrlPr>
                      </m:radPr>
                      <m:deg/>
                      <m:e>
                        <m:r>
                          <a:rPr lang="en-US" b="0" i="1" spc="-5" smtClean="0">
                            <a:latin typeface="Cambria Math" panose="02040503050406030204" pitchFamily="18" charset="0"/>
                          </a:rPr>
                          <m:t>−1</m:t>
                        </m:r>
                      </m:e>
                    </m:rad>
                    <m:r>
                      <a:rPr lang="en-US" b="0" i="1" spc="-5" smtClean="0">
                        <a:latin typeface="Cambria Math" panose="02040503050406030204" pitchFamily="18" charset="0"/>
                      </a:rPr>
                      <m:t>−</m:t>
                    </m:r>
                  </m:oMath>
                </a14:m>
                <a:r>
                  <a:rPr lang="en-US" spc="-5" dirty="0" smtClean="0">
                    <a:cs typeface="Calibri"/>
                  </a:rPr>
                  <a:t>imaginary unit</a:t>
                </a:r>
              </a:p>
              <a:p>
                <a:pPr marL="0" indent="0">
                  <a:buNone/>
                </a:pPr>
                <a:r>
                  <a:rPr lang="en-US" b="1" spc="-5" dirty="0" smtClean="0">
                    <a:cs typeface="Calibri"/>
                  </a:rPr>
                  <a:t>Ex.: </a:t>
                </a:r>
                <a:r>
                  <a:rPr lang="en-US" spc="-5" dirty="0" smtClean="0">
                    <a:cs typeface="Calibri"/>
                  </a:rPr>
                  <a:t>If you don’t like it you would try to prove it by definition: </a:t>
                </a:r>
              </a:p>
              <a:p>
                <a:pPr marL="0" indent="0" algn="ctr">
                  <a:buNone/>
                </a:pPr>
                <a14:m>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m:t>
                    </m:r>
                    <m:r>
                      <m:rPr>
                        <m:sty m:val="p"/>
                      </m:rPr>
                      <a:rPr lang="en-US">
                        <a:latin typeface="Cambria Math" panose="02040503050406030204" pitchFamily="18" charset="0"/>
                      </a:rPr>
                      <m:t>cos</m:t>
                    </m:r>
                    <m:r>
                      <a:rPr lang="en-US" i="1">
                        <a:latin typeface="Cambria Math" panose="02040503050406030204" pitchFamily="18" charset="0"/>
                      </a:rPr>
                      <m:t> </m:t>
                    </m:r>
                    <m:r>
                      <a:rPr lang="en-US" i="1">
                        <a:latin typeface="Cambria Math" panose="02040503050406030204" pitchFamily="18" charset="0"/>
                      </a:rPr>
                      <m:t>𝑎𝑡</m:t>
                    </m:r>
                    <m:r>
                      <a:rPr lang="en-US" i="1">
                        <a:latin typeface="Cambria Math" panose="02040503050406030204" pitchFamily="18" charset="0"/>
                      </a:rPr>
                      <m:t>}=</m:t>
                    </m:r>
                    <m:nary>
                      <m:naryPr>
                        <m:ctrlPr>
                          <a:rPr lang="en-US" b="0" i="1" smtClean="0">
                            <a:latin typeface="Cambria Math" panose="02040503050406030204" pitchFamily="18" charset="0"/>
                          </a:rPr>
                        </m:ctrlPr>
                      </m:naryPr>
                      <m:sub>
                        <m:r>
                          <a:rPr lang="en-US" b="0" i="1" smtClean="0">
                            <a:latin typeface="Cambria Math" panose="02040503050406030204" pitchFamily="18" charset="0"/>
                          </a:rPr>
                          <m:t>0</m:t>
                        </m:r>
                      </m:sub>
                      <m:sup>
                        <m:r>
                          <a:rPr lang="en-US" b="0" i="1" smtClean="0">
                            <a:latin typeface="Cambria Math" panose="02040503050406030204" pitchFamily="18" charset="0"/>
                          </a:rPr>
                          <m:t>+∞</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𝑠𝑡</m:t>
                            </m:r>
                            <m:r>
                              <a:rPr lang="en-US" b="0" i="1" smtClean="0">
                                <a:latin typeface="Cambria Math" panose="02040503050406030204" pitchFamily="18" charset="0"/>
                              </a:rPr>
                              <m:t> </m:t>
                            </m:r>
                          </m:sup>
                        </m:s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𝑎𝑡</m:t>
                            </m:r>
                          </m:e>
                        </m:func>
                        <m:r>
                          <a:rPr lang="en-US" b="0" i="1" smtClean="0">
                            <a:latin typeface="Cambria Math" panose="02040503050406030204" pitchFamily="18" charset="0"/>
                          </a:rPr>
                          <m:t>𝑑𝑡</m:t>
                        </m:r>
                      </m:e>
                    </m:nary>
                  </m:oMath>
                </a14:m>
                <a:r>
                  <a:rPr lang="en-US" spc="-5" dirty="0" smtClean="0">
                    <a:cs typeface="Calibri"/>
                  </a:rPr>
                  <a:t> </a:t>
                </a:r>
              </a:p>
              <a:p>
                <a:pPr marL="0" indent="0">
                  <a:lnSpc>
                    <a:spcPct val="100000"/>
                  </a:lnSpc>
                  <a:buNone/>
                </a:pPr>
                <a:endParaRPr lang="en-US" spc="-5" dirty="0">
                  <a:cs typeface="Calibri"/>
                </a:endParaRP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64327" y="640080"/>
                <a:ext cx="10515600" cy="4935991"/>
              </a:xfrm>
              <a:blipFill>
                <a:blip r:embed="rId2"/>
                <a:stretch>
                  <a:fillRect l="-1391" t="-1975"/>
                </a:stretch>
              </a:blipFill>
            </p:spPr>
            <p:txBody>
              <a:bodyPr/>
              <a:lstStyle/>
              <a:p>
                <a:r>
                  <a:rPr lang="be-BY">
                    <a:noFill/>
                  </a:rPr>
                  <a:t> </a:t>
                </a:r>
              </a:p>
            </p:txBody>
          </p:sp>
        </mc:Fallback>
      </mc:AlternateContent>
      <p:sp>
        <p:nvSpPr>
          <p:cNvPr id="2" name="Нижний колонтитул 1"/>
          <p:cNvSpPr>
            <a:spLocks noGrp="1"/>
          </p:cNvSpPr>
          <p:nvPr>
            <p:ph type="ftr" sz="quarter" idx="11"/>
          </p:nvPr>
        </p:nvSpPr>
        <p:spPr/>
        <p:txBody>
          <a:bodyPr/>
          <a:lstStyle/>
          <a:p>
            <a:r>
              <a:rPr lang="en-US" smtClean="0"/>
              <a:t>Lecture 1 (Definition of the Laplace Transform)</a:t>
            </a:r>
            <a:endParaRPr lang="be-BY"/>
          </a:p>
        </p:txBody>
      </p:sp>
      <p:sp>
        <p:nvSpPr>
          <p:cNvPr id="4" name="Номер слайда 3"/>
          <p:cNvSpPr>
            <a:spLocks noGrp="1"/>
          </p:cNvSpPr>
          <p:nvPr>
            <p:ph type="sldNum" sz="quarter" idx="12"/>
          </p:nvPr>
        </p:nvSpPr>
        <p:spPr/>
        <p:txBody>
          <a:bodyPr/>
          <a:lstStyle/>
          <a:p>
            <a:fld id="{9418BF85-850B-4E05-A8BA-99F272547A97}" type="slidenum">
              <a:rPr lang="be-BY" smtClean="0"/>
              <a:t>21</a:t>
            </a:fld>
            <a:endParaRPr lang="be-BY"/>
          </a:p>
        </p:txBody>
      </p:sp>
    </p:spTree>
    <p:extLst>
      <p:ext uri="{BB962C8B-B14F-4D97-AF65-F5344CB8AC3E}">
        <p14:creationId xmlns:p14="http://schemas.microsoft.com/office/powerpoint/2010/main" val="41491519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864327" y="640080"/>
                <a:ext cx="10515600" cy="4935991"/>
              </a:xfrm>
            </p:spPr>
            <p:txBody>
              <a:bodyPr>
                <a:normAutofit fontScale="92500" lnSpcReduction="10000"/>
              </a:bodyPr>
              <a:lstStyle/>
              <a:p>
                <a:pPr marL="0" indent="0">
                  <a:buNone/>
                </a:pPr>
                <a:r>
                  <a:rPr lang="en-US" b="1" spc="-5" dirty="0">
                    <a:cs typeface="Calibri"/>
                  </a:rPr>
                  <a:t>Exercise 6. </a:t>
                </a:r>
                <a:r>
                  <a:rPr lang="en-US" spc="-5" dirty="0">
                    <a:cs typeface="Calibri"/>
                  </a:rPr>
                  <a:t>Prove the equality</a:t>
                </a:r>
                <a:r>
                  <a:rPr lang="en-US" dirty="0"/>
                  <a:t> </a:t>
                </a:r>
              </a:p>
              <a:p>
                <a:pPr marL="0" indent="0" algn="ctr">
                  <a:buNone/>
                </a:pPr>
                <a:r>
                  <a:rPr lang="en-US" dirty="0"/>
                  <a:t> </a:t>
                </a:r>
                <a14:m>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m:t>
                    </m:r>
                    <m:r>
                      <m:rPr>
                        <m:sty m:val="p"/>
                      </m:rPr>
                      <a:rPr lang="en-US">
                        <a:latin typeface="Cambria Math" panose="02040503050406030204" pitchFamily="18" charset="0"/>
                      </a:rPr>
                      <m:t>cos</m:t>
                    </m:r>
                    <m:r>
                      <a:rPr lang="en-US" i="1">
                        <a:latin typeface="Cambria Math" panose="02040503050406030204" pitchFamily="18" charset="0"/>
                      </a:rPr>
                      <m:t> </m:t>
                    </m:r>
                    <m:r>
                      <a:rPr lang="en-US" i="1">
                        <a:latin typeface="Cambria Math" panose="02040503050406030204" pitchFamily="18" charset="0"/>
                      </a:rPr>
                      <m:t>𝑎𝑡</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𝑠</m:t>
                        </m:r>
                      </m:num>
                      <m:den>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2</m:t>
                            </m:r>
                          </m:sup>
                        </m:sSup>
                      </m:den>
                    </m:f>
                  </m:oMath>
                </a14:m>
                <a:r>
                  <a:rPr lang="en-US" dirty="0"/>
                  <a:t>. </a:t>
                </a:r>
              </a:p>
              <a:p>
                <a:pPr marL="0" indent="0">
                  <a:buNone/>
                </a:pPr>
                <a:r>
                  <a:rPr lang="en-US" sz="3000" b="1" spc="-5" dirty="0" smtClean="0">
                    <a:cs typeface="Calibri"/>
                  </a:rPr>
                  <a:t>Proof.</a:t>
                </a:r>
                <a:r>
                  <a:rPr lang="en-US" sz="3000" spc="-5" dirty="0" smtClean="0">
                    <a:cs typeface="Calibri"/>
                  </a:rPr>
                  <a:t>  </a:t>
                </a:r>
                <a:r>
                  <a:rPr lang="en-US" spc="-5" dirty="0" smtClean="0">
                    <a:cs typeface="Calibri"/>
                  </a:rPr>
                  <a:t>We know that </a:t>
                </a:r>
                <a:r>
                  <a:rPr lang="en-US" sz="3000" spc="-5" dirty="0" smtClean="0">
                    <a:cs typeface="Calibri"/>
                  </a:rPr>
                  <a:t> </a:t>
                </a:r>
                <a14:m>
                  <m:oMath xmlns:m="http://schemas.openxmlformats.org/officeDocument/2006/math">
                    <m:sSup>
                      <m:sSupPr>
                        <m:ctrlPr>
                          <a:rPr lang="en-US" sz="3000" b="0" i="1" spc="-5" smtClean="0">
                            <a:solidFill>
                              <a:srgbClr val="FF0000"/>
                            </a:solidFill>
                            <a:latin typeface="Cambria Math" panose="02040503050406030204" pitchFamily="18" charset="0"/>
                            <a:cs typeface="Calibri"/>
                          </a:rPr>
                        </m:ctrlPr>
                      </m:sSupPr>
                      <m:e>
                        <m:r>
                          <a:rPr lang="en-US" sz="3000" b="0" i="1" spc="-5" smtClean="0">
                            <a:solidFill>
                              <a:srgbClr val="FF0000"/>
                            </a:solidFill>
                            <a:latin typeface="Cambria Math" panose="02040503050406030204" pitchFamily="18" charset="0"/>
                            <a:cs typeface="Calibri"/>
                          </a:rPr>
                          <m:t>𝑒</m:t>
                        </m:r>
                      </m:e>
                      <m:sup>
                        <m:r>
                          <a:rPr lang="en-US" sz="3000" b="0" i="1" spc="-5" smtClean="0">
                            <a:solidFill>
                              <a:srgbClr val="FF0000"/>
                            </a:solidFill>
                            <a:latin typeface="Cambria Math" panose="02040503050406030204" pitchFamily="18" charset="0"/>
                            <a:cs typeface="Calibri"/>
                          </a:rPr>
                          <m:t>𝑖𝑎𝑡</m:t>
                        </m:r>
                      </m:sup>
                    </m:sSup>
                    <m:r>
                      <a:rPr lang="en-US" sz="3000" b="0" i="1" spc="-5" smtClean="0">
                        <a:solidFill>
                          <a:srgbClr val="FF0000"/>
                        </a:solidFill>
                        <a:latin typeface="Cambria Math" panose="02040503050406030204" pitchFamily="18" charset="0"/>
                        <a:cs typeface="Calibri"/>
                      </a:rPr>
                      <m:t>=</m:t>
                    </m:r>
                    <m:func>
                      <m:funcPr>
                        <m:ctrlPr>
                          <a:rPr lang="en-US" sz="3000" b="0" i="1" spc="-5" smtClean="0">
                            <a:solidFill>
                              <a:srgbClr val="FF0000"/>
                            </a:solidFill>
                            <a:latin typeface="Cambria Math" panose="02040503050406030204" pitchFamily="18" charset="0"/>
                            <a:cs typeface="Calibri"/>
                          </a:rPr>
                        </m:ctrlPr>
                      </m:funcPr>
                      <m:fName>
                        <m:r>
                          <m:rPr>
                            <m:sty m:val="p"/>
                          </m:rPr>
                          <a:rPr lang="en-US" sz="3000" b="0" i="0" spc="-5" smtClean="0">
                            <a:solidFill>
                              <a:srgbClr val="FF0000"/>
                            </a:solidFill>
                            <a:latin typeface="Cambria Math" panose="02040503050406030204" pitchFamily="18" charset="0"/>
                            <a:cs typeface="Calibri"/>
                          </a:rPr>
                          <m:t>cos</m:t>
                        </m:r>
                      </m:fName>
                      <m:e>
                        <m:r>
                          <a:rPr lang="en-US" sz="3000" b="0" i="1" spc="-5" smtClean="0">
                            <a:solidFill>
                              <a:srgbClr val="FF0000"/>
                            </a:solidFill>
                            <a:latin typeface="Cambria Math" panose="02040503050406030204" pitchFamily="18" charset="0"/>
                            <a:cs typeface="Calibri"/>
                          </a:rPr>
                          <m:t>𝑎𝑡</m:t>
                        </m:r>
                        <m:r>
                          <a:rPr lang="en-US" sz="3000" b="0" i="1" spc="-5" smtClean="0">
                            <a:solidFill>
                              <a:srgbClr val="FF0000"/>
                            </a:solidFill>
                            <a:latin typeface="Cambria Math" panose="02040503050406030204" pitchFamily="18" charset="0"/>
                            <a:cs typeface="Calibri"/>
                          </a:rPr>
                          <m:t>+</m:t>
                        </m:r>
                        <m:r>
                          <a:rPr lang="en-US" sz="3000" b="0" i="1" spc="-5" smtClean="0">
                            <a:solidFill>
                              <a:srgbClr val="FF0000"/>
                            </a:solidFill>
                            <a:latin typeface="Cambria Math" panose="02040503050406030204" pitchFamily="18" charset="0"/>
                            <a:cs typeface="Calibri"/>
                          </a:rPr>
                          <m:t>𝑖</m:t>
                        </m:r>
                        <m:r>
                          <a:rPr lang="en-US" sz="3000" b="0" i="1" spc="-5" smtClean="0">
                            <a:solidFill>
                              <a:srgbClr val="FF0000"/>
                            </a:solidFill>
                            <a:latin typeface="Cambria Math" panose="02040503050406030204" pitchFamily="18" charset="0"/>
                            <a:cs typeface="Calibri"/>
                          </a:rPr>
                          <m:t>⋅</m:t>
                        </m:r>
                        <m:func>
                          <m:funcPr>
                            <m:ctrlPr>
                              <a:rPr lang="en-US" sz="3000" b="0" i="1" spc="-5" smtClean="0">
                                <a:solidFill>
                                  <a:srgbClr val="FF0000"/>
                                </a:solidFill>
                                <a:latin typeface="Cambria Math" panose="02040503050406030204" pitchFamily="18" charset="0"/>
                                <a:cs typeface="Calibri"/>
                              </a:rPr>
                            </m:ctrlPr>
                          </m:funcPr>
                          <m:fName>
                            <m:r>
                              <m:rPr>
                                <m:sty m:val="p"/>
                              </m:rPr>
                              <a:rPr lang="en-US" sz="3000" b="0" i="0" spc="-5" smtClean="0">
                                <a:solidFill>
                                  <a:srgbClr val="FF0000"/>
                                </a:solidFill>
                                <a:latin typeface="Cambria Math" panose="02040503050406030204" pitchFamily="18" charset="0"/>
                                <a:cs typeface="Calibri"/>
                              </a:rPr>
                              <m:t>sin</m:t>
                            </m:r>
                          </m:fName>
                          <m:e>
                            <m:r>
                              <a:rPr lang="en-US" sz="3000" b="0" i="1" spc="-5" smtClean="0">
                                <a:solidFill>
                                  <a:srgbClr val="FF0000"/>
                                </a:solidFill>
                                <a:latin typeface="Cambria Math" panose="02040503050406030204" pitchFamily="18" charset="0"/>
                                <a:cs typeface="Calibri"/>
                              </a:rPr>
                              <m:t>𝑎𝑡</m:t>
                            </m:r>
                          </m:e>
                        </m:func>
                      </m:e>
                    </m:func>
                  </m:oMath>
                </a14:m>
                <a:r>
                  <a:rPr lang="en-US" sz="3000" spc="-5" dirty="0" smtClean="0">
                    <a:cs typeface="Calibri"/>
                  </a:rPr>
                  <a:t> </a:t>
                </a:r>
                <a:r>
                  <a:rPr lang="en-US" spc="-5" dirty="0" smtClean="0">
                    <a:cs typeface="Calibri"/>
                  </a:rPr>
                  <a:t>[</a:t>
                </a:r>
                <a:r>
                  <a:rPr lang="en-US" spc="-5" dirty="0">
                    <a:cs typeface="Calibri"/>
                  </a:rPr>
                  <a:t>Euler's </a:t>
                </a:r>
                <a:r>
                  <a:rPr lang="en-US" spc="-5" dirty="0" smtClean="0">
                    <a:cs typeface="Calibri"/>
                  </a:rPr>
                  <a:t>Formula]</a:t>
                </a:r>
              </a:p>
              <a:p>
                <a:pPr marL="0" indent="0" algn="ctr">
                  <a:buNone/>
                </a:pPr>
                <a:r>
                  <a:rPr lang="en-US" spc="-5" dirty="0">
                    <a:cs typeface="Calibri"/>
                  </a:rPr>
                  <a:t>w</a:t>
                </a:r>
                <a:r>
                  <a:rPr lang="en-US" b="0" spc="-5" dirty="0" smtClean="0">
                    <a:cs typeface="Calibri"/>
                  </a:rPr>
                  <a:t>here </a:t>
                </a:r>
                <a14:m>
                  <m:oMath xmlns:m="http://schemas.openxmlformats.org/officeDocument/2006/math">
                    <m:r>
                      <a:rPr lang="en-US" b="0" i="1" spc="-5" smtClean="0">
                        <a:latin typeface="Cambria Math" panose="02040503050406030204" pitchFamily="18" charset="0"/>
                        <a:cs typeface="Calibri"/>
                      </a:rPr>
                      <m:t>𝑖</m:t>
                    </m:r>
                    <m:r>
                      <a:rPr lang="en-US" b="0" i="1" spc="-5" smtClean="0">
                        <a:latin typeface="Cambria Math" panose="02040503050406030204" pitchFamily="18" charset="0"/>
                        <a:cs typeface="Calibri"/>
                      </a:rPr>
                      <m:t>=</m:t>
                    </m:r>
                    <m:rad>
                      <m:radPr>
                        <m:degHide m:val="on"/>
                        <m:ctrlPr>
                          <a:rPr lang="en-US" b="0" i="1" spc="-5" smtClean="0">
                            <a:latin typeface="Cambria Math" panose="02040503050406030204" pitchFamily="18" charset="0"/>
                          </a:rPr>
                        </m:ctrlPr>
                      </m:radPr>
                      <m:deg/>
                      <m:e>
                        <m:r>
                          <a:rPr lang="en-US" b="0" i="1" spc="-5" smtClean="0">
                            <a:latin typeface="Cambria Math" panose="02040503050406030204" pitchFamily="18" charset="0"/>
                          </a:rPr>
                          <m:t>−1</m:t>
                        </m:r>
                      </m:e>
                    </m:rad>
                    <m:r>
                      <a:rPr lang="en-US" b="0" i="1" spc="-5" smtClean="0">
                        <a:latin typeface="Cambria Math" panose="02040503050406030204" pitchFamily="18" charset="0"/>
                      </a:rPr>
                      <m:t>−</m:t>
                    </m:r>
                  </m:oMath>
                </a14:m>
                <a:r>
                  <a:rPr lang="en-US" spc="-5" dirty="0" smtClean="0">
                    <a:cs typeface="Calibri"/>
                  </a:rPr>
                  <a:t>imaginary unit</a:t>
                </a:r>
              </a:p>
              <a:p>
                <a:pPr marL="0" indent="0">
                  <a:buNone/>
                </a:pPr>
                <a:r>
                  <a:rPr lang="en-US" spc="-5" dirty="0" smtClean="0">
                    <a:cs typeface="Calibri"/>
                  </a:rPr>
                  <a:t>If you like it we shall continue:  </a:t>
                </a:r>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i="1" spc="-5">
                              <a:latin typeface="Cambria Math" panose="02040503050406030204" pitchFamily="18" charset="0"/>
                              <a:cs typeface="Calibri"/>
                            </a:rPr>
                          </m:ctrlPr>
                        </m:sSupPr>
                        <m:e>
                          <m:r>
                            <a:rPr lang="en-US" i="1" spc="-5">
                              <a:latin typeface="Cambria Math" panose="02040503050406030204" pitchFamily="18" charset="0"/>
                              <a:cs typeface="Calibri"/>
                            </a:rPr>
                            <m:t>𝑒</m:t>
                          </m:r>
                        </m:e>
                        <m:sup>
                          <m:r>
                            <a:rPr lang="en-US" i="1" spc="-5">
                              <a:latin typeface="Cambria Math" panose="02040503050406030204" pitchFamily="18" charset="0"/>
                              <a:cs typeface="Calibri"/>
                            </a:rPr>
                            <m:t>𝑖</m:t>
                          </m:r>
                          <m:r>
                            <a:rPr lang="en-US" b="0" i="1" spc="-5" smtClean="0">
                              <a:latin typeface="Cambria Math" panose="02040503050406030204" pitchFamily="18" charset="0"/>
                              <a:cs typeface="Calibri"/>
                            </a:rPr>
                            <m:t>𝑎</m:t>
                          </m:r>
                          <m:r>
                            <a:rPr lang="en-US" i="1" spc="-5">
                              <a:latin typeface="Cambria Math" panose="02040503050406030204" pitchFamily="18" charset="0"/>
                              <a:cs typeface="Calibri"/>
                            </a:rPr>
                            <m:t>𝑡</m:t>
                          </m:r>
                        </m:sup>
                      </m:sSup>
                      <m:r>
                        <a:rPr lang="en-US" i="1" spc="-5">
                          <a:latin typeface="Cambria Math" panose="02040503050406030204" pitchFamily="18" charset="0"/>
                          <a:cs typeface="Calibri"/>
                        </a:rPr>
                        <m:t>=</m:t>
                      </m:r>
                      <m:func>
                        <m:funcPr>
                          <m:ctrlPr>
                            <a:rPr lang="en-US" i="1" spc="-5">
                              <a:latin typeface="Cambria Math" panose="02040503050406030204" pitchFamily="18" charset="0"/>
                              <a:cs typeface="Calibri"/>
                            </a:rPr>
                          </m:ctrlPr>
                        </m:funcPr>
                        <m:fName>
                          <m:r>
                            <m:rPr>
                              <m:sty m:val="p"/>
                            </m:rPr>
                            <a:rPr lang="en-US" spc="-5">
                              <a:latin typeface="Cambria Math" panose="02040503050406030204" pitchFamily="18" charset="0"/>
                              <a:cs typeface="Calibri"/>
                            </a:rPr>
                            <m:t>cos</m:t>
                          </m:r>
                        </m:fName>
                        <m:e>
                          <m:r>
                            <a:rPr lang="en-US" b="0" i="1" spc="-5" smtClean="0">
                              <a:latin typeface="Cambria Math" panose="02040503050406030204" pitchFamily="18" charset="0"/>
                              <a:cs typeface="Calibri"/>
                            </a:rPr>
                            <m:t>𝑎</m:t>
                          </m:r>
                          <m:r>
                            <a:rPr lang="en-US" i="1" spc="-5">
                              <a:latin typeface="Cambria Math" panose="02040503050406030204" pitchFamily="18" charset="0"/>
                              <a:cs typeface="Calibri"/>
                            </a:rPr>
                            <m:t>𝑡</m:t>
                          </m:r>
                          <m:r>
                            <a:rPr lang="en-US" i="1" spc="-5">
                              <a:latin typeface="Cambria Math" panose="02040503050406030204" pitchFamily="18" charset="0"/>
                              <a:cs typeface="Calibri"/>
                            </a:rPr>
                            <m:t>+</m:t>
                          </m:r>
                          <m:r>
                            <a:rPr lang="en-US" i="1" spc="-5">
                              <a:latin typeface="Cambria Math" panose="02040503050406030204" pitchFamily="18" charset="0"/>
                              <a:cs typeface="Calibri"/>
                            </a:rPr>
                            <m:t>𝑖</m:t>
                          </m:r>
                          <m:r>
                            <a:rPr lang="en-US" i="1" spc="-5">
                              <a:latin typeface="Cambria Math" panose="02040503050406030204" pitchFamily="18" charset="0"/>
                              <a:cs typeface="Calibri"/>
                            </a:rPr>
                            <m:t>⋅</m:t>
                          </m:r>
                          <m:func>
                            <m:funcPr>
                              <m:ctrlPr>
                                <a:rPr lang="en-US" i="1" spc="-5">
                                  <a:latin typeface="Cambria Math" panose="02040503050406030204" pitchFamily="18" charset="0"/>
                                  <a:cs typeface="Calibri"/>
                                </a:rPr>
                              </m:ctrlPr>
                            </m:funcPr>
                            <m:fName>
                              <m:r>
                                <m:rPr>
                                  <m:sty m:val="p"/>
                                </m:rPr>
                                <a:rPr lang="en-US" spc="-5">
                                  <a:latin typeface="Cambria Math" panose="02040503050406030204" pitchFamily="18" charset="0"/>
                                  <a:cs typeface="Calibri"/>
                                </a:rPr>
                                <m:t>sin</m:t>
                              </m:r>
                            </m:fName>
                            <m:e>
                              <m:r>
                                <a:rPr lang="en-US" b="0" i="1" spc="-5" smtClean="0">
                                  <a:latin typeface="Cambria Math" panose="02040503050406030204" pitchFamily="18" charset="0"/>
                                  <a:cs typeface="Calibri"/>
                                </a:rPr>
                                <m:t>𝑎</m:t>
                              </m:r>
                              <m:r>
                                <a:rPr lang="en-US" i="1" spc="-5">
                                  <a:latin typeface="Cambria Math" panose="02040503050406030204" pitchFamily="18" charset="0"/>
                                  <a:cs typeface="Calibri"/>
                                </a:rPr>
                                <m:t>𝑡</m:t>
                              </m:r>
                            </m:e>
                          </m:func>
                        </m:e>
                      </m:func>
                    </m:oMath>
                  </m:oMathPara>
                </a14:m>
                <a:endParaRPr lang="en-US" spc="-5" dirty="0" smtClean="0">
                  <a:cs typeface="Calibri"/>
                </a:endParaRPr>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i="1" spc="-5">
                              <a:latin typeface="Cambria Math" panose="02040503050406030204" pitchFamily="18" charset="0"/>
                              <a:cs typeface="Calibri"/>
                            </a:rPr>
                          </m:ctrlPr>
                        </m:sSupPr>
                        <m:e>
                          <m:r>
                            <a:rPr lang="en-US" i="1" spc="-5">
                              <a:latin typeface="Cambria Math" panose="02040503050406030204" pitchFamily="18" charset="0"/>
                              <a:cs typeface="Calibri"/>
                            </a:rPr>
                            <m:t>𝑒</m:t>
                          </m:r>
                        </m:e>
                        <m:sup>
                          <m:r>
                            <a:rPr lang="en-US" b="0" i="1" spc="-5" smtClean="0">
                              <a:latin typeface="Cambria Math" panose="02040503050406030204" pitchFamily="18" charset="0"/>
                              <a:cs typeface="Calibri"/>
                            </a:rPr>
                            <m:t>−</m:t>
                          </m:r>
                          <m:r>
                            <a:rPr lang="en-US" i="1" spc="-5">
                              <a:latin typeface="Cambria Math" panose="02040503050406030204" pitchFamily="18" charset="0"/>
                              <a:cs typeface="Calibri"/>
                            </a:rPr>
                            <m:t>𝑖</m:t>
                          </m:r>
                          <m:r>
                            <a:rPr lang="en-US" b="0" i="1" spc="-5" smtClean="0">
                              <a:latin typeface="Cambria Math" panose="02040503050406030204" pitchFamily="18" charset="0"/>
                              <a:cs typeface="Calibri"/>
                            </a:rPr>
                            <m:t>𝑎</m:t>
                          </m:r>
                          <m:r>
                            <a:rPr lang="en-US" i="1" spc="-5">
                              <a:latin typeface="Cambria Math" panose="02040503050406030204" pitchFamily="18" charset="0"/>
                              <a:cs typeface="Calibri"/>
                            </a:rPr>
                            <m:t>𝑡</m:t>
                          </m:r>
                        </m:sup>
                      </m:sSup>
                      <m:r>
                        <a:rPr lang="en-US" i="1" spc="-5">
                          <a:latin typeface="Cambria Math" panose="02040503050406030204" pitchFamily="18" charset="0"/>
                          <a:cs typeface="Calibri"/>
                        </a:rPr>
                        <m:t>=</m:t>
                      </m:r>
                      <m:func>
                        <m:funcPr>
                          <m:ctrlPr>
                            <a:rPr lang="en-US" i="1" spc="-5">
                              <a:latin typeface="Cambria Math" panose="02040503050406030204" pitchFamily="18" charset="0"/>
                              <a:cs typeface="Calibri"/>
                            </a:rPr>
                          </m:ctrlPr>
                        </m:funcPr>
                        <m:fName>
                          <m:r>
                            <m:rPr>
                              <m:sty m:val="p"/>
                            </m:rPr>
                            <a:rPr lang="en-US" spc="-5">
                              <a:latin typeface="Cambria Math" panose="02040503050406030204" pitchFamily="18" charset="0"/>
                              <a:cs typeface="Calibri"/>
                            </a:rPr>
                            <m:t>cos</m:t>
                          </m:r>
                        </m:fName>
                        <m:e>
                          <m:r>
                            <a:rPr lang="en-US" b="0" i="1" spc="-5" smtClean="0">
                              <a:latin typeface="Cambria Math" panose="02040503050406030204" pitchFamily="18" charset="0"/>
                              <a:cs typeface="Calibri"/>
                            </a:rPr>
                            <m:t>(−</m:t>
                          </m:r>
                          <m:r>
                            <a:rPr lang="en-US" b="0" i="1" spc="-5" smtClean="0">
                              <a:latin typeface="Cambria Math" panose="02040503050406030204" pitchFamily="18" charset="0"/>
                              <a:cs typeface="Calibri"/>
                            </a:rPr>
                            <m:t>𝑎𝑡</m:t>
                          </m:r>
                          <m:r>
                            <a:rPr lang="en-US" b="0" i="1" spc="-5" smtClean="0">
                              <a:latin typeface="Cambria Math" panose="02040503050406030204" pitchFamily="18" charset="0"/>
                              <a:cs typeface="Calibri"/>
                            </a:rPr>
                            <m:t>)+</m:t>
                          </m:r>
                          <m:r>
                            <a:rPr lang="en-US" i="1" spc="-5">
                              <a:latin typeface="Cambria Math" panose="02040503050406030204" pitchFamily="18" charset="0"/>
                              <a:cs typeface="Calibri"/>
                            </a:rPr>
                            <m:t>𝑖</m:t>
                          </m:r>
                          <m:r>
                            <a:rPr lang="en-US" i="1" spc="-5">
                              <a:latin typeface="Cambria Math" panose="02040503050406030204" pitchFamily="18" charset="0"/>
                              <a:cs typeface="Calibri"/>
                            </a:rPr>
                            <m:t>⋅</m:t>
                          </m:r>
                          <m:func>
                            <m:funcPr>
                              <m:ctrlPr>
                                <a:rPr lang="en-US" i="1" spc="-5">
                                  <a:latin typeface="Cambria Math" panose="02040503050406030204" pitchFamily="18" charset="0"/>
                                  <a:cs typeface="Calibri"/>
                                </a:rPr>
                              </m:ctrlPr>
                            </m:funcPr>
                            <m:fName>
                              <m:r>
                                <m:rPr>
                                  <m:sty m:val="p"/>
                                </m:rPr>
                                <a:rPr lang="en-US" spc="-5">
                                  <a:latin typeface="Cambria Math" panose="02040503050406030204" pitchFamily="18" charset="0"/>
                                  <a:cs typeface="Calibri"/>
                                </a:rPr>
                                <m:t>sin</m:t>
                              </m:r>
                            </m:fName>
                            <m:e>
                              <m:d>
                                <m:dPr>
                                  <m:ctrlPr>
                                    <a:rPr lang="en-US" b="0" i="1" spc="-5" smtClean="0">
                                      <a:latin typeface="Cambria Math" panose="02040503050406030204" pitchFamily="18" charset="0"/>
                                      <a:cs typeface="Calibri"/>
                                    </a:rPr>
                                  </m:ctrlPr>
                                </m:dPr>
                                <m:e>
                                  <m:r>
                                    <a:rPr lang="en-US" b="0" i="1" spc="-5" smtClean="0">
                                      <a:latin typeface="Cambria Math" panose="02040503050406030204" pitchFamily="18" charset="0"/>
                                      <a:cs typeface="Calibri"/>
                                    </a:rPr>
                                    <m:t>−</m:t>
                                  </m:r>
                                  <m:r>
                                    <a:rPr lang="en-US" b="0" i="1" spc="-5" smtClean="0">
                                      <a:latin typeface="Cambria Math" panose="02040503050406030204" pitchFamily="18" charset="0"/>
                                      <a:cs typeface="Calibri"/>
                                    </a:rPr>
                                    <m:t>𝑎𝑡</m:t>
                                  </m:r>
                                </m:e>
                              </m:d>
                              <m:r>
                                <a:rPr lang="en-US" b="0" i="1" spc="-5" smtClean="0">
                                  <a:latin typeface="Cambria Math" panose="02040503050406030204" pitchFamily="18" charset="0"/>
                                  <a:cs typeface="Calibri"/>
                                </a:rPr>
                                <m:t>=</m:t>
                              </m:r>
                            </m:e>
                          </m:func>
                        </m:e>
                      </m:func>
                      <m:func>
                        <m:funcPr>
                          <m:ctrlPr>
                            <a:rPr lang="en-US" i="1" spc="-5" smtClean="0">
                              <a:latin typeface="Cambria Math" panose="02040503050406030204" pitchFamily="18" charset="0"/>
                              <a:cs typeface="Calibri"/>
                            </a:rPr>
                          </m:ctrlPr>
                        </m:funcPr>
                        <m:fName>
                          <m:r>
                            <m:rPr>
                              <m:sty m:val="p"/>
                            </m:rPr>
                            <a:rPr lang="en-US" spc="-5">
                              <a:latin typeface="Cambria Math" panose="02040503050406030204" pitchFamily="18" charset="0"/>
                              <a:cs typeface="Calibri"/>
                            </a:rPr>
                            <m:t>cos</m:t>
                          </m:r>
                          <m:r>
                            <a:rPr lang="en-US" b="0" i="1" spc="-5" smtClean="0">
                              <a:latin typeface="Cambria Math" panose="02040503050406030204" pitchFamily="18" charset="0"/>
                              <a:cs typeface="Calibri"/>
                            </a:rPr>
                            <m:t>𝑎</m:t>
                          </m:r>
                        </m:fName>
                        <m:e>
                          <m:r>
                            <a:rPr lang="en-US" i="1" spc="-5">
                              <a:latin typeface="Cambria Math" panose="02040503050406030204" pitchFamily="18" charset="0"/>
                              <a:cs typeface="Calibri"/>
                            </a:rPr>
                            <m:t>𝑡</m:t>
                          </m:r>
                          <m:r>
                            <a:rPr lang="en-US" b="0" i="1" spc="-5" smtClean="0">
                              <a:latin typeface="Cambria Math" panose="02040503050406030204" pitchFamily="18" charset="0"/>
                              <a:cs typeface="Calibri"/>
                            </a:rPr>
                            <m:t>−</m:t>
                          </m:r>
                          <m:r>
                            <a:rPr lang="en-US" i="1" spc="-5">
                              <a:latin typeface="Cambria Math" panose="02040503050406030204" pitchFamily="18" charset="0"/>
                              <a:cs typeface="Calibri"/>
                            </a:rPr>
                            <m:t>𝑖</m:t>
                          </m:r>
                          <m:r>
                            <a:rPr lang="en-US" i="1" spc="-5">
                              <a:latin typeface="Cambria Math" panose="02040503050406030204" pitchFamily="18" charset="0"/>
                              <a:cs typeface="Calibri"/>
                            </a:rPr>
                            <m:t>⋅</m:t>
                          </m:r>
                          <m:func>
                            <m:funcPr>
                              <m:ctrlPr>
                                <a:rPr lang="en-US" i="1" spc="-5">
                                  <a:latin typeface="Cambria Math" panose="02040503050406030204" pitchFamily="18" charset="0"/>
                                  <a:cs typeface="Calibri"/>
                                </a:rPr>
                              </m:ctrlPr>
                            </m:funcPr>
                            <m:fName>
                              <m:r>
                                <m:rPr>
                                  <m:sty m:val="p"/>
                                </m:rPr>
                                <a:rPr lang="en-US" spc="-5">
                                  <a:latin typeface="Cambria Math" panose="02040503050406030204" pitchFamily="18" charset="0"/>
                                  <a:cs typeface="Calibri"/>
                                </a:rPr>
                                <m:t>sin</m:t>
                              </m:r>
                            </m:fName>
                            <m:e>
                              <m:r>
                                <a:rPr lang="en-US" b="0" i="1" spc="-5" smtClean="0">
                                  <a:latin typeface="Cambria Math" panose="02040503050406030204" pitchFamily="18" charset="0"/>
                                  <a:cs typeface="Calibri"/>
                                </a:rPr>
                                <m:t>𝑎</m:t>
                              </m:r>
                              <m:r>
                                <a:rPr lang="en-US" i="1" spc="-5">
                                  <a:latin typeface="Cambria Math" panose="02040503050406030204" pitchFamily="18" charset="0"/>
                                  <a:cs typeface="Calibri"/>
                                </a:rPr>
                                <m:t>𝑡</m:t>
                              </m:r>
                            </m:e>
                          </m:func>
                        </m:e>
                      </m:func>
                    </m:oMath>
                  </m:oMathPara>
                </a14:m>
                <a:endParaRPr lang="en-US" spc="-5" dirty="0" smtClean="0">
                  <a:cs typeface="Calibri"/>
                </a:endParaRPr>
              </a:p>
              <a:p>
                <a:pPr marL="0" indent="0">
                  <a:lnSpc>
                    <a:spcPct val="100000"/>
                  </a:lnSpc>
                  <a:buNone/>
                </a:pPr>
                <a:r>
                  <a:rPr lang="en-US" spc="-5" dirty="0" smtClean="0">
                    <a:cs typeface="Calibri"/>
                  </a:rPr>
                  <a:t>Summing two above equations  we shall get</a:t>
                </a:r>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i="1" spc="-5" smtClean="0">
                              <a:latin typeface="Cambria Math" panose="02040503050406030204" pitchFamily="18" charset="0"/>
                              <a:cs typeface="Calibri"/>
                            </a:rPr>
                          </m:ctrlPr>
                        </m:sSupPr>
                        <m:e>
                          <m:r>
                            <a:rPr lang="en-US" i="1" spc="-5">
                              <a:latin typeface="Cambria Math" panose="02040503050406030204" pitchFamily="18" charset="0"/>
                              <a:cs typeface="Calibri"/>
                            </a:rPr>
                            <m:t>𝑒</m:t>
                          </m:r>
                        </m:e>
                        <m:sup>
                          <m:r>
                            <a:rPr lang="en-US" i="1" spc="-5">
                              <a:latin typeface="Cambria Math" panose="02040503050406030204" pitchFamily="18" charset="0"/>
                              <a:cs typeface="Calibri"/>
                            </a:rPr>
                            <m:t>𝑖</m:t>
                          </m:r>
                          <m:r>
                            <a:rPr lang="en-US" b="0" i="1" spc="-5" smtClean="0">
                              <a:latin typeface="Cambria Math" panose="02040503050406030204" pitchFamily="18" charset="0"/>
                              <a:cs typeface="Calibri"/>
                            </a:rPr>
                            <m:t>𝑎</m:t>
                          </m:r>
                          <m:r>
                            <a:rPr lang="en-US" i="1" spc="-5">
                              <a:latin typeface="Cambria Math" panose="02040503050406030204" pitchFamily="18" charset="0"/>
                              <a:cs typeface="Calibri"/>
                            </a:rPr>
                            <m:t>𝑡</m:t>
                          </m:r>
                        </m:sup>
                      </m:sSup>
                      <m:r>
                        <a:rPr lang="en-US" b="0" i="1" spc="-5" smtClean="0">
                          <a:latin typeface="Cambria Math" panose="02040503050406030204" pitchFamily="18" charset="0"/>
                          <a:cs typeface="Calibri"/>
                        </a:rPr>
                        <m:t>+</m:t>
                      </m:r>
                      <m:sSup>
                        <m:sSupPr>
                          <m:ctrlPr>
                            <a:rPr lang="en-US" i="1" spc="-5" smtClean="0">
                              <a:latin typeface="Cambria Math" panose="02040503050406030204" pitchFamily="18" charset="0"/>
                              <a:cs typeface="Calibri"/>
                            </a:rPr>
                          </m:ctrlPr>
                        </m:sSupPr>
                        <m:e>
                          <m:r>
                            <a:rPr lang="en-US" i="1" spc="-5">
                              <a:latin typeface="Cambria Math" panose="02040503050406030204" pitchFamily="18" charset="0"/>
                              <a:cs typeface="Calibri"/>
                            </a:rPr>
                            <m:t>𝑒</m:t>
                          </m:r>
                        </m:e>
                        <m:sup>
                          <m:r>
                            <a:rPr lang="en-US" b="0" i="1" spc="-5" smtClean="0">
                              <a:latin typeface="Cambria Math" panose="02040503050406030204" pitchFamily="18" charset="0"/>
                              <a:cs typeface="Calibri"/>
                            </a:rPr>
                            <m:t>−</m:t>
                          </m:r>
                          <m:r>
                            <a:rPr lang="en-US" i="1" spc="-5">
                              <a:latin typeface="Cambria Math" panose="02040503050406030204" pitchFamily="18" charset="0"/>
                              <a:cs typeface="Calibri"/>
                            </a:rPr>
                            <m:t>𝑖</m:t>
                          </m:r>
                          <m:r>
                            <a:rPr lang="en-US" b="0" i="1" spc="-5" smtClean="0">
                              <a:latin typeface="Cambria Math" panose="02040503050406030204" pitchFamily="18" charset="0"/>
                              <a:cs typeface="Calibri"/>
                            </a:rPr>
                            <m:t>𝑎</m:t>
                          </m:r>
                          <m:r>
                            <a:rPr lang="en-US" i="1" spc="-5">
                              <a:latin typeface="Cambria Math" panose="02040503050406030204" pitchFamily="18" charset="0"/>
                              <a:cs typeface="Calibri"/>
                            </a:rPr>
                            <m:t>𝑡</m:t>
                          </m:r>
                        </m:sup>
                      </m:sSup>
                      <m:r>
                        <a:rPr lang="en-US" i="1" spc="-5">
                          <a:latin typeface="Cambria Math" panose="02040503050406030204" pitchFamily="18" charset="0"/>
                          <a:cs typeface="Calibri"/>
                        </a:rPr>
                        <m:t>=</m:t>
                      </m:r>
                      <m:r>
                        <a:rPr lang="en-US" b="0" i="1" spc="-5" smtClean="0">
                          <a:latin typeface="Cambria Math" panose="02040503050406030204" pitchFamily="18" charset="0"/>
                          <a:cs typeface="Calibri"/>
                        </a:rPr>
                        <m:t>2</m:t>
                      </m:r>
                      <m:func>
                        <m:funcPr>
                          <m:ctrlPr>
                            <a:rPr lang="en-US" i="1" spc="-5">
                              <a:latin typeface="Cambria Math" panose="02040503050406030204" pitchFamily="18" charset="0"/>
                              <a:cs typeface="Calibri"/>
                            </a:rPr>
                          </m:ctrlPr>
                        </m:funcPr>
                        <m:fName>
                          <m:r>
                            <m:rPr>
                              <m:sty m:val="p"/>
                            </m:rPr>
                            <a:rPr lang="en-US" spc="-5">
                              <a:latin typeface="Cambria Math" panose="02040503050406030204" pitchFamily="18" charset="0"/>
                              <a:cs typeface="Calibri"/>
                            </a:rPr>
                            <m:t>cos</m:t>
                          </m:r>
                        </m:fName>
                        <m:e>
                          <m:r>
                            <a:rPr lang="en-US" b="0" i="1" spc="-5" smtClean="0">
                              <a:latin typeface="Cambria Math" panose="02040503050406030204" pitchFamily="18" charset="0"/>
                              <a:cs typeface="Calibri"/>
                            </a:rPr>
                            <m:t>𝑎</m:t>
                          </m:r>
                          <m:r>
                            <a:rPr lang="en-US" i="1" spc="-5">
                              <a:latin typeface="Cambria Math" panose="02040503050406030204" pitchFamily="18" charset="0"/>
                              <a:cs typeface="Calibri"/>
                            </a:rPr>
                            <m:t>𝑡</m:t>
                          </m:r>
                        </m:e>
                      </m:func>
                    </m:oMath>
                  </m:oMathPara>
                </a14:m>
                <a:endParaRPr lang="en-US" spc="-5" dirty="0" smtClean="0">
                  <a:cs typeface="Calibri"/>
                </a:endParaRPr>
              </a:p>
              <a:p>
                <a:pPr marL="0" indent="0">
                  <a:lnSpc>
                    <a:spcPct val="100000"/>
                  </a:lnSpc>
                  <a:buNone/>
                </a:pPr>
                <a14:m>
                  <m:oMathPara xmlns:m="http://schemas.openxmlformats.org/officeDocument/2006/math">
                    <m:oMathParaPr>
                      <m:jc m:val="centerGroup"/>
                    </m:oMathParaPr>
                    <m:oMath xmlns:m="http://schemas.openxmlformats.org/officeDocument/2006/math">
                      <m:func>
                        <m:funcPr>
                          <m:ctrlPr>
                            <a:rPr lang="en-US" i="1" spc="-5">
                              <a:latin typeface="Cambria Math" panose="02040503050406030204" pitchFamily="18" charset="0"/>
                              <a:cs typeface="Calibri"/>
                            </a:rPr>
                          </m:ctrlPr>
                        </m:funcPr>
                        <m:fName>
                          <m:r>
                            <m:rPr>
                              <m:sty m:val="p"/>
                            </m:rPr>
                            <a:rPr lang="en-US" spc="-5">
                              <a:latin typeface="Cambria Math" panose="02040503050406030204" pitchFamily="18" charset="0"/>
                              <a:cs typeface="Calibri"/>
                            </a:rPr>
                            <m:t>cos</m:t>
                          </m:r>
                        </m:fName>
                        <m:e>
                          <m:r>
                            <a:rPr lang="en-US" b="0" i="1" spc="-5" smtClean="0">
                              <a:latin typeface="Cambria Math" panose="02040503050406030204" pitchFamily="18" charset="0"/>
                              <a:cs typeface="Calibri"/>
                            </a:rPr>
                            <m:t>𝑎</m:t>
                          </m:r>
                          <m:r>
                            <a:rPr lang="en-US" i="1" spc="-5">
                              <a:latin typeface="Cambria Math" panose="02040503050406030204" pitchFamily="18" charset="0"/>
                              <a:cs typeface="Calibri"/>
                            </a:rPr>
                            <m:t>𝑡</m:t>
                          </m:r>
                          <m:r>
                            <a:rPr lang="en-US" b="0" i="1" spc="-5" smtClean="0">
                              <a:latin typeface="Cambria Math" panose="02040503050406030204" pitchFamily="18" charset="0"/>
                              <a:cs typeface="Calibri"/>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𝑖𝑎𝑡</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𝑖𝑎𝑡</m:t>
                                  </m:r>
                                </m:sup>
                              </m:sSup>
                            </m:num>
                            <m:den>
                              <m:r>
                                <a:rPr lang="en-US" b="0" i="1" smtClean="0">
                                  <a:latin typeface="Cambria Math" panose="02040503050406030204" pitchFamily="18" charset="0"/>
                                </a:rPr>
                                <m:t>2</m:t>
                              </m:r>
                            </m:den>
                          </m:f>
                        </m:e>
                      </m:func>
                    </m:oMath>
                  </m:oMathPara>
                </a14:m>
                <a:endParaRPr lang="en-US" spc="-5" dirty="0">
                  <a:cs typeface="Calibri"/>
                </a:endParaRP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64327" y="640080"/>
                <a:ext cx="10515600" cy="4935991"/>
              </a:xfrm>
              <a:blipFill>
                <a:blip r:embed="rId2"/>
                <a:stretch>
                  <a:fillRect l="-1217" t="-2469"/>
                </a:stretch>
              </a:blipFill>
            </p:spPr>
            <p:txBody>
              <a:bodyPr/>
              <a:lstStyle/>
              <a:p>
                <a:r>
                  <a:rPr lang="be-BY">
                    <a:noFill/>
                  </a:rPr>
                  <a:t> </a:t>
                </a:r>
              </a:p>
            </p:txBody>
          </p:sp>
        </mc:Fallback>
      </mc:AlternateContent>
      <p:sp>
        <p:nvSpPr>
          <p:cNvPr id="2" name="Нижний колонтитул 1"/>
          <p:cNvSpPr>
            <a:spLocks noGrp="1"/>
          </p:cNvSpPr>
          <p:nvPr>
            <p:ph type="ftr" sz="quarter" idx="11"/>
          </p:nvPr>
        </p:nvSpPr>
        <p:spPr/>
        <p:txBody>
          <a:bodyPr/>
          <a:lstStyle/>
          <a:p>
            <a:r>
              <a:rPr lang="en-US" smtClean="0"/>
              <a:t>Lecture 1 (Definition of the Laplace Transform)</a:t>
            </a:r>
            <a:endParaRPr lang="be-BY"/>
          </a:p>
        </p:txBody>
      </p:sp>
      <p:sp>
        <p:nvSpPr>
          <p:cNvPr id="4" name="Номер слайда 3"/>
          <p:cNvSpPr>
            <a:spLocks noGrp="1"/>
          </p:cNvSpPr>
          <p:nvPr>
            <p:ph type="sldNum" sz="quarter" idx="12"/>
          </p:nvPr>
        </p:nvSpPr>
        <p:spPr/>
        <p:txBody>
          <a:bodyPr/>
          <a:lstStyle/>
          <a:p>
            <a:fld id="{9418BF85-850B-4E05-A8BA-99F272547A97}" type="slidenum">
              <a:rPr lang="be-BY" smtClean="0"/>
              <a:t>22</a:t>
            </a:fld>
            <a:endParaRPr lang="be-BY"/>
          </a:p>
        </p:txBody>
      </p:sp>
    </p:spTree>
    <p:extLst>
      <p:ext uri="{BB962C8B-B14F-4D97-AF65-F5344CB8AC3E}">
        <p14:creationId xmlns:p14="http://schemas.microsoft.com/office/powerpoint/2010/main" val="19729922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864327" y="1224733"/>
                <a:ext cx="10515600" cy="4351338"/>
              </a:xfrm>
            </p:spPr>
            <p:txBody>
              <a:bodyPr>
                <a:normAutofit/>
              </a:bodyPr>
              <a:lstStyle/>
              <a:p>
                <a:pPr marL="0" indent="0">
                  <a:buNone/>
                </a:pPr>
                <a:endParaRPr lang="en-US" spc="-5" dirty="0" smtClean="0">
                  <a:cs typeface="Calibri"/>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r>
                        <m:rPr>
                          <m:sty m:val="p"/>
                        </m:rPr>
                        <a:rPr lang="en-US">
                          <a:latin typeface="Cambria Math" panose="02040503050406030204" pitchFamily="18" charset="0"/>
                        </a:rPr>
                        <m:t>cos</m:t>
                      </m:r>
                      <m:r>
                        <a:rPr lang="en-US" i="1">
                          <a:latin typeface="Cambria Math" panose="02040503050406030204" pitchFamily="18" charset="0"/>
                        </a:rPr>
                        <m:t> </m:t>
                      </m:r>
                      <m:r>
                        <a:rPr lang="en-US" i="1">
                          <a:latin typeface="Cambria Math" panose="02040503050406030204" pitchFamily="18" charset="0"/>
                        </a:rPr>
                        <m:t>𝑎𝑡</m:t>
                      </m:r>
                      <m:r>
                        <a:rPr lang="en-US" b="0" i="1" smtClean="0">
                          <a:latin typeface="Cambria Math" panose="02040503050406030204" pitchFamily="18" charset="0"/>
                        </a:rPr>
                        <m:t>}=</m:t>
                      </m:r>
                      <m:r>
                        <a:rPr lang="en-US" b="0" i="1" smtClean="0">
                          <a:latin typeface="Cambria Math" panose="02040503050406030204" pitchFamily="18" charset="0"/>
                        </a:rPr>
                        <m:t>𝐿</m:t>
                      </m:r>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𝑖𝑎𝑡</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𝑖𝑎𝑡</m:t>
                                  </m:r>
                                </m:sup>
                              </m:sSup>
                            </m:num>
                            <m:den>
                              <m:r>
                                <a:rPr lang="en-US" i="1">
                                  <a:latin typeface="Cambria Math" panose="02040503050406030204" pitchFamily="18" charset="0"/>
                                </a:rPr>
                                <m:t>2</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𝐿</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𝑖𝑎𝑡</m:t>
                              </m:r>
                            </m:sup>
                          </m:sSup>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b="0" i="1" smtClean="0">
                                  <a:latin typeface="Cambria Math" panose="02040503050406030204" pitchFamily="18" charset="0"/>
                                </a:rPr>
                                <m:t>−</m:t>
                              </m:r>
                              <m:r>
                                <a:rPr lang="en-US" i="1">
                                  <a:latin typeface="Cambria Math" panose="02040503050406030204" pitchFamily="18" charset="0"/>
                                </a:rPr>
                                <m:t>𝑖𝑎𝑡</m:t>
                              </m:r>
                            </m:sup>
                          </m:sSup>
                          <m:r>
                            <a:rPr lang="en-US" b="0" i="1" smtClean="0">
                              <a:latin typeface="Cambria Math" panose="02040503050406030204" pitchFamily="18" charset="0"/>
                            </a:rPr>
                            <m:t>}</m:t>
                          </m:r>
                        </m:num>
                        <m:den>
                          <m:r>
                            <a:rPr lang="en-US" b="0" i="1" smtClean="0">
                              <a:latin typeface="Cambria Math" panose="02040503050406030204" pitchFamily="18" charset="0"/>
                            </a:rPr>
                            <m:t>2</m:t>
                          </m:r>
                        </m:den>
                      </m:f>
                    </m:oMath>
                  </m:oMathPara>
                </a14:m>
                <a:endParaRPr lang="en-US" b="0" i="1" dirty="0" smtClean="0">
                  <a:latin typeface="Cambria Math" panose="02040503050406030204" pitchFamily="18" charset="0"/>
                </a:endParaRPr>
              </a:p>
              <a:p>
                <a:pPr marL="0" indent="0">
                  <a:buNone/>
                </a:pPr>
                <a:endParaRPr lang="en-US"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um>
                        <m:den>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𝑖𝑎</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um>
                        <m:den>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𝑖𝑎</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m:oMathPara>
                </a14:m>
                <a:endParaRPr lang="be-BY"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64327" y="1224733"/>
                <a:ext cx="10515600" cy="4351338"/>
              </a:xfrm>
              <a:blipFill>
                <a:blip r:embed="rId2"/>
                <a:stretch>
                  <a:fillRect/>
                </a:stretch>
              </a:blipFill>
            </p:spPr>
            <p:txBody>
              <a:bodyPr/>
              <a:lstStyle/>
              <a:p>
                <a:r>
                  <a:rPr lang="be-BY">
                    <a:noFill/>
                  </a:rPr>
                  <a:t> </a:t>
                </a:r>
              </a:p>
            </p:txBody>
          </p:sp>
        </mc:Fallback>
      </mc:AlternateContent>
      <p:sp>
        <p:nvSpPr>
          <p:cNvPr id="2" name="Нижний колонтитул 1"/>
          <p:cNvSpPr>
            <a:spLocks noGrp="1"/>
          </p:cNvSpPr>
          <p:nvPr>
            <p:ph type="ftr" sz="quarter" idx="11"/>
          </p:nvPr>
        </p:nvSpPr>
        <p:spPr/>
        <p:txBody>
          <a:bodyPr/>
          <a:lstStyle/>
          <a:p>
            <a:r>
              <a:rPr lang="en-US" smtClean="0"/>
              <a:t>Lecture 1 (Definition of the Laplace Transform)</a:t>
            </a:r>
            <a:endParaRPr lang="be-BY"/>
          </a:p>
        </p:txBody>
      </p:sp>
      <p:sp>
        <p:nvSpPr>
          <p:cNvPr id="4" name="Номер слайда 3"/>
          <p:cNvSpPr>
            <a:spLocks noGrp="1"/>
          </p:cNvSpPr>
          <p:nvPr>
            <p:ph type="sldNum" sz="quarter" idx="12"/>
          </p:nvPr>
        </p:nvSpPr>
        <p:spPr/>
        <p:txBody>
          <a:bodyPr/>
          <a:lstStyle/>
          <a:p>
            <a:fld id="{9418BF85-850B-4E05-A8BA-99F272547A97}" type="slidenum">
              <a:rPr lang="be-BY" smtClean="0"/>
              <a:t>23</a:t>
            </a:fld>
            <a:endParaRPr lang="be-BY"/>
          </a:p>
        </p:txBody>
      </p:sp>
    </p:spTree>
    <p:extLst>
      <p:ext uri="{BB962C8B-B14F-4D97-AF65-F5344CB8AC3E}">
        <p14:creationId xmlns:p14="http://schemas.microsoft.com/office/powerpoint/2010/main" val="30509771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864327" y="718456"/>
                <a:ext cx="10578736" cy="5251269"/>
              </a:xfrm>
            </p:spPr>
            <p:txBody>
              <a:bodyPr>
                <a:normAutofit lnSpcReduction="10000"/>
              </a:bodyPr>
              <a:lstStyle/>
              <a:p>
                <a:pPr marL="0" indent="0">
                  <a:buNone/>
                </a:pPr>
                <a:r>
                  <a:rPr lang="en-US" b="1" spc="-5" dirty="0" smtClean="0">
                    <a:cs typeface="Calibri"/>
                  </a:rPr>
                  <a:t>Exercise 7. </a:t>
                </a:r>
                <a:r>
                  <a:rPr lang="en-US" spc="-5" dirty="0">
                    <a:cs typeface="Calibri"/>
                  </a:rPr>
                  <a:t>Prove the equality</a:t>
                </a:r>
                <a:r>
                  <a:rPr lang="en-US" dirty="0"/>
                  <a:t> </a:t>
                </a:r>
              </a:p>
              <a:p>
                <a:pPr marL="0" indent="0" algn="ctr">
                  <a:buNone/>
                </a:pPr>
                <a:r>
                  <a:rPr lang="en-US" b="0" dirty="0" smtClean="0"/>
                  <a:t> </a:t>
                </a: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r>
                      <m:rPr>
                        <m:sty m:val="p"/>
                      </m:rPr>
                      <a:rPr lang="en-US">
                        <a:latin typeface="Cambria Math" panose="02040503050406030204" pitchFamily="18" charset="0"/>
                      </a:rPr>
                      <m:t>sin</m:t>
                    </m:r>
                    <m:r>
                      <a:rPr lang="en-US" i="1">
                        <a:latin typeface="Cambria Math" panose="02040503050406030204" pitchFamily="18" charset="0"/>
                      </a:rPr>
                      <m:t> </m:t>
                    </m:r>
                    <m:r>
                      <a:rPr lang="en-US" i="1">
                        <a:latin typeface="Cambria Math" panose="02040503050406030204" pitchFamily="18" charset="0"/>
                      </a:rPr>
                      <m:t>𝑎𝑡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r>
                  <a:rPr lang="en-US" dirty="0" smtClean="0"/>
                  <a:t> </a:t>
                </a:r>
              </a:p>
              <a:p>
                <a:pPr marL="0" indent="0">
                  <a:buNone/>
                </a:pPr>
                <a:r>
                  <a:rPr lang="en-US" sz="3000" b="1" spc="-5" dirty="0" smtClean="0">
                    <a:cs typeface="Calibri"/>
                  </a:rPr>
                  <a:t>Proof.</a:t>
                </a:r>
                <a:endParaRPr lang="en-US" b="1" spc="-5" dirty="0" smtClean="0">
                  <a:cs typeface="Calibri"/>
                </a:endParaRPr>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i="1" spc="-5">
                              <a:latin typeface="Cambria Math" panose="02040503050406030204" pitchFamily="18" charset="0"/>
                              <a:cs typeface="Calibri"/>
                            </a:rPr>
                          </m:ctrlPr>
                        </m:sSupPr>
                        <m:e>
                          <m:r>
                            <a:rPr lang="en-US" i="1" spc="-5">
                              <a:latin typeface="Cambria Math" panose="02040503050406030204" pitchFamily="18" charset="0"/>
                              <a:cs typeface="Calibri"/>
                            </a:rPr>
                            <m:t>𝑒</m:t>
                          </m:r>
                        </m:e>
                        <m:sup>
                          <m:r>
                            <a:rPr lang="en-US" i="1" spc="-5">
                              <a:latin typeface="Cambria Math" panose="02040503050406030204" pitchFamily="18" charset="0"/>
                              <a:cs typeface="Calibri"/>
                            </a:rPr>
                            <m:t>𝑖</m:t>
                          </m:r>
                          <m:r>
                            <a:rPr lang="en-US" b="0" i="1" spc="-5" smtClean="0">
                              <a:latin typeface="Cambria Math" panose="02040503050406030204" pitchFamily="18" charset="0"/>
                              <a:cs typeface="Calibri"/>
                            </a:rPr>
                            <m:t>𝑎</m:t>
                          </m:r>
                          <m:r>
                            <a:rPr lang="en-US" i="1" spc="-5">
                              <a:latin typeface="Cambria Math" panose="02040503050406030204" pitchFamily="18" charset="0"/>
                              <a:cs typeface="Calibri"/>
                            </a:rPr>
                            <m:t>𝑡</m:t>
                          </m:r>
                        </m:sup>
                      </m:sSup>
                      <m:r>
                        <a:rPr lang="en-US" i="1" spc="-5">
                          <a:latin typeface="Cambria Math" panose="02040503050406030204" pitchFamily="18" charset="0"/>
                          <a:cs typeface="Calibri"/>
                        </a:rPr>
                        <m:t>=</m:t>
                      </m:r>
                      <m:func>
                        <m:funcPr>
                          <m:ctrlPr>
                            <a:rPr lang="en-US" i="1" spc="-5">
                              <a:latin typeface="Cambria Math" panose="02040503050406030204" pitchFamily="18" charset="0"/>
                              <a:cs typeface="Calibri"/>
                            </a:rPr>
                          </m:ctrlPr>
                        </m:funcPr>
                        <m:fName>
                          <m:r>
                            <m:rPr>
                              <m:sty m:val="p"/>
                            </m:rPr>
                            <a:rPr lang="en-US" spc="-5">
                              <a:latin typeface="Cambria Math" panose="02040503050406030204" pitchFamily="18" charset="0"/>
                              <a:cs typeface="Calibri"/>
                            </a:rPr>
                            <m:t>cos</m:t>
                          </m:r>
                        </m:fName>
                        <m:e>
                          <m:r>
                            <a:rPr lang="en-US" b="0" i="1" spc="-5" smtClean="0">
                              <a:latin typeface="Cambria Math" panose="02040503050406030204" pitchFamily="18" charset="0"/>
                              <a:cs typeface="Calibri"/>
                            </a:rPr>
                            <m:t>𝑎</m:t>
                          </m:r>
                          <m:r>
                            <a:rPr lang="en-US" i="1" spc="-5">
                              <a:latin typeface="Cambria Math" panose="02040503050406030204" pitchFamily="18" charset="0"/>
                              <a:cs typeface="Calibri"/>
                            </a:rPr>
                            <m:t>𝑡</m:t>
                          </m:r>
                          <m:r>
                            <a:rPr lang="en-US" i="1" spc="-5">
                              <a:latin typeface="Cambria Math" panose="02040503050406030204" pitchFamily="18" charset="0"/>
                              <a:cs typeface="Calibri"/>
                            </a:rPr>
                            <m:t>+</m:t>
                          </m:r>
                          <m:r>
                            <a:rPr lang="en-US" i="1" spc="-5">
                              <a:latin typeface="Cambria Math" panose="02040503050406030204" pitchFamily="18" charset="0"/>
                              <a:cs typeface="Calibri"/>
                            </a:rPr>
                            <m:t>𝑖</m:t>
                          </m:r>
                          <m:r>
                            <a:rPr lang="en-US" i="1" spc="-5">
                              <a:latin typeface="Cambria Math" panose="02040503050406030204" pitchFamily="18" charset="0"/>
                              <a:cs typeface="Calibri"/>
                            </a:rPr>
                            <m:t>⋅</m:t>
                          </m:r>
                          <m:func>
                            <m:funcPr>
                              <m:ctrlPr>
                                <a:rPr lang="en-US" i="1" spc="-5">
                                  <a:latin typeface="Cambria Math" panose="02040503050406030204" pitchFamily="18" charset="0"/>
                                  <a:cs typeface="Calibri"/>
                                </a:rPr>
                              </m:ctrlPr>
                            </m:funcPr>
                            <m:fName>
                              <m:r>
                                <m:rPr>
                                  <m:sty m:val="p"/>
                                </m:rPr>
                                <a:rPr lang="en-US" spc="-5">
                                  <a:latin typeface="Cambria Math" panose="02040503050406030204" pitchFamily="18" charset="0"/>
                                  <a:cs typeface="Calibri"/>
                                </a:rPr>
                                <m:t>sin</m:t>
                              </m:r>
                            </m:fName>
                            <m:e>
                              <m:r>
                                <a:rPr lang="en-US" b="0" i="1" spc="-5" smtClean="0">
                                  <a:latin typeface="Cambria Math" panose="02040503050406030204" pitchFamily="18" charset="0"/>
                                  <a:cs typeface="Calibri"/>
                                </a:rPr>
                                <m:t>𝑎</m:t>
                              </m:r>
                              <m:r>
                                <a:rPr lang="en-US" i="1" spc="-5">
                                  <a:latin typeface="Cambria Math" panose="02040503050406030204" pitchFamily="18" charset="0"/>
                                  <a:cs typeface="Calibri"/>
                                </a:rPr>
                                <m:t>𝑡</m:t>
                              </m:r>
                            </m:e>
                          </m:func>
                        </m:e>
                      </m:func>
                    </m:oMath>
                  </m:oMathPara>
                </a14:m>
                <a:endParaRPr lang="en-US" spc="-5" dirty="0" smtClean="0">
                  <a:cs typeface="Calibri"/>
                </a:endParaRPr>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i="1" spc="-5">
                              <a:latin typeface="Cambria Math" panose="02040503050406030204" pitchFamily="18" charset="0"/>
                              <a:cs typeface="Calibri"/>
                            </a:rPr>
                          </m:ctrlPr>
                        </m:sSupPr>
                        <m:e>
                          <m:r>
                            <a:rPr lang="en-US" i="1" spc="-5">
                              <a:latin typeface="Cambria Math" panose="02040503050406030204" pitchFamily="18" charset="0"/>
                              <a:cs typeface="Calibri"/>
                            </a:rPr>
                            <m:t>𝑒</m:t>
                          </m:r>
                        </m:e>
                        <m:sup>
                          <m:r>
                            <a:rPr lang="en-US" b="0" i="1" spc="-5" smtClean="0">
                              <a:latin typeface="Cambria Math" panose="02040503050406030204" pitchFamily="18" charset="0"/>
                              <a:cs typeface="Calibri"/>
                            </a:rPr>
                            <m:t>−</m:t>
                          </m:r>
                          <m:r>
                            <a:rPr lang="en-US" i="1" spc="-5">
                              <a:latin typeface="Cambria Math" panose="02040503050406030204" pitchFamily="18" charset="0"/>
                              <a:cs typeface="Calibri"/>
                            </a:rPr>
                            <m:t>𝑖</m:t>
                          </m:r>
                          <m:r>
                            <a:rPr lang="en-US" b="0" i="1" spc="-5" smtClean="0">
                              <a:latin typeface="Cambria Math" panose="02040503050406030204" pitchFamily="18" charset="0"/>
                              <a:cs typeface="Calibri"/>
                            </a:rPr>
                            <m:t>𝑎</m:t>
                          </m:r>
                          <m:r>
                            <a:rPr lang="en-US" i="1" spc="-5">
                              <a:latin typeface="Cambria Math" panose="02040503050406030204" pitchFamily="18" charset="0"/>
                              <a:cs typeface="Calibri"/>
                            </a:rPr>
                            <m:t>𝑡</m:t>
                          </m:r>
                        </m:sup>
                      </m:sSup>
                      <m:r>
                        <a:rPr lang="en-US" i="1" spc="-5">
                          <a:latin typeface="Cambria Math" panose="02040503050406030204" pitchFamily="18" charset="0"/>
                          <a:cs typeface="Calibri"/>
                        </a:rPr>
                        <m:t>=</m:t>
                      </m:r>
                      <m:func>
                        <m:funcPr>
                          <m:ctrlPr>
                            <a:rPr lang="en-US" i="1" spc="-5">
                              <a:latin typeface="Cambria Math" panose="02040503050406030204" pitchFamily="18" charset="0"/>
                              <a:cs typeface="Calibri"/>
                            </a:rPr>
                          </m:ctrlPr>
                        </m:funcPr>
                        <m:fName>
                          <m:r>
                            <m:rPr>
                              <m:sty m:val="p"/>
                            </m:rPr>
                            <a:rPr lang="en-US" spc="-5">
                              <a:latin typeface="Cambria Math" panose="02040503050406030204" pitchFamily="18" charset="0"/>
                              <a:cs typeface="Calibri"/>
                            </a:rPr>
                            <m:t>cos</m:t>
                          </m:r>
                        </m:fName>
                        <m:e>
                          <m:r>
                            <a:rPr lang="en-US" b="0" i="1" spc="-5" smtClean="0">
                              <a:latin typeface="Cambria Math" panose="02040503050406030204" pitchFamily="18" charset="0"/>
                              <a:cs typeface="Calibri"/>
                            </a:rPr>
                            <m:t>(−</m:t>
                          </m:r>
                          <m:r>
                            <a:rPr lang="en-US" b="0" i="1" spc="-5" smtClean="0">
                              <a:latin typeface="Cambria Math" panose="02040503050406030204" pitchFamily="18" charset="0"/>
                              <a:cs typeface="Calibri"/>
                            </a:rPr>
                            <m:t>𝑎𝑡</m:t>
                          </m:r>
                          <m:r>
                            <a:rPr lang="en-US" b="0" i="1" spc="-5" smtClean="0">
                              <a:latin typeface="Cambria Math" panose="02040503050406030204" pitchFamily="18" charset="0"/>
                              <a:cs typeface="Calibri"/>
                            </a:rPr>
                            <m:t>)+</m:t>
                          </m:r>
                          <m:r>
                            <a:rPr lang="en-US" i="1" spc="-5">
                              <a:latin typeface="Cambria Math" panose="02040503050406030204" pitchFamily="18" charset="0"/>
                              <a:cs typeface="Calibri"/>
                            </a:rPr>
                            <m:t>𝑖</m:t>
                          </m:r>
                          <m:r>
                            <a:rPr lang="en-US" i="1" spc="-5">
                              <a:latin typeface="Cambria Math" panose="02040503050406030204" pitchFamily="18" charset="0"/>
                              <a:cs typeface="Calibri"/>
                            </a:rPr>
                            <m:t>⋅</m:t>
                          </m:r>
                          <m:func>
                            <m:funcPr>
                              <m:ctrlPr>
                                <a:rPr lang="en-US" i="1" spc="-5">
                                  <a:latin typeface="Cambria Math" panose="02040503050406030204" pitchFamily="18" charset="0"/>
                                  <a:cs typeface="Calibri"/>
                                </a:rPr>
                              </m:ctrlPr>
                            </m:funcPr>
                            <m:fName>
                              <m:r>
                                <m:rPr>
                                  <m:sty m:val="p"/>
                                </m:rPr>
                                <a:rPr lang="en-US" spc="-5">
                                  <a:latin typeface="Cambria Math" panose="02040503050406030204" pitchFamily="18" charset="0"/>
                                  <a:cs typeface="Calibri"/>
                                </a:rPr>
                                <m:t>sin</m:t>
                              </m:r>
                            </m:fName>
                            <m:e>
                              <m:d>
                                <m:dPr>
                                  <m:ctrlPr>
                                    <a:rPr lang="en-US" b="0" i="1" spc="-5" smtClean="0">
                                      <a:latin typeface="Cambria Math" panose="02040503050406030204" pitchFamily="18" charset="0"/>
                                      <a:cs typeface="Calibri"/>
                                    </a:rPr>
                                  </m:ctrlPr>
                                </m:dPr>
                                <m:e>
                                  <m:r>
                                    <a:rPr lang="en-US" b="0" i="1" spc="-5" smtClean="0">
                                      <a:latin typeface="Cambria Math" panose="02040503050406030204" pitchFamily="18" charset="0"/>
                                      <a:cs typeface="Calibri"/>
                                    </a:rPr>
                                    <m:t>−</m:t>
                                  </m:r>
                                  <m:r>
                                    <a:rPr lang="en-US" b="0" i="1" spc="-5" smtClean="0">
                                      <a:latin typeface="Cambria Math" panose="02040503050406030204" pitchFamily="18" charset="0"/>
                                      <a:cs typeface="Calibri"/>
                                    </a:rPr>
                                    <m:t>𝑎𝑡</m:t>
                                  </m:r>
                                </m:e>
                              </m:d>
                              <m:r>
                                <a:rPr lang="en-US" b="0" i="1" spc="-5" smtClean="0">
                                  <a:latin typeface="Cambria Math" panose="02040503050406030204" pitchFamily="18" charset="0"/>
                                  <a:cs typeface="Calibri"/>
                                </a:rPr>
                                <m:t>=</m:t>
                              </m:r>
                            </m:e>
                          </m:func>
                        </m:e>
                      </m:func>
                      <m:func>
                        <m:funcPr>
                          <m:ctrlPr>
                            <a:rPr lang="en-US" i="1" spc="-5" smtClean="0">
                              <a:latin typeface="Cambria Math" panose="02040503050406030204" pitchFamily="18" charset="0"/>
                              <a:cs typeface="Calibri"/>
                            </a:rPr>
                          </m:ctrlPr>
                        </m:funcPr>
                        <m:fName>
                          <m:r>
                            <m:rPr>
                              <m:sty m:val="p"/>
                            </m:rPr>
                            <a:rPr lang="en-US" spc="-5">
                              <a:latin typeface="Cambria Math" panose="02040503050406030204" pitchFamily="18" charset="0"/>
                              <a:cs typeface="Calibri"/>
                            </a:rPr>
                            <m:t>cos</m:t>
                          </m:r>
                        </m:fName>
                        <m:e>
                          <m:r>
                            <a:rPr lang="en-US" b="0" i="1" spc="-5" smtClean="0">
                              <a:latin typeface="Cambria Math" panose="02040503050406030204" pitchFamily="18" charset="0"/>
                              <a:cs typeface="Calibri"/>
                            </a:rPr>
                            <m:t>𝑎</m:t>
                          </m:r>
                          <m:r>
                            <a:rPr lang="en-US" i="1" spc="-5">
                              <a:latin typeface="Cambria Math" panose="02040503050406030204" pitchFamily="18" charset="0"/>
                              <a:cs typeface="Calibri"/>
                            </a:rPr>
                            <m:t>𝑡</m:t>
                          </m:r>
                          <m:r>
                            <a:rPr lang="en-US" b="0" i="1" spc="-5" smtClean="0">
                              <a:latin typeface="Cambria Math" panose="02040503050406030204" pitchFamily="18" charset="0"/>
                              <a:cs typeface="Calibri"/>
                            </a:rPr>
                            <m:t>−</m:t>
                          </m:r>
                          <m:r>
                            <a:rPr lang="en-US" i="1" spc="-5">
                              <a:latin typeface="Cambria Math" panose="02040503050406030204" pitchFamily="18" charset="0"/>
                              <a:cs typeface="Calibri"/>
                            </a:rPr>
                            <m:t>𝑖</m:t>
                          </m:r>
                          <m:r>
                            <a:rPr lang="en-US" i="1" spc="-5">
                              <a:latin typeface="Cambria Math" panose="02040503050406030204" pitchFamily="18" charset="0"/>
                              <a:cs typeface="Calibri"/>
                            </a:rPr>
                            <m:t>⋅</m:t>
                          </m:r>
                          <m:func>
                            <m:funcPr>
                              <m:ctrlPr>
                                <a:rPr lang="en-US" i="1" spc="-5">
                                  <a:latin typeface="Cambria Math" panose="02040503050406030204" pitchFamily="18" charset="0"/>
                                  <a:cs typeface="Calibri"/>
                                </a:rPr>
                              </m:ctrlPr>
                            </m:funcPr>
                            <m:fName>
                              <m:r>
                                <m:rPr>
                                  <m:sty m:val="p"/>
                                </m:rPr>
                                <a:rPr lang="en-US" spc="-5">
                                  <a:latin typeface="Cambria Math" panose="02040503050406030204" pitchFamily="18" charset="0"/>
                                  <a:cs typeface="Calibri"/>
                                </a:rPr>
                                <m:t>sin</m:t>
                              </m:r>
                            </m:fName>
                            <m:e>
                              <m:r>
                                <a:rPr lang="en-US" b="0" i="1" spc="-5" smtClean="0">
                                  <a:latin typeface="Cambria Math" panose="02040503050406030204" pitchFamily="18" charset="0"/>
                                  <a:cs typeface="Calibri"/>
                                </a:rPr>
                                <m:t>𝑎</m:t>
                              </m:r>
                              <m:r>
                                <a:rPr lang="en-US" i="1" spc="-5">
                                  <a:latin typeface="Cambria Math" panose="02040503050406030204" pitchFamily="18" charset="0"/>
                                  <a:cs typeface="Calibri"/>
                                </a:rPr>
                                <m:t>𝑡</m:t>
                              </m:r>
                            </m:e>
                          </m:func>
                        </m:e>
                      </m:func>
                    </m:oMath>
                  </m:oMathPara>
                </a14:m>
                <a:endParaRPr lang="en-US" spc="-5" dirty="0" smtClean="0">
                  <a:cs typeface="Calibri"/>
                </a:endParaRPr>
              </a:p>
              <a:p>
                <a:pPr marL="0" indent="0">
                  <a:lnSpc>
                    <a:spcPct val="100000"/>
                  </a:lnSpc>
                  <a:buNone/>
                </a:pPr>
                <a:r>
                  <a:rPr lang="en-US" spc="-5" dirty="0" smtClean="0">
                    <a:cs typeface="Calibri"/>
                  </a:rPr>
                  <a:t>Subtracting second equation from the first one:</a:t>
                </a:r>
              </a:p>
              <a:p>
                <a:pPr marL="0" indent="0">
                  <a:lnSpc>
                    <a:spcPct val="100000"/>
                  </a:lnSpc>
                  <a:buNone/>
                </a:pPr>
                <a:endParaRPr lang="en-US" spc="-5" dirty="0" smtClean="0">
                  <a:cs typeface="Calibri"/>
                </a:endParaRPr>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i="1" spc="-5" smtClean="0">
                              <a:latin typeface="Cambria Math" panose="02040503050406030204" pitchFamily="18" charset="0"/>
                              <a:cs typeface="Calibri"/>
                            </a:rPr>
                          </m:ctrlPr>
                        </m:sSupPr>
                        <m:e>
                          <m:r>
                            <a:rPr lang="en-US" i="1" spc="-5">
                              <a:latin typeface="Cambria Math" panose="02040503050406030204" pitchFamily="18" charset="0"/>
                              <a:cs typeface="Calibri"/>
                            </a:rPr>
                            <m:t>𝑒</m:t>
                          </m:r>
                        </m:e>
                        <m:sup>
                          <m:r>
                            <a:rPr lang="en-US" i="1" spc="-5">
                              <a:latin typeface="Cambria Math" panose="02040503050406030204" pitchFamily="18" charset="0"/>
                              <a:cs typeface="Calibri"/>
                            </a:rPr>
                            <m:t>𝑖</m:t>
                          </m:r>
                          <m:r>
                            <a:rPr lang="en-US" b="0" i="1" spc="-5" smtClean="0">
                              <a:latin typeface="Cambria Math" panose="02040503050406030204" pitchFamily="18" charset="0"/>
                              <a:cs typeface="Calibri"/>
                            </a:rPr>
                            <m:t>𝑎</m:t>
                          </m:r>
                          <m:r>
                            <a:rPr lang="en-US" i="1" spc="-5">
                              <a:latin typeface="Cambria Math" panose="02040503050406030204" pitchFamily="18" charset="0"/>
                              <a:cs typeface="Calibri"/>
                            </a:rPr>
                            <m:t>𝑡</m:t>
                          </m:r>
                        </m:sup>
                      </m:sSup>
                      <m:r>
                        <a:rPr lang="en-US" b="0" i="1" spc="-5" smtClean="0">
                          <a:latin typeface="Cambria Math" panose="02040503050406030204" pitchFamily="18" charset="0"/>
                          <a:cs typeface="Calibri"/>
                        </a:rPr>
                        <m:t>−</m:t>
                      </m:r>
                      <m:sSup>
                        <m:sSupPr>
                          <m:ctrlPr>
                            <a:rPr lang="en-US" i="1" spc="-5" smtClean="0">
                              <a:latin typeface="Cambria Math" panose="02040503050406030204" pitchFamily="18" charset="0"/>
                              <a:cs typeface="Calibri"/>
                            </a:rPr>
                          </m:ctrlPr>
                        </m:sSupPr>
                        <m:e>
                          <m:r>
                            <a:rPr lang="en-US" i="1" spc="-5">
                              <a:latin typeface="Cambria Math" panose="02040503050406030204" pitchFamily="18" charset="0"/>
                              <a:cs typeface="Calibri"/>
                            </a:rPr>
                            <m:t>𝑒</m:t>
                          </m:r>
                        </m:e>
                        <m:sup>
                          <m:r>
                            <a:rPr lang="en-US" b="0" i="1" spc="-5" smtClean="0">
                              <a:latin typeface="Cambria Math" panose="02040503050406030204" pitchFamily="18" charset="0"/>
                              <a:cs typeface="Calibri"/>
                            </a:rPr>
                            <m:t>−</m:t>
                          </m:r>
                          <m:r>
                            <a:rPr lang="en-US" i="1" spc="-5">
                              <a:latin typeface="Cambria Math" panose="02040503050406030204" pitchFamily="18" charset="0"/>
                              <a:cs typeface="Calibri"/>
                            </a:rPr>
                            <m:t>𝑖</m:t>
                          </m:r>
                          <m:r>
                            <a:rPr lang="en-US" b="0" i="1" spc="-5" smtClean="0">
                              <a:latin typeface="Cambria Math" panose="02040503050406030204" pitchFamily="18" charset="0"/>
                              <a:cs typeface="Calibri"/>
                            </a:rPr>
                            <m:t>𝑎</m:t>
                          </m:r>
                          <m:r>
                            <a:rPr lang="en-US" i="1" spc="-5">
                              <a:latin typeface="Cambria Math" panose="02040503050406030204" pitchFamily="18" charset="0"/>
                              <a:cs typeface="Calibri"/>
                            </a:rPr>
                            <m:t>𝑡</m:t>
                          </m:r>
                        </m:sup>
                      </m:sSup>
                      <m:r>
                        <a:rPr lang="en-US" i="1" spc="-5">
                          <a:latin typeface="Cambria Math" panose="02040503050406030204" pitchFamily="18" charset="0"/>
                          <a:cs typeface="Calibri"/>
                        </a:rPr>
                        <m:t>=</m:t>
                      </m:r>
                      <m:r>
                        <a:rPr lang="en-US" b="0" i="1" spc="-5" smtClean="0">
                          <a:latin typeface="Cambria Math" panose="02040503050406030204" pitchFamily="18" charset="0"/>
                          <a:cs typeface="Calibri"/>
                        </a:rPr>
                        <m:t>2</m:t>
                      </m:r>
                      <m:r>
                        <a:rPr lang="en-US" b="0" i="1" spc="-5" smtClean="0">
                          <a:latin typeface="Cambria Math" panose="02040503050406030204" pitchFamily="18" charset="0"/>
                          <a:cs typeface="Calibri"/>
                        </a:rPr>
                        <m:t>𝑖</m:t>
                      </m:r>
                      <m:func>
                        <m:funcPr>
                          <m:ctrlPr>
                            <a:rPr lang="en-US" i="1" spc="-5">
                              <a:latin typeface="Cambria Math" panose="02040503050406030204" pitchFamily="18" charset="0"/>
                              <a:cs typeface="Calibri"/>
                            </a:rPr>
                          </m:ctrlPr>
                        </m:funcPr>
                        <m:fName>
                          <m:r>
                            <m:rPr>
                              <m:sty m:val="p"/>
                            </m:rPr>
                            <a:rPr lang="en-US" b="0" i="0" spc="-5" smtClean="0">
                              <a:latin typeface="Cambria Math" panose="02040503050406030204" pitchFamily="18" charset="0"/>
                              <a:cs typeface="Calibri"/>
                            </a:rPr>
                            <m:t>sin</m:t>
                          </m:r>
                        </m:fName>
                        <m:e>
                          <m:r>
                            <a:rPr lang="en-US" b="0" i="1" spc="-5" smtClean="0">
                              <a:latin typeface="Cambria Math" panose="02040503050406030204" pitchFamily="18" charset="0"/>
                              <a:cs typeface="Calibri"/>
                            </a:rPr>
                            <m:t>𝑎</m:t>
                          </m:r>
                          <m:r>
                            <a:rPr lang="en-US" i="1" spc="-5">
                              <a:latin typeface="Cambria Math" panose="02040503050406030204" pitchFamily="18" charset="0"/>
                              <a:cs typeface="Calibri"/>
                            </a:rPr>
                            <m:t>𝑡</m:t>
                          </m:r>
                        </m:e>
                      </m:func>
                    </m:oMath>
                  </m:oMathPara>
                </a14:m>
                <a:endParaRPr lang="en-US" spc="-5" dirty="0" smtClean="0">
                  <a:cs typeface="Calibri"/>
                </a:endParaRPr>
              </a:p>
              <a:p>
                <a:pPr marL="0" indent="0">
                  <a:lnSpc>
                    <a:spcPct val="100000"/>
                  </a:lnSpc>
                  <a:buNone/>
                </a:pPr>
                <a:endParaRPr lang="en-US" spc="-5" dirty="0" smtClean="0">
                  <a:cs typeface="Calibri"/>
                </a:endParaRPr>
              </a:p>
              <a:p>
                <a:pPr marL="0" indent="0">
                  <a:lnSpc>
                    <a:spcPct val="100000"/>
                  </a:lnSpc>
                  <a:buNone/>
                </a:pPr>
                <a14:m>
                  <m:oMathPara xmlns:m="http://schemas.openxmlformats.org/officeDocument/2006/math">
                    <m:oMathParaPr>
                      <m:jc m:val="centerGroup"/>
                    </m:oMathParaPr>
                    <m:oMath xmlns:m="http://schemas.openxmlformats.org/officeDocument/2006/math">
                      <m:func>
                        <m:funcPr>
                          <m:ctrlPr>
                            <a:rPr lang="en-US" i="1" spc="-5">
                              <a:latin typeface="Cambria Math" panose="02040503050406030204" pitchFamily="18" charset="0"/>
                              <a:cs typeface="Calibri"/>
                            </a:rPr>
                          </m:ctrlPr>
                        </m:funcPr>
                        <m:fName>
                          <m:r>
                            <m:rPr>
                              <m:sty m:val="p"/>
                            </m:rPr>
                            <a:rPr lang="en-US" b="0" i="0" spc="-5" smtClean="0">
                              <a:latin typeface="Cambria Math" panose="02040503050406030204" pitchFamily="18" charset="0"/>
                              <a:cs typeface="Calibri"/>
                            </a:rPr>
                            <m:t>sin</m:t>
                          </m:r>
                          <m:r>
                            <a:rPr lang="en-US" b="0" i="1" spc="-5" smtClean="0">
                              <a:latin typeface="Cambria Math" panose="02040503050406030204" pitchFamily="18" charset="0"/>
                              <a:cs typeface="Calibri"/>
                            </a:rPr>
                            <m:t> </m:t>
                          </m:r>
                          <m:r>
                            <a:rPr lang="en-US" b="0" i="1" spc="-5" smtClean="0">
                              <a:latin typeface="Cambria Math" panose="02040503050406030204" pitchFamily="18" charset="0"/>
                              <a:cs typeface="Calibri"/>
                            </a:rPr>
                            <m:t>𝑎</m:t>
                          </m:r>
                        </m:fName>
                        <m:e>
                          <m:r>
                            <a:rPr lang="en-US" i="1" spc="-5">
                              <a:latin typeface="Cambria Math" panose="02040503050406030204" pitchFamily="18" charset="0"/>
                              <a:cs typeface="Calibri"/>
                            </a:rPr>
                            <m:t>𝑡</m:t>
                          </m:r>
                          <m:r>
                            <a:rPr lang="en-US" b="0" i="1" spc="-5" smtClean="0">
                              <a:latin typeface="Cambria Math" panose="02040503050406030204" pitchFamily="18" charset="0"/>
                              <a:cs typeface="Calibri"/>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𝑖𝑎𝑡</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𝑖𝑎𝑡</m:t>
                                  </m:r>
                                </m:sup>
                              </m:sSup>
                            </m:num>
                            <m:den>
                              <m:r>
                                <a:rPr lang="en-US" b="0" i="1" smtClean="0">
                                  <a:latin typeface="Cambria Math" panose="02040503050406030204" pitchFamily="18" charset="0"/>
                                </a:rPr>
                                <m:t>2</m:t>
                              </m:r>
                              <m:r>
                                <a:rPr lang="en-US" b="0" i="1" smtClean="0">
                                  <a:latin typeface="Cambria Math" panose="02040503050406030204" pitchFamily="18" charset="0"/>
                                </a:rPr>
                                <m:t>𝑖</m:t>
                              </m:r>
                            </m:den>
                          </m:f>
                        </m:e>
                      </m:func>
                    </m:oMath>
                  </m:oMathPara>
                </a14:m>
                <a:endParaRPr lang="en-US" spc="-5" dirty="0">
                  <a:cs typeface="Calibri"/>
                </a:endParaRP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64327" y="718456"/>
                <a:ext cx="10578736" cy="5251269"/>
              </a:xfrm>
              <a:blipFill>
                <a:blip r:embed="rId2"/>
                <a:stretch>
                  <a:fillRect l="-1383" t="-2671"/>
                </a:stretch>
              </a:blipFill>
            </p:spPr>
            <p:txBody>
              <a:bodyPr/>
              <a:lstStyle/>
              <a:p>
                <a:r>
                  <a:rPr lang="be-BY">
                    <a:noFill/>
                  </a:rPr>
                  <a:t> </a:t>
                </a:r>
              </a:p>
            </p:txBody>
          </p:sp>
        </mc:Fallback>
      </mc:AlternateContent>
      <p:sp>
        <p:nvSpPr>
          <p:cNvPr id="2" name="Нижний колонтитул 1"/>
          <p:cNvSpPr>
            <a:spLocks noGrp="1"/>
          </p:cNvSpPr>
          <p:nvPr>
            <p:ph type="ftr" sz="quarter" idx="11"/>
          </p:nvPr>
        </p:nvSpPr>
        <p:spPr/>
        <p:txBody>
          <a:bodyPr/>
          <a:lstStyle/>
          <a:p>
            <a:r>
              <a:rPr lang="en-US" smtClean="0"/>
              <a:t>Lecture 1 (Definition of the Laplace Transform)</a:t>
            </a:r>
            <a:endParaRPr lang="be-BY"/>
          </a:p>
        </p:txBody>
      </p:sp>
      <p:sp>
        <p:nvSpPr>
          <p:cNvPr id="4" name="Номер слайда 3"/>
          <p:cNvSpPr>
            <a:spLocks noGrp="1"/>
          </p:cNvSpPr>
          <p:nvPr>
            <p:ph type="sldNum" sz="quarter" idx="12"/>
          </p:nvPr>
        </p:nvSpPr>
        <p:spPr/>
        <p:txBody>
          <a:bodyPr/>
          <a:lstStyle/>
          <a:p>
            <a:fld id="{9418BF85-850B-4E05-A8BA-99F272547A97}" type="slidenum">
              <a:rPr lang="be-BY" smtClean="0"/>
              <a:t>24</a:t>
            </a:fld>
            <a:endParaRPr lang="be-BY"/>
          </a:p>
        </p:txBody>
      </p:sp>
    </p:spTree>
    <p:extLst>
      <p:ext uri="{BB962C8B-B14F-4D97-AF65-F5344CB8AC3E}">
        <p14:creationId xmlns:p14="http://schemas.microsoft.com/office/powerpoint/2010/main" val="13883623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864327" y="1224733"/>
                <a:ext cx="10515600" cy="4351338"/>
              </a:xfrm>
            </p:spPr>
            <p:txBody>
              <a:bodyPr>
                <a:normAutofit/>
              </a:bodyPr>
              <a:lstStyle/>
              <a:p>
                <a:pPr marL="0" indent="0">
                  <a:buNone/>
                </a:pPr>
                <a:endParaRPr lang="en-US" spc="-5" dirty="0" smtClean="0">
                  <a:cs typeface="Calibri"/>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r>
                        <m:rPr>
                          <m:sty m:val="p"/>
                        </m:rPr>
                        <a:rPr lang="en-US">
                          <a:latin typeface="Cambria Math" panose="02040503050406030204" pitchFamily="18" charset="0"/>
                        </a:rPr>
                        <m:t>sin</m:t>
                      </m:r>
                      <m:r>
                        <a:rPr lang="en-US" i="1">
                          <a:latin typeface="Cambria Math" panose="02040503050406030204" pitchFamily="18" charset="0"/>
                        </a:rPr>
                        <m:t> </m:t>
                      </m:r>
                      <m:r>
                        <a:rPr lang="en-US" i="1">
                          <a:latin typeface="Cambria Math" panose="02040503050406030204" pitchFamily="18" charset="0"/>
                        </a:rPr>
                        <m:t>𝑎𝑡</m:t>
                      </m:r>
                      <m:r>
                        <a:rPr lang="en-US" b="0" i="1" smtClean="0">
                          <a:latin typeface="Cambria Math" panose="02040503050406030204" pitchFamily="18" charset="0"/>
                        </a:rPr>
                        <m:t>}=</m:t>
                      </m:r>
                      <m:r>
                        <a:rPr lang="en-US" b="0" i="1" smtClean="0">
                          <a:latin typeface="Cambria Math" panose="02040503050406030204" pitchFamily="18" charset="0"/>
                        </a:rPr>
                        <m:t>𝐿</m:t>
                      </m:r>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𝑖𝑎𝑡</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𝑖𝑎𝑡</m:t>
                                  </m:r>
                                </m:sup>
                              </m:sSup>
                            </m:num>
                            <m:den>
                              <m:r>
                                <a:rPr lang="en-US" i="1">
                                  <a:latin typeface="Cambria Math" panose="02040503050406030204" pitchFamily="18" charset="0"/>
                                </a:rPr>
                                <m:t>2</m:t>
                              </m:r>
                              <m:r>
                                <a:rPr lang="en-US" i="1">
                                  <a:latin typeface="Cambria Math" panose="02040503050406030204" pitchFamily="18" charset="0"/>
                                </a:rPr>
                                <m:t>𝑖</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𝐿</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𝑖𝑎𝑡</m:t>
                              </m:r>
                            </m:sup>
                          </m:sSup>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𝑖𝑎𝑡</m:t>
                              </m:r>
                            </m:sup>
                          </m:sSup>
                          <m:r>
                            <a:rPr lang="en-US" b="0" i="1" smtClean="0">
                              <a:latin typeface="Cambria Math" panose="02040503050406030204" pitchFamily="18" charset="0"/>
                            </a:rPr>
                            <m:t>}</m:t>
                          </m:r>
                        </m:num>
                        <m:den>
                          <m:r>
                            <a:rPr lang="en-US" b="0" i="1" smtClean="0">
                              <a:latin typeface="Cambria Math" panose="02040503050406030204" pitchFamily="18" charset="0"/>
                            </a:rPr>
                            <m:t>2</m:t>
                          </m:r>
                          <m:r>
                            <a:rPr lang="en-US" b="0" i="1" smtClean="0">
                              <a:latin typeface="Cambria Math" panose="02040503050406030204" pitchFamily="18" charset="0"/>
                            </a:rPr>
                            <m:t>𝑖</m:t>
                          </m:r>
                        </m:den>
                      </m:f>
                    </m:oMath>
                  </m:oMathPara>
                </a14:m>
                <a:endParaRPr lang="en-US" b="0" i="1" dirty="0" smtClean="0">
                  <a:latin typeface="Cambria Math" panose="02040503050406030204" pitchFamily="18" charset="0"/>
                </a:endParaRPr>
              </a:p>
              <a:p>
                <a:pPr marL="0" indent="0">
                  <a:buNone/>
                </a:pPr>
                <a:endParaRPr lang="en-US"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rPr>
                                <m:t>𝑖</m:t>
                              </m:r>
                            </m:den>
                          </m:f>
                        </m:num>
                        <m:den>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𝑖𝑎</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rPr>
                                <m:t>𝑖</m:t>
                              </m:r>
                            </m:den>
                          </m:f>
                        </m:num>
                        <m:den>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𝑖𝑎</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m:oMathPara>
                </a14:m>
                <a:endParaRPr lang="be-BY"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64327" y="1224733"/>
                <a:ext cx="10515600" cy="4351338"/>
              </a:xfrm>
              <a:blipFill>
                <a:blip r:embed="rId2"/>
                <a:stretch>
                  <a:fillRect/>
                </a:stretch>
              </a:blipFill>
            </p:spPr>
            <p:txBody>
              <a:bodyPr/>
              <a:lstStyle/>
              <a:p>
                <a:r>
                  <a:rPr lang="be-BY">
                    <a:noFill/>
                  </a:rPr>
                  <a:t> </a:t>
                </a:r>
              </a:p>
            </p:txBody>
          </p:sp>
        </mc:Fallback>
      </mc:AlternateContent>
      <p:sp>
        <p:nvSpPr>
          <p:cNvPr id="2" name="Нижний колонтитул 1"/>
          <p:cNvSpPr>
            <a:spLocks noGrp="1"/>
          </p:cNvSpPr>
          <p:nvPr>
            <p:ph type="ftr" sz="quarter" idx="11"/>
          </p:nvPr>
        </p:nvSpPr>
        <p:spPr/>
        <p:txBody>
          <a:bodyPr/>
          <a:lstStyle/>
          <a:p>
            <a:r>
              <a:rPr lang="en-US" smtClean="0"/>
              <a:t>Lecture 1 (Definition of the Laplace Transform)</a:t>
            </a:r>
            <a:endParaRPr lang="be-BY"/>
          </a:p>
        </p:txBody>
      </p:sp>
      <p:sp>
        <p:nvSpPr>
          <p:cNvPr id="4" name="Номер слайда 3"/>
          <p:cNvSpPr>
            <a:spLocks noGrp="1"/>
          </p:cNvSpPr>
          <p:nvPr>
            <p:ph type="sldNum" sz="quarter" idx="12"/>
          </p:nvPr>
        </p:nvSpPr>
        <p:spPr/>
        <p:txBody>
          <a:bodyPr/>
          <a:lstStyle/>
          <a:p>
            <a:fld id="{9418BF85-850B-4E05-A8BA-99F272547A97}" type="slidenum">
              <a:rPr lang="be-BY" smtClean="0"/>
              <a:t>25</a:t>
            </a:fld>
            <a:endParaRPr lang="be-BY"/>
          </a:p>
        </p:txBody>
      </p:sp>
    </p:spTree>
    <p:extLst>
      <p:ext uri="{BB962C8B-B14F-4D97-AF65-F5344CB8AC3E}">
        <p14:creationId xmlns:p14="http://schemas.microsoft.com/office/powerpoint/2010/main" val="15776055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Table of Laplace transforms</a:t>
            </a:r>
            <a:endParaRPr lang="be-BY" dirty="0"/>
          </a:p>
        </p:txBody>
      </p:sp>
      <p:sp>
        <p:nvSpPr>
          <p:cNvPr id="3" name="Текст 2"/>
          <p:cNvSpPr>
            <a:spLocks noGrp="1"/>
          </p:cNvSpPr>
          <p:nvPr>
            <p:ph type="body" idx="1"/>
          </p:nvPr>
        </p:nvSpPr>
        <p:spPr/>
        <p:txBody>
          <a:bodyPr/>
          <a:lstStyle/>
          <a:p>
            <a:endParaRPr lang="be-BY" dirty="0"/>
          </a:p>
        </p:txBody>
      </p:sp>
      <p:sp>
        <p:nvSpPr>
          <p:cNvPr id="4" name="Нижний колонтитул 3"/>
          <p:cNvSpPr>
            <a:spLocks noGrp="1"/>
          </p:cNvSpPr>
          <p:nvPr>
            <p:ph type="ftr" sz="quarter" idx="11"/>
          </p:nvPr>
        </p:nvSpPr>
        <p:spPr/>
        <p:txBody>
          <a:bodyPr/>
          <a:lstStyle/>
          <a:p>
            <a:r>
              <a:rPr lang="en-US" smtClean="0"/>
              <a:t>Lecture 1 (Definition of the Laplace Transform)</a:t>
            </a:r>
            <a:endParaRPr lang="be-BY"/>
          </a:p>
        </p:txBody>
      </p:sp>
      <p:sp>
        <p:nvSpPr>
          <p:cNvPr id="5" name="Номер слайда 4"/>
          <p:cNvSpPr>
            <a:spLocks noGrp="1"/>
          </p:cNvSpPr>
          <p:nvPr>
            <p:ph type="sldNum" sz="quarter" idx="12"/>
          </p:nvPr>
        </p:nvSpPr>
        <p:spPr/>
        <p:txBody>
          <a:bodyPr/>
          <a:lstStyle/>
          <a:p>
            <a:fld id="{9418BF85-850B-4E05-A8BA-99F272547A97}" type="slidenum">
              <a:rPr lang="be-BY" smtClean="0"/>
              <a:t>26</a:t>
            </a:fld>
            <a:endParaRPr lang="be-BY"/>
          </a:p>
        </p:txBody>
      </p:sp>
    </p:spTree>
    <p:extLst>
      <p:ext uri="{BB962C8B-B14F-4D97-AF65-F5344CB8AC3E}">
        <p14:creationId xmlns:p14="http://schemas.microsoft.com/office/powerpoint/2010/main" val="28648554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Table of Laplace transforms</a:t>
            </a:r>
            <a:endParaRPr lang="be-BY" dirty="0"/>
          </a:p>
        </p:txBody>
      </p:sp>
      <mc:AlternateContent xmlns:mc="http://schemas.openxmlformats.org/markup-compatibility/2006" xmlns:a14="http://schemas.microsoft.com/office/drawing/2010/main">
        <mc:Choice Requires="a14">
          <p:graphicFrame>
            <p:nvGraphicFramePr>
              <p:cNvPr id="4" name="Объект 3"/>
              <p:cNvGraphicFramePr>
                <a:graphicFrameLocks noGrp="1"/>
              </p:cNvGraphicFramePr>
              <p:nvPr>
                <p:ph idx="1"/>
                <p:extLst>
                  <p:ext uri="{D42A27DB-BD31-4B8C-83A1-F6EECF244321}">
                    <p14:modId xmlns:p14="http://schemas.microsoft.com/office/powerpoint/2010/main" val="4278753967"/>
                  </p:ext>
                </p:extLst>
              </p:nvPr>
            </p:nvGraphicFramePr>
            <p:xfrm>
              <a:off x="838200" y="1825625"/>
              <a:ext cx="10515600" cy="4584765"/>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148095261"/>
                        </a:ext>
                      </a:extLst>
                    </a:gridCol>
                    <a:gridCol w="5257800">
                      <a:extLst>
                        <a:ext uri="{9D8B030D-6E8A-4147-A177-3AD203B41FA5}">
                          <a16:colId xmlns:a16="http://schemas.microsoft.com/office/drawing/2014/main" val="277792271"/>
                        </a:ext>
                      </a:extLst>
                    </a:gridCol>
                  </a:tblGrid>
                  <a:tr h="370840">
                    <a:tc>
                      <a:txBody>
                        <a:bodyPr/>
                        <a:lstStyle/>
                        <a:p>
                          <a:pPr algn="ctr"/>
                          <a:r>
                            <a:rPr lang="en-US" b="1" dirty="0" smtClean="0"/>
                            <a:t>t-space</a:t>
                          </a:r>
                          <a:endParaRPr lang="be-BY" b="1" dirty="0"/>
                        </a:p>
                      </a:txBody>
                      <a:tcPr>
                        <a:solidFill>
                          <a:srgbClr val="FFFF00"/>
                        </a:solidFill>
                      </a:tcPr>
                    </a:tc>
                    <a:tc>
                      <a:txBody>
                        <a:bodyPr/>
                        <a:lstStyle/>
                        <a:p>
                          <a:pPr algn="ctr"/>
                          <a:r>
                            <a:rPr lang="en-US" b="1" dirty="0" smtClean="0"/>
                            <a:t>s-space</a:t>
                          </a:r>
                          <a:endParaRPr lang="be-BY" b="1" dirty="0"/>
                        </a:p>
                      </a:txBody>
                      <a:tcPr anchor="ctr">
                        <a:solidFill>
                          <a:srgbClr val="FFFF00"/>
                        </a:solidFill>
                      </a:tcPr>
                    </a:tc>
                    <a:extLst>
                      <a:ext uri="{0D108BD9-81ED-4DB2-BD59-A6C34878D82A}">
                        <a16:rowId xmlns:a16="http://schemas.microsoft.com/office/drawing/2014/main" val="3777869532"/>
                      </a:ext>
                    </a:extLst>
                  </a:tr>
                  <a:tr h="370840">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𝒇</m:t>
                                </m:r>
                                <m:r>
                                  <a:rPr lang="en-US" smtClean="0">
                                    <a:latin typeface="Cambria Math" panose="02040503050406030204" pitchFamily="18" charset="0"/>
                                  </a:rPr>
                                  <m:t>(</m:t>
                                </m:r>
                                <m:r>
                                  <a:rPr lang="en-US" smtClean="0">
                                    <a:latin typeface="Cambria Math" panose="02040503050406030204" pitchFamily="18" charset="0"/>
                                  </a:rPr>
                                  <m:t>𝒕</m:t>
                                </m:r>
                                <m:r>
                                  <a:rPr lang="en-US" smtClean="0">
                                    <a:latin typeface="Cambria Math" panose="02040503050406030204" pitchFamily="18" charset="0"/>
                                  </a:rPr>
                                  <m:t>)</m:t>
                                </m:r>
                              </m:oMath>
                            </m:oMathPara>
                          </a14:m>
                          <a:endParaRPr lang="be-BY" dirty="0"/>
                        </a:p>
                      </a:txBody>
                      <a:tcPr>
                        <a:solidFill>
                          <a:srgbClr val="FFFF00"/>
                        </a:solidFill>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𝑭</m:t>
                                </m:r>
                                <m:r>
                                  <a:rPr lang="en-US" b="1" i="1" smtClean="0">
                                    <a:latin typeface="Cambria Math" panose="02040503050406030204" pitchFamily="18" charset="0"/>
                                  </a:rPr>
                                  <m:t>(</m:t>
                                </m:r>
                                <m:r>
                                  <a:rPr lang="en-US" b="1" i="1" smtClean="0">
                                    <a:latin typeface="Cambria Math" panose="02040503050406030204" pitchFamily="18" charset="0"/>
                                  </a:rPr>
                                  <m:t>𝒔</m:t>
                                </m:r>
                                <m:r>
                                  <a:rPr lang="en-US" b="1" i="1" smtClean="0">
                                    <a:latin typeface="Cambria Math" panose="02040503050406030204" pitchFamily="18" charset="0"/>
                                  </a:rPr>
                                  <m:t>)</m:t>
                                </m:r>
                              </m:oMath>
                            </m:oMathPara>
                          </a14:m>
                          <a:endParaRPr lang="be-BY" b="1" dirty="0"/>
                        </a:p>
                      </a:txBody>
                      <a:tcPr>
                        <a:solidFill>
                          <a:srgbClr val="FFFF00"/>
                        </a:solidFill>
                      </a:tcPr>
                    </a:tc>
                    <a:extLst>
                      <a:ext uri="{0D108BD9-81ED-4DB2-BD59-A6C34878D82A}">
                        <a16:rowId xmlns:a16="http://schemas.microsoft.com/office/drawing/2014/main" val="3422510824"/>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be-BY"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𝑠</m:t>
                                    </m:r>
                                  </m:den>
                                </m:f>
                              </m:oMath>
                            </m:oMathPara>
                          </a14:m>
                          <a:endParaRPr lang="be-BY" dirty="0"/>
                        </a:p>
                      </a:txBody>
                      <a:tcPr/>
                    </a:tc>
                    <a:extLst>
                      <a:ext uri="{0D108BD9-81ED-4DB2-BD59-A6C34878D82A}">
                        <a16:rowId xmlns:a16="http://schemas.microsoft.com/office/drawing/2014/main" val="2795029761"/>
                      </a:ext>
                    </a:extLst>
                  </a:tr>
                  <a:tr h="370840">
                    <a:tc>
                      <a:txBody>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𝑡</m:t>
                                    </m:r>
                                  </m:sup>
                                </m:sSup>
                              </m:oMath>
                            </m:oMathPara>
                          </a14:m>
                          <a:endParaRPr lang="be-BY"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𝛼</m:t>
                                    </m:r>
                                  </m:den>
                                </m:f>
                              </m:oMath>
                            </m:oMathPara>
                          </a14:m>
                          <a:endParaRPr lang="be-BY" dirty="0"/>
                        </a:p>
                      </a:txBody>
                      <a:tcPr/>
                    </a:tc>
                    <a:extLst>
                      <a:ext uri="{0D108BD9-81ED-4DB2-BD59-A6C34878D82A}">
                        <a16:rowId xmlns:a16="http://schemas.microsoft.com/office/drawing/2014/main" val="877447859"/>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𝑠𝑖𝑛h</m:t>
                                </m:r>
                                <m:r>
                                  <a:rPr lang="en-US" b="0" i="1" smtClean="0">
                                    <a:latin typeface="Cambria Math" panose="02040503050406030204" pitchFamily="18" charset="0"/>
                                  </a:rPr>
                                  <m:t> </m:t>
                                </m:r>
                                <m:r>
                                  <a:rPr lang="en-US" b="0" i="1" smtClean="0">
                                    <a:latin typeface="Cambria Math" panose="02040503050406030204" pitchFamily="18" charset="0"/>
                                  </a:rPr>
                                  <m:t>𝑎𝑡</m:t>
                                </m:r>
                              </m:oMath>
                            </m:oMathPara>
                          </a14:m>
                          <a:endParaRPr lang="be-BY"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𝑎</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den>
                                </m:f>
                              </m:oMath>
                            </m:oMathPara>
                          </a14:m>
                          <a:endParaRPr lang="be-BY" dirty="0"/>
                        </a:p>
                      </a:txBody>
                      <a:tcPr/>
                    </a:tc>
                    <a:extLst>
                      <a:ext uri="{0D108BD9-81ED-4DB2-BD59-A6C34878D82A}">
                        <a16:rowId xmlns:a16="http://schemas.microsoft.com/office/drawing/2014/main" val="2569271865"/>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𝑐𝑜𝑠h</m:t>
                                </m:r>
                                <m:r>
                                  <a:rPr lang="en-US" b="0" i="1" smtClean="0">
                                    <a:latin typeface="Cambria Math" panose="02040503050406030204" pitchFamily="18" charset="0"/>
                                  </a:rPr>
                                  <m:t> </m:t>
                                </m:r>
                                <m:r>
                                  <a:rPr lang="en-US" b="0" i="1" smtClean="0">
                                    <a:latin typeface="Cambria Math" panose="02040503050406030204" pitchFamily="18" charset="0"/>
                                  </a:rPr>
                                  <m:t>𝑎𝑡</m:t>
                                </m:r>
                              </m:oMath>
                            </m:oMathPara>
                          </a14:m>
                          <a:endParaRPr lang="be-BY"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den>
                                </m:f>
                              </m:oMath>
                            </m:oMathPara>
                          </a14:m>
                          <a:endParaRPr lang="be-BY" dirty="0"/>
                        </a:p>
                      </a:txBody>
                      <a:tcPr/>
                    </a:tc>
                    <a:extLst>
                      <a:ext uri="{0D108BD9-81ED-4DB2-BD59-A6C34878D82A}">
                        <a16:rowId xmlns:a16="http://schemas.microsoft.com/office/drawing/2014/main" val="52954133"/>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𝑠𝑖𝑛</m:t>
                                </m:r>
                                <m:r>
                                  <a:rPr lang="en-US" b="0" i="1" smtClean="0">
                                    <a:latin typeface="Cambria Math" panose="02040503050406030204" pitchFamily="18" charset="0"/>
                                  </a:rPr>
                                  <m:t> </m:t>
                                </m:r>
                                <m:r>
                                  <a:rPr lang="en-US" b="0" i="1" smtClean="0">
                                    <a:latin typeface="Cambria Math" panose="02040503050406030204" pitchFamily="18" charset="0"/>
                                  </a:rPr>
                                  <m:t>𝑎𝑡</m:t>
                                </m:r>
                              </m:oMath>
                            </m:oMathPara>
                          </a14:m>
                          <a:endParaRPr lang="be-BY"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𝑎</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den>
                                </m:f>
                              </m:oMath>
                            </m:oMathPara>
                          </a14:m>
                          <a:endParaRPr lang="be-BY" dirty="0"/>
                        </a:p>
                      </a:txBody>
                      <a:tcPr/>
                    </a:tc>
                    <a:extLst>
                      <a:ext uri="{0D108BD9-81ED-4DB2-BD59-A6C34878D82A}">
                        <a16:rowId xmlns:a16="http://schemas.microsoft.com/office/drawing/2014/main" val="2354062213"/>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𝑐𝑜𝑠</m:t>
                                </m:r>
                                <m:r>
                                  <a:rPr lang="en-US" b="0" i="1" smtClean="0">
                                    <a:latin typeface="Cambria Math" panose="02040503050406030204" pitchFamily="18" charset="0"/>
                                  </a:rPr>
                                  <m:t> </m:t>
                                </m:r>
                                <m:r>
                                  <a:rPr lang="en-US" b="0" i="1" smtClean="0">
                                    <a:latin typeface="Cambria Math" panose="02040503050406030204" pitchFamily="18" charset="0"/>
                                  </a:rPr>
                                  <m:t>𝑎𝑡</m:t>
                                </m:r>
                              </m:oMath>
                            </m:oMathPara>
                          </a14:m>
                          <a:endParaRPr lang="be-BY"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den>
                                </m:f>
                              </m:oMath>
                            </m:oMathPara>
                          </a14:m>
                          <a:endParaRPr lang="be-BY" dirty="0"/>
                        </a:p>
                      </a:txBody>
                      <a:tcPr/>
                    </a:tc>
                    <a:extLst>
                      <a:ext uri="{0D108BD9-81ED-4DB2-BD59-A6C34878D82A}">
                        <a16:rowId xmlns:a16="http://schemas.microsoft.com/office/drawing/2014/main" val="1010435331"/>
                      </a:ext>
                    </a:extLst>
                  </a:tr>
                  <a:tr h="370840">
                    <a:tc>
                      <a:txBody>
                        <a:bodyPr/>
                        <a:lstStyle/>
                        <a:p>
                          <a:pPr algn="ctr"/>
                          <a:r>
                            <a:rPr lang="en-US" dirty="0" smtClean="0"/>
                            <a:t>to be continued…</a:t>
                          </a:r>
                          <a:endParaRPr lang="be-BY"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to be continued…</a:t>
                          </a:r>
                          <a:endParaRPr lang="be-BY" dirty="0" smtClean="0"/>
                        </a:p>
                      </a:txBody>
                      <a:tcPr/>
                    </a:tc>
                    <a:extLst>
                      <a:ext uri="{0D108BD9-81ED-4DB2-BD59-A6C34878D82A}">
                        <a16:rowId xmlns:a16="http://schemas.microsoft.com/office/drawing/2014/main" val="1054900085"/>
                      </a:ext>
                    </a:extLst>
                  </a:tr>
                </a:tbl>
              </a:graphicData>
            </a:graphic>
          </p:graphicFrame>
        </mc:Choice>
        <mc:Fallback xmlns="">
          <p:graphicFrame>
            <p:nvGraphicFramePr>
              <p:cNvPr id="4" name="Объект 3"/>
              <p:cNvGraphicFramePr>
                <a:graphicFrameLocks noGrp="1"/>
              </p:cNvGraphicFramePr>
              <p:nvPr>
                <p:ph idx="1"/>
                <p:extLst>
                  <p:ext uri="{D42A27DB-BD31-4B8C-83A1-F6EECF244321}">
                    <p14:modId xmlns:p14="http://schemas.microsoft.com/office/powerpoint/2010/main" val="4278753967"/>
                  </p:ext>
                </p:extLst>
              </p:nvPr>
            </p:nvGraphicFramePr>
            <p:xfrm>
              <a:off x="838200" y="1825625"/>
              <a:ext cx="10515600" cy="4584765"/>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148095261"/>
                        </a:ext>
                      </a:extLst>
                    </a:gridCol>
                    <a:gridCol w="5257800">
                      <a:extLst>
                        <a:ext uri="{9D8B030D-6E8A-4147-A177-3AD203B41FA5}">
                          <a16:colId xmlns:a16="http://schemas.microsoft.com/office/drawing/2014/main" val="277792271"/>
                        </a:ext>
                      </a:extLst>
                    </a:gridCol>
                  </a:tblGrid>
                  <a:tr h="370840">
                    <a:tc>
                      <a:txBody>
                        <a:bodyPr/>
                        <a:lstStyle/>
                        <a:p>
                          <a:pPr algn="ctr"/>
                          <a:r>
                            <a:rPr lang="en-US" b="1" dirty="0" smtClean="0"/>
                            <a:t>t-space</a:t>
                          </a:r>
                          <a:endParaRPr lang="be-BY" b="1" dirty="0"/>
                        </a:p>
                      </a:txBody>
                      <a:tcPr>
                        <a:solidFill>
                          <a:srgbClr val="FFFF00"/>
                        </a:solidFill>
                      </a:tcPr>
                    </a:tc>
                    <a:tc>
                      <a:txBody>
                        <a:bodyPr/>
                        <a:lstStyle/>
                        <a:p>
                          <a:pPr algn="ctr"/>
                          <a:r>
                            <a:rPr lang="en-US" b="1" dirty="0" smtClean="0"/>
                            <a:t>s-space</a:t>
                          </a:r>
                          <a:endParaRPr lang="be-BY" b="1" dirty="0"/>
                        </a:p>
                      </a:txBody>
                      <a:tcPr anchor="ctr">
                        <a:solidFill>
                          <a:srgbClr val="FFFF00"/>
                        </a:solidFill>
                      </a:tcPr>
                    </a:tc>
                    <a:extLst>
                      <a:ext uri="{0D108BD9-81ED-4DB2-BD59-A6C34878D82A}">
                        <a16:rowId xmlns:a16="http://schemas.microsoft.com/office/drawing/2014/main" val="3777869532"/>
                      </a:ext>
                    </a:extLst>
                  </a:tr>
                  <a:tr h="370840">
                    <a:tc>
                      <a:txBody>
                        <a:bodyPr/>
                        <a:lstStyle/>
                        <a:p>
                          <a:endParaRPr lang="be-BY"/>
                        </a:p>
                      </a:txBody>
                      <a:tcPr>
                        <a:blipFill>
                          <a:blip r:embed="rId2"/>
                          <a:stretch>
                            <a:fillRect l="-116" t="-108197" r="-100232" b="-1059016"/>
                          </a:stretch>
                        </a:blipFill>
                      </a:tcPr>
                    </a:tc>
                    <a:tc>
                      <a:txBody>
                        <a:bodyPr/>
                        <a:lstStyle/>
                        <a:p>
                          <a:endParaRPr lang="be-BY"/>
                        </a:p>
                      </a:txBody>
                      <a:tcPr>
                        <a:blipFill>
                          <a:blip r:embed="rId2"/>
                          <a:stretch>
                            <a:fillRect l="-100116" t="-108197" r="-232" b="-1059016"/>
                          </a:stretch>
                        </a:blipFill>
                      </a:tcPr>
                    </a:tc>
                    <a:extLst>
                      <a:ext uri="{0D108BD9-81ED-4DB2-BD59-A6C34878D82A}">
                        <a16:rowId xmlns:a16="http://schemas.microsoft.com/office/drawing/2014/main" val="3422510824"/>
                      </a:ext>
                    </a:extLst>
                  </a:tr>
                  <a:tr h="606870">
                    <a:tc>
                      <a:txBody>
                        <a:bodyPr/>
                        <a:lstStyle/>
                        <a:p>
                          <a:endParaRPr lang="be-BY"/>
                        </a:p>
                      </a:txBody>
                      <a:tcPr>
                        <a:blipFill>
                          <a:blip r:embed="rId2"/>
                          <a:stretch>
                            <a:fillRect l="-116" t="-128283" r="-100232" b="-552525"/>
                          </a:stretch>
                        </a:blipFill>
                      </a:tcPr>
                    </a:tc>
                    <a:tc>
                      <a:txBody>
                        <a:bodyPr/>
                        <a:lstStyle/>
                        <a:p>
                          <a:endParaRPr lang="be-BY"/>
                        </a:p>
                      </a:txBody>
                      <a:tcPr>
                        <a:blipFill>
                          <a:blip r:embed="rId2"/>
                          <a:stretch>
                            <a:fillRect l="-100116" t="-128283" r="-232" b="-552525"/>
                          </a:stretch>
                        </a:blipFill>
                      </a:tcPr>
                    </a:tc>
                    <a:extLst>
                      <a:ext uri="{0D108BD9-81ED-4DB2-BD59-A6C34878D82A}">
                        <a16:rowId xmlns:a16="http://schemas.microsoft.com/office/drawing/2014/main" val="2795029761"/>
                      </a:ext>
                    </a:extLst>
                  </a:tr>
                  <a:tr h="611378">
                    <a:tc>
                      <a:txBody>
                        <a:bodyPr/>
                        <a:lstStyle/>
                        <a:p>
                          <a:endParaRPr lang="be-BY"/>
                        </a:p>
                      </a:txBody>
                      <a:tcPr>
                        <a:blipFill>
                          <a:blip r:embed="rId2"/>
                          <a:stretch>
                            <a:fillRect l="-116" t="-223762" r="-100232" b="-441584"/>
                          </a:stretch>
                        </a:blipFill>
                      </a:tcPr>
                    </a:tc>
                    <a:tc>
                      <a:txBody>
                        <a:bodyPr/>
                        <a:lstStyle/>
                        <a:p>
                          <a:endParaRPr lang="be-BY"/>
                        </a:p>
                      </a:txBody>
                      <a:tcPr>
                        <a:blipFill>
                          <a:blip r:embed="rId2"/>
                          <a:stretch>
                            <a:fillRect l="-100116" t="-223762" r="-232" b="-441584"/>
                          </a:stretch>
                        </a:blipFill>
                      </a:tcPr>
                    </a:tc>
                    <a:extLst>
                      <a:ext uri="{0D108BD9-81ED-4DB2-BD59-A6C34878D82A}">
                        <a16:rowId xmlns:a16="http://schemas.microsoft.com/office/drawing/2014/main" val="877447859"/>
                      </a:ext>
                    </a:extLst>
                  </a:tr>
                  <a:tr h="561277">
                    <a:tc>
                      <a:txBody>
                        <a:bodyPr/>
                        <a:lstStyle/>
                        <a:p>
                          <a:endParaRPr lang="be-BY"/>
                        </a:p>
                      </a:txBody>
                      <a:tcPr>
                        <a:blipFill>
                          <a:blip r:embed="rId2"/>
                          <a:stretch>
                            <a:fillRect l="-116" t="-355435" r="-100232" b="-384783"/>
                          </a:stretch>
                        </a:blipFill>
                      </a:tcPr>
                    </a:tc>
                    <a:tc>
                      <a:txBody>
                        <a:bodyPr/>
                        <a:lstStyle/>
                        <a:p>
                          <a:endParaRPr lang="be-BY"/>
                        </a:p>
                      </a:txBody>
                      <a:tcPr>
                        <a:blipFill>
                          <a:blip r:embed="rId2"/>
                          <a:stretch>
                            <a:fillRect l="-100116" t="-355435" r="-232" b="-384783"/>
                          </a:stretch>
                        </a:blipFill>
                      </a:tcPr>
                    </a:tc>
                    <a:extLst>
                      <a:ext uri="{0D108BD9-81ED-4DB2-BD59-A6C34878D82A}">
                        <a16:rowId xmlns:a16="http://schemas.microsoft.com/office/drawing/2014/main" val="2569271865"/>
                      </a:ext>
                    </a:extLst>
                  </a:tr>
                  <a:tr h="561213">
                    <a:tc>
                      <a:txBody>
                        <a:bodyPr/>
                        <a:lstStyle/>
                        <a:p>
                          <a:endParaRPr lang="be-BY"/>
                        </a:p>
                      </a:txBody>
                      <a:tcPr>
                        <a:blipFill>
                          <a:blip r:embed="rId2"/>
                          <a:stretch>
                            <a:fillRect l="-116" t="-455435" r="-100232" b="-284783"/>
                          </a:stretch>
                        </a:blipFill>
                      </a:tcPr>
                    </a:tc>
                    <a:tc>
                      <a:txBody>
                        <a:bodyPr/>
                        <a:lstStyle/>
                        <a:p>
                          <a:endParaRPr lang="be-BY"/>
                        </a:p>
                      </a:txBody>
                      <a:tcPr>
                        <a:blipFill>
                          <a:blip r:embed="rId2"/>
                          <a:stretch>
                            <a:fillRect l="-100116" t="-455435" r="-232" b="-284783"/>
                          </a:stretch>
                        </a:blipFill>
                      </a:tcPr>
                    </a:tc>
                    <a:extLst>
                      <a:ext uri="{0D108BD9-81ED-4DB2-BD59-A6C34878D82A}">
                        <a16:rowId xmlns:a16="http://schemas.microsoft.com/office/drawing/2014/main" val="52954133"/>
                      </a:ext>
                    </a:extLst>
                  </a:tr>
                  <a:tr h="565785">
                    <a:tc>
                      <a:txBody>
                        <a:bodyPr/>
                        <a:lstStyle/>
                        <a:p>
                          <a:endParaRPr lang="be-BY"/>
                        </a:p>
                      </a:txBody>
                      <a:tcPr>
                        <a:blipFill>
                          <a:blip r:embed="rId2"/>
                          <a:stretch>
                            <a:fillRect l="-116" t="-549462" r="-100232" b="-181720"/>
                          </a:stretch>
                        </a:blipFill>
                      </a:tcPr>
                    </a:tc>
                    <a:tc>
                      <a:txBody>
                        <a:bodyPr/>
                        <a:lstStyle/>
                        <a:p>
                          <a:endParaRPr lang="be-BY"/>
                        </a:p>
                      </a:txBody>
                      <a:tcPr>
                        <a:blipFill>
                          <a:blip r:embed="rId2"/>
                          <a:stretch>
                            <a:fillRect l="-100116" t="-549462" r="-232" b="-181720"/>
                          </a:stretch>
                        </a:blipFill>
                      </a:tcPr>
                    </a:tc>
                    <a:extLst>
                      <a:ext uri="{0D108BD9-81ED-4DB2-BD59-A6C34878D82A}">
                        <a16:rowId xmlns:a16="http://schemas.microsoft.com/office/drawing/2014/main" val="2354062213"/>
                      </a:ext>
                    </a:extLst>
                  </a:tr>
                  <a:tr h="565722">
                    <a:tc>
                      <a:txBody>
                        <a:bodyPr/>
                        <a:lstStyle/>
                        <a:p>
                          <a:endParaRPr lang="be-BY"/>
                        </a:p>
                      </a:txBody>
                      <a:tcPr>
                        <a:blipFill>
                          <a:blip r:embed="rId2"/>
                          <a:stretch>
                            <a:fillRect l="-116" t="-649462" r="-100232" b="-81720"/>
                          </a:stretch>
                        </a:blipFill>
                      </a:tcPr>
                    </a:tc>
                    <a:tc>
                      <a:txBody>
                        <a:bodyPr/>
                        <a:lstStyle/>
                        <a:p>
                          <a:endParaRPr lang="be-BY"/>
                        </a:p>
                      </a:txBody>
                      <a:tcPr>
                        <a:blipFill>
                          <a:blip r:embed="rId2"/>
                          <a:stretch>
                            <a:fillRect l="-100116" t="-649462" r="-232" b="-81720"/>
                          </a:stretch>
                        </a:blipFill>
                      </a:tcPr>
                    </a:tc>
                    <a:extLst>
                      <a:ext uri="{0D108BD9-81ED-4DB2-BD59-A6C34878D82A}">
                        <a16:rowId xmlns:a16="http://schemas.microsoft.com/office/drawing/2014/main" val="1010435331"/>
                      </a:ext>
                    </a:extLst>
                  </a:tr>
                  <a:tr h="370840">
                    <a:tc>
                      <a:txBody>
                        <a:bodyPr/>
                        <a:lstStyle/>
                        <a:p>
                          <a:pPr algn="ctr"/>
                          <a:r>
                            <a:rPr lang="en-US" dirty="0" smtClean="0"/>
                            <a:t>to be continued…</a:t>
                          </a:r>
                          <a:endParaRPr lang="be-BY"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to be continued…</a:t>
                          </a:r>
                          <a:endParaRPr lang="be-BY" dirty="0" smtClean="0"/>
                        </a:p>
                      </a:txBody>
                      <a:tcPr/>
                    </a:tc>
                    <a:extLst>
                      <a:ext uri="{0D108BD9-81ED-4DB2-BD59-A6C34878D82A}">
                        <a16:rowId xmlns:a16="http://schemas.microsoft.com/office/drawing/2014/main" val="1054900085"/>
                      </a:ext>
                    </a:extLst>
                  </a:tr>
                </a:tbl>
              </a:graphicData>
            </a:graphic>
          </p:graphicFrame>
        </mc:Fallback>
      </mc:AlternateContent>
      <p:sp>
        <p:nvSpPr>
          <p:cNvPr id="3" name="Нижний колонтитул 2"/>
          <p:cNvSpPr>
            <a:spLocks noGrp="1"/>
          </p:cNvSpPr>
          <p:nvPr>
            <p:ph type="ftr" sz="quarter" idx="11"/>
          </p:nvPr>
        </p:nvSpPr>
        <p:spPr/>
        <p:txBody>
          <a:bodyPr/>
          <a:lstStyle/>
          <a:p>
            <a:r>
              <a:rPr lang="en-US" smtClean="0"/>
              <a:t>Lecture 1 (Definition of the Laplace Transform)</a:t>
            </a:r>
            <a:endParaRPr lang="be-BY"/>
          </a:p>
        </p:txBody>
      </p:sp>
      <p:sp>
        <p:nvSpPr>
          <p:cNvPr id="5" name="Номер слайда 4"/>
          <p:cNvSpPr>
            <a:spLocks noGrp="1"/>
          </p:cNvSpPr>
          <p:nvPr>
            <p:ph type="sldNum" sz="quarter" idx="12"/>
          </p:nvPr>
        </p:nvSpPr>
        <p:spPr/>
        <p:txBody>
          <a:bodyPr/>
          <a:lstStyle/>
          <a:p>
            <a:fld id="{9418BF85-850B-4E05-A8BA-99F272547A97}" type="slidenum">
              <a:rPr lang="be-BY" smtClean="0"/>
              <a:t>27</a:t>
            </a:fld>
            <a:endParaRPr lang="be-BY"/>
          </a:p>
        </p:txBody>
      </p:sp>
    </p:spTree>
    <p:extLst>
      <p:ext uri="{BB962C8B-B14F-4D97-AF65-F5344CB8AC3E}">
        <p14:creationId xmlns:p14="http://schemas.microsoft.com/office/powerpoint/2010/main" val="36705432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Admissible functions for Laplace transform</a:t>
            </a:r>
            <a:endParaRPr lang="be-BY" dirty="0"/>
          </a:p>
        </p:txBody>
      </p:sp>
      <p:sp>
        <p:nvSpPr>
          <p:cNvPr id="3" name="Текст 2"/>
          <p:cNvSpPr>
            <a:spLocks noGrp="1"/>
          </p:cNvSpPr>
          <p:nvPr>
            <p:ph type="body" idx="1"/>
          </p:nvPr>
        </p:nvSpPr>
        <p:spPr/>
        <p:txBody>
          <a:bodyPr/>
          <a:lstStyle/>
          <a:p>
            <a:endParaRPr lang="be-BY" dirty="0"/>
          </a:p>
        </p:txBody>
      </p:sp>
      <p:sp>
        <p:nvSpPr>
          <p:cNvPr id="4" name="Нижний колонтитул 3"/>
          <p:cNvSpPr>
            <a:spLocks noGrp="1"/>
          </p:cNvSpPr>
          <p:nvPr>
            <p:ph type="ftr" sz="quarter" idx="11"/>
          </p:nvPr>
        </p:nvSpPr>
        <p:spPr/>
        <p:txBody>
          <a:bodyPr/>
          <a:lstStyle/>
          <a:p>
            <a:r>
              <a:rPr lang="en-US" smtClean="0"/>
              <a:t>Lecture 1 (Definition of the Laplace Transform)</a:t>
            </a:r>
            <a:endParaRPr lang="be-BY"/>
          </a:p>
        </p:txBody>
      </p:sp>
      <p:sp>
        <p:nvSpPr>
          <p:cNvPr id="5" name="Номер слайда 4"/>
          <p:cNvSpPr>
            <a:spLocks noGrp="1"/>
          </p:cNvSpPr>
          <p:nvPr>
            <p:ph type="sldNum" sz="quarter" idx="12"/>
          </p:nvPr>
        </p:nvSpPr>
        <p:spPr/>
        <p:txBody>
          <a:bodyPr/>
          <a:lstStyle/>
          <a:p>
            <a:fld id="{9418BF85-850B-4E05-A8BA-99F272547A97}" type="slidenum">
              <a:rPr lang="be-BY" smtClean="0"/>
              <a:t>28</a:t>
            </a:fld>
            <a:endParaRPr lang="be-BY"/>
          </a:p>
        </p:txBody>
      </p:sp>
    </p:spTree>
    <p:extLst>
      <p:ext uri="{BB962C8B-B14F-4D97-AF65-F5344CB8AC3E}">
        <p14:creationId xmlns:p14="http://schemas.microsoft.com/office/powerpoint/2010/main" val="29243388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err="1" smtClean="0"/>
              <a:t>Integrable</a:t>
            </a:r>
            <a:r>
              <a:rPr lang="en-US" dirty="0" smtClean="0"/>
              <a:t> functions of exponential growth </a:t>
            </a:r>
            <a:endParaRPr lang="be-BY"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lnSpc>
                    <a:spcPct val="150000"/>
                  </a:lnSpc>
                  <a:buNone/>
                </a:pPr>
                <a:r>
                  <a:rPr lang="en-US" b="1" dirty="0" smtClean="0"/>
                  <a:t>Definition 2. </a:t>
                </a:r>
                <a:r>
                  <a:rPr lang="en-US" dirty="0" smtClean="0"/>
                  <a:t>If a function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smtClean="0"/>
                  <a:t> is an </a:t>
                </a:r>
                <a:r>
                  <a:rPr lang="en-US" dirty="0" err="1" smtClean="0"/>
                  <a:t>integrable</a:t>
                </a:r>
                <a:r>
                  <a:rPr lang="en-US" dirty="0" smtClean="0"/>
                  <a:t> for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smtClean="0"/>
                  <a:t> and for any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smtClean="0"/>
                  <a:t> there are exists constants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&gt;0, </m:t>
                    </m:r>
                    <m:r>
                      <a:rPr lang="en-US" b="0" i="1" smtClean="0">
                        <a:latin typeface="Cambria Math" panose="02040503050406030204" pitchFamily="18" charset="0"/>
                      </a:rPr>
                      <m:t>𝛼</m:t>
                    </m:r>
                    <m:r>
                      <a:rPr lang="en-US" b="0" i="1" smtClean="0">
                        <a:latin typeface="Cambria Math" panose="02040503050406030204" pitchFamily="18" charset="0"/>
                      </a:rPr>
                      <m:t>≥0</m:t>
                    </m:r>
                  </m:oMath>
                </a14:m>
                <a:r>
                  <a:rPr lang="en-US" dirty="0" smtClean="0"/>
                  <a:t> such that </a:t>
                </a:r>
              </a:p>
              <a:p>
                <a:pPr marL="0" indent="0">
                  <a:lnSpc>
                    <a:spcPct val="150000"/>
                  </a:lnSpc>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𝛼</m:t>
                          </m:r>
                          <m:r>
                            <a:rPr lang="en-US" b="0" i="1" smtClean="0">
                              <a:latin typeface="Cambria Math" panose="02040503050406030204" pitchFamily="18" charset="0"/>
                            </a:rPr>
                            <m:t> </m:t>
                          </m:r>
                          <m:r>
                            <a:rPr lang="en-US" b="0" i="1" smtClean="0">
                              <a:latin typeface="Cambria Math" panose="02040503050406030204" pitchFamily="18" charset="0"/>
                            </a:rPr>
                            <m:t>𝑡</m:t>
                          </m:r>
                        </m:sup>
                      </m:sSup>
                      <m:r>
                        <a:rPr lang="en-US" b="0" i="1" smtClean="0">
                          <a:latin typeface="Cambria Math" panose="02040503050406030204" pitchFamily="18" charset="0"/>
                        </a:rPr>
                        <m:t>         (1)</m:t>
                      </m:r>
                    </m:oMath>
                  </m:oMathPara>
                </a14:m>
                <a:endParaRPr lang="en-US" dirty="0" smtClean="0"/>
              </a:p>
              <a:p>
                <a:pPr marL="0" indent="0">
                  <a:lnSpc>
                    <a:spcPct val="150000"/>
                  </a:lnSpc>
                  <a:buNone/>
                </a:pPr>
                <a:r>
                  <a:rPr lang="en-US" dirty="0"/>
                  <a:t>t</a:t>
                </a:r>
                <a:r>
                  <a:rPr lang="en-US" dirty="0" smtClean="0"/>
                  <a:t>han we shall call it as a </a:t>
                </a:r>
                <a:r>
                  <a:rPr lang="en-US" b="1" dirty="0" smtClean="0"/>
                  <a:t>function of an exponential order.</a:t>
                </a:r>
              </a:p>
              <a:p>
                <a:pPr marL="0" indent="0">
                  <a:lnSpc>
                    <a:spcPct val="150000"/>
                  </a:lnSpc>
                  <a:buNone/>
                </a:pPr>
                <a:endParaRPr lang="en-US" dirty="0" smtClean="0"/>
              </a:p>
              <a:p>
                <a:pPr marL="0" indent="0">
                  <a:lnSpc>
                    <a:spcPct val="150000"/>
                  </a:lnSpc>
                  <a:buNone/>
                </a:pPr>
                <a:endParaRPr lang="en-US"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be-BY">
                    <a:noFill/>
                  </a:rPr>
                  <a:t> </a:t>
                </a:r>
              </a:p>
            </p:txBody>
          </p:sp>
        </mc:Fallback>
      </mc:AlternateContent>
      <p:sp>
        <p:nvSpPr>
          <p:cNvPr id="4" name="Нижний колонтитул 3"/>
          <p:cNvSpPr>
            <a:spLocks noGrp="1"/>
          </p:cNvSpPr>
          <p:nvPr>
            <p:ph type="ftr" sz="quarter" idx="11"/>
          </p:nvPr>
        </p:nvSpPr>
        <p:spPr/>
        <p:txBody>
          <a:bodyPr/>
          <a:lstStyle/>
          <a:p>
            <a:r>
              <a:rPr lang="en-US" smtClean="0"/>
              <a:t>Lecture 1 (Definition of the Laplace Transform)</a:t>
            </a:r>
            <a:endParaRPr lang="be-BY"/>
          </a:p>
        </p:txBody>
      </p:sp>
      <p:sp>
        <p:nvSpPr>
          <p:cNvPr id="5" name="Номер слайда 4"/>
          <p:cNvSpPr>
            <a:spLocks noGrp="1"/>
          </p:cNvSpPr>
          <p:nvPr>
            <p:ph type="sldNum" sz="quarter" idx="12"/>
          </p:nvPr>
        </p:nvSpPr>
        <p:spPr/>
        <p:txBody>
          <a:bodyPr/>
          <a:lstStyle/>
          <a:p>
            <a:fld id="{9418BF85-850B-4E05-A8BA-99F272547A97}" type="slidenum">
              <a:rPr lang="be-BY" smtClean="0"/>
              <a:t>29</a:t>
            </a:fld>
            <a:endParaRPr lang="be-BY"/>
          </a:p>
        </p:txBody>
      </p:sp>
    </p:spTree>
    <p:extLst>
      <p:ext uri="{BB962C8B-B14F-4D97-AF65-F5344CB8AC3E}">
        <p14:creationId xmlns:p14="http://schemas.microsoft.com/office/powerpoint/2010/main" val="50262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Textbooks and References</a:t>
            </a:r>
            <a:endParaRPr lang="be-BY" dirty="0"/>
          </a:p>
        </p:txBody>
      </p:sp>
      <p:sp>
        <p:nvSpPr>
          <p:cNvPr id="3" name="Объект 2"/>
          <p:cNvSpPr>
            <a:spLocks noGrp="1"/>
          </p:cNvSpPr>
          <p:nvPr>
            <p:ph idx="1"/>
          </p:nvPr>
        </p:nvSpPr>
        <p:spPr/>
        <p:txBody>
          <a:bodyPr/>
          <a:lstStyle/>
          <a:p>
            <a:pPr marL="0" indent="0">
              <a:buNone/>
            </a:pPr>
            <a:r>
              <a:rPr lang="en-US" b="1" dirty="0"/>
              <a:t>Basic</a:t>
            </a:r>
            <a:endParaRPr lang="be-BY" dirty="0"/>
          </a:p>
          <a:p>
            <a:pPr marL="0" indent="0">
              <a:buNone/>
            </a:pPr>
            <a:r>
              <a:rPr lang="en-US" dirty="0"/>
              <a:t>[1] P.P.G. Dyke. An introduction to Laplace Transforms and Fourier series. Springer (2004).</a:t>
            </a:r>
            <a:endParaRPr lang="be-BY" dirty="0"/>
          </a:p>
          <a:p>
            <a:pPr marL="0" indent="0">
              <a:buNone/>
            </a:pPr>
            <a:r>
              <a:rPr lang="en-US" dirty="0"/>
              <a:t>[2] G</a:t>
            </a:r>
            <a:r>
              <a:rPr lang="en-US" dirty="0" smtClean="0"/>
              <a:t>. </a:t>
            </a:r>
            <a:r>
              <a:rPr lang="en-US" dirty="0" err="1" smtClean="0"/>
              <a:t>Tolstov</a:t>
            </a:r>
            <a:r>
              <a:rPr lang="en-US" dirty="0"/>
              <a:t>. Fourier series. Dover Publications, Inc. (1976).</a:t>
            </a:r>
            <a:endParaRPr lang="be-BY" dirty="0"/>
          </a:p>
          <a:p>
            <a:pPr marL="0" indent="0">
              <a:buNone/>
            </a:pPr>
            <a:r>
              <a:rPr lang="en-US" dirty="0"/>
              <a:t> </a:t>
            </a:r>
            <a:endParaRPr lang="be-BY" dirty="0"/>
          </a:p>
          <a:p>
            <a:pPr marL="0" indent="0">
              <a:buNone/>
            </a:pPr>
            <a:r>
              <a:rPr lang="en-US" b="1" dirty="0"/>
              <a:t>Advanced</a:t>
            </a:r>
            <a:endParaRPr lang="be-BY" dirty="0"/>
          </a:p>
          <a:p>
            <a:pPr marL="0" indent="0">
              <a:buNone/>
            </a:pPr>
            <a:r>
              <a:rPr lang="en-US" dirty="0"/>
              <a:t>[3] D.W. </a:t>
            </a:r>
            <a:r>
              <a:rPr lang="en-US" dirty="0" err="1"/>
              <a:t>Kammler</a:t>
            </a:r>
            <a:r>
              <a:rPr lang="en-US" dirty="0"/>
              <a:t>. A first course in Fourier Analysis. CUP (2008).</a:t>
            </a:r>
            <a:endParaRPr lang="be-BY" dirty="0"/>
          </a:p>
          <a:p>
            <a:pPr marL="0" indent="0">
              <a:buNone/>
            </a:pPr>
            <a:r>
              <a:rPr lang="en-US" dirty="0"/>
              <a:t>[4] R. Bracewell. The Fourier transform and its applications. 3ed MGH (2000)</a:t>
            </a:r>
            <a:endParaRPr lang="be-BY" dirty="0"/>
          </a:p>
          <a:p>
            <a:pPr marL="0" indent="0">
              <a:buNone/>
            </a:pPr>
            <a:endParaRPr lang="be-BY" dirty="0"/>
          </a:p>
        </p:txBody>
      </p:sp>
      <p:sp>
        <p:nvSpPr>
          <p:cNvPr id="4" name="Нижний колонтитул 3"/>
          <p:cNvSpPr>
            <a:spLocks noGrp="1"/>
          </p:cNvSpPr>
          <p:nvPr>
            <p:ph type="ftr" sz="quarter" idx="11"/>
          </p:nvPr>
        </p:nvSpPr>
        <p:spPr/>
        <p:txBody>
          <a:bodyPr/>
          <a:lstStyle/>
          <a:p>
            <a:r>
              <a:rPr lang="en-US" smtClean="0"/>
              <a:t>Lecture 1 (Definition of the Laplace Transform)</a:t>
            </a:r>
            <a:endParaRPr lang="be-BY"/>
          </a:p>
        </p:txBody>
      </p:sp>
      <p:sp>
        <p:nvSpPr>
          <p:cNvPr id="5" name="Номер слайда 4"/>
          <p:cNvSpPr>
            <a:spLocks noGrp="1"/>
          </p:cNvSpPr>
          <p:nvPr>
            <p:ph type="sldNum" sz="quarter" idx="12"/>
          </p:nvPr>
        </p:nvSpPr>
        <p:spPr/>
        <p:txBody>
          <a:bodyPr/>
          <a:lstStyle/>
          <a:p>
            <a:fld id="{9418BF85-850B-4E05-A8BA-99F272547A97}" type="slidenum">
              <a:rPr lang="be-BY" smtClean="0"/>
              <a:t>3</a:t>
            </a:fld>
            <a:endParaRPr lang="be-BY"/>
          </a:p>
        </p:txBody>
      </p:sp>
    </p:spTree>
    <p:extLst>
      <p:ext uri="{BB962C8B-B14F-4D97-AF65-F5344CB8AC3E}">
        <p14:creationId xmlns:p14="http://schemas.microsoft.com/office/powerpoint/2010/main" val="36452754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838199" y="496389"/>
                <a:ext cx="11088189" cy="5891348"/>
              </a:xfrm>
            </p:spPr>
            <p:txBody>
              <a:bodyPr>
                <a:normAutofit/>
              </a:bodyPr>
              <a:lstStyle/>
              <a:p>
                <a:pPr marL="0" indent="0">
                  <a:lnSpc>
                    <a:spcPct val="150000"/>
                  </a:lnSpc>
                  <a:buNone/>
                </a:pPr>
                <a:r>
                  <a:rPr lang="en-US" dirty="0" smtClean="0"/>
                  <a:t>Using</a:t>
                </a:r>
              </a:p>
              <a:p>
                <a:pPr marL="0" indent="0">
                  <a:lnSpc>
                    <a:spcPct val="150000"/>
                  </a:lnSpc>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𝛼</m:t>
                          </m:r>
                          <m:r>
                            <a:rPr lang="en-US" b="0" i="1" smtClean="0">
                              <a:latin typeface="Cambria Math" panose="02040503050406030204" pitchFamily="18" charset="0"/>
                            </a:rPr>
                            <m:t> </m:t>
                          </m:r>
                          <m:r>
                            <a:rPr lang="en-US" b="0" i="1" smtClean="0">
                              <a:latin typeface="Cambria Math" panose="02040503050406030204" pitchFamily="18" charset="0"/>
                            </a:rPr>
                            <m:t>𝑡</m:t>
                          </m:r>
                        </m:sup>
                      </m:sSup>
                      <m:r>
                        <a:rPr lang="en-US" b="0" i="1" smtClean="0">
                          <a:latin typeface="Cambria Math" panose="02040503050406030204" pitchFamily="18" charset="0"/>
                        </a:rPr>
                        <m:t>         (1)</m:t>
                      </m:r>
                    </m:oMath>
                  </m:oMathPara>
                </a14:m>
                <a:endParaRPr lang="en-US" dirty="0" smtClean="0"/>
              </a:p>
              <a:p>
                <a:pPr marL="0" indent="0">
                  <a:lnSpc>
                    <a:spcPct val="150000"/>
                  </a:lnSpc>
                  <a:buNone/>
                </a:pPr>
                <a:r>
                  <a:rPr lang="en-US" dirty="0"/>
                  <a:t>w</a:t>
                </a:r>
                <a:r>
                  <a:rPr lang="en-US" dirty="0" smtClean="0"/>
                  <a:t>e may conclude that</a:t>
                </a:r>
                <a:endParaRPr lang="en-US" b="1"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a:rPr lang="en-US" b="0" i="1" smtClean="0">
                              <a:latin typeface="Cambria Math" panose="02040503050406030204" pitchFamily="18" charset="0"/>
                            </a:rPr>
                            <m:t>0</m:t>
                          </m:r>
                        </m:sub>
                        <m:sup>
                          <m:r>
                            <a:rPr lang="en-US" b="0" i="1" smtClean="0">
                              <a:latin typeface="Cambria Math" panose="02040503050406030204" pitchFamily="18" charset="0"/>
                            </a:rPr>
                            <m:t>+∞</m:t>
                          </m:r>
                        </m:sup>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𝑠𝑡</m:t>
                              </m:r>
                            </m:sup>
                          </m:sSup>
                          <m:r>
                            <a:rPr lang="en-US" b="0" i="1" smtClean="0">
                              <a:latin typeface="Cambria Math" panose="02040503050406030204" pitchFamily="18" charset="0"/>
                            </a:rPr>
                            <m:t>𝑑𝑡</m:t>
                          </m:r>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a:rPr lang="en-US" b="0" i="1" smtClean="0">
                                  <a:latin typeface="Cambria Math" panose="02040503050406030204" pitchFamily="18" charset="0"/>
                                </a:rPr>
                                <m:t>0</m:t>
                              </m:r>
                            </m:sub>
                            <m:sup>
                              <m:r>
                                <a:rPr lang="en-US" b="0" i="1" smtClean="0">
                                  <a:latin typeface="Cambria Math" panose="02040503050406030204" pitchFamily="18" charset="0"/>
                                </a:rPr>
                                <m:t>+∞</m:t>
                              </m:r>
                            </m:sup>
                            <m:e>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𝑡</m:t>
                                      </m:r>
                                    </m:e>
                                  </m:d>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𝑠𝑡</m:t>
                                      </m:r>
                                    </m:sup>
                                  </m:sSup>
                                </m:e>
                              </m:d>
                              <m:r>
                                <a:rPr lang="en-US" i="1">
                                  <a:latin typeface="Cambria Math" panose="02040503050406030204" pitchFamily="18" charset="0"/>
                                </a:rPr>
                                <m:t>𝑑𝑡</m:t>
                              </m:r>
                              <m:r>
                                <a:rPr lang="en-US" b="0" i="1" smtClean="0">
                                  <a:latin typeface="Cambria Math" panose="02040503050406030204" pitchFamily="18" charset="0"/>
                                </a:rPr>
                                <m:t>≤</m:t>
                              </m:r>
                            </m:e>
                          </m:nary>
                          <m:nary>
                            <m:naryPr>
                              <m:ctrlPr>
                                <a:rPr lang="en-US"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m:t>
                              </m:r>
                            </m:sup>
                            <m:e>
                              <m:r>
                                <a:rPr lang="en-US" b="0" i="1" smtClean="0">
                                  <a:latin typeface="Cambria Math" panose="02040503050406030204" pitchFamily="18" charset="0"/>
                                </a:rPr>
                                <m:t>𝑀</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𝛼</m:t>
                                  </m:r>
                                  <m:r>
                                    <a:rPr lang="en-US" b="0" i="1" smtClean="0">
                                      <a:latin typeface="Cambria Math" panose="02040503050406030204" pitchFamily="18" charset="0"/>
                                    </a:rPr>
                                    <m:t>𝑡</m:t>
                                  </m:r>
                                </m:sup>
                              </m:sSup>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𝑠𝑡</m:t>
                                  </m:r>
                                </m:sup>
                              </m:sSup>
                              <m:r>
                                <a:rPr lang="en-US" i="1">
                                  <a:latin typeface="Cambria Math" panose="02040503050406030204" pitchFamily="18" charset="0"/>
                                </a:rPr>
                                <m:t>𝑑𝑡</m:t>
                              </m:r>
                            </m:e>
                          </m:nary>
                        </m:e>
                      </m:nary>
                    </m:oMath>
                  </m:oMathPara>
                </a14:m>
                <a:endParaRPr lang="en-US" b="0"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𝑀</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d>
                                <m:dPr>
                                  <m:ctrlPr>
                                    <a:rPr lang="en-US" b="0" i="1" smtClean="0">
                                      <a:latin typeface="Cambria Math" panose="02040503050406030204" pitchFamily="18" charset="0"/>
                                    </a:rPr>
                                  </m:ctrlPr>
                                </m:dPr>
                                <m:e>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𝑠</m:t>
                                  </m:r>
                                </m:e>
                              </m:d>
                              <m:r>
                                <a:rPr lang="en-US" b="0" i="1" smtClean="0">
                                  <a:latin typeface="Cambria Math" panose="02040503050406030204" pitchFamily="18" charset="0"/>
                                </a:rPr>
                                <m:t>𝑡</m:t>
                              </m:r>
                            </m:sup>
                          </m:sSup>
                        </m:num>
                        <m:den>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𝑠</m:t>
                          </m:r>
                        </m:den>
                      </m:f>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r>
                                <a:rPr lang="be-BY">
                                  <a:latin typeface="Cambria Math" panose="02040503050406030204" pitchFamily="18" charset="0"/>
                                </a:rPr>
                                <m:t>​</m:t>
                              </m:r>
                            </m:e>
                          </m:d>
                        </m:e>
                        <m:sub>
                          <m:r>
                            <a:rPr lang="en-US" b="0" i="1" smtClean="0">
                              <a:latin typeface="Cambria Math" panose="02040503050406030204" pitchFamily="18" charset="0"/>
                            </a:rPr>
                            <m:t>0</m:t>
                          </m:r>
                        </m:sub>
                        <m:sup>
                          <m:r>
                            <a:rPr lang="en-US" b="0" i="1" smtClean="0">
                              <a:latin typeface="Cambria Math" panose="02040503050406030204" pitchFamily="18" charset="0"/>
                            </a:rPr>
                            <m:t>+∞</m:t>
                          </m:r>
                        </m:sup>
                      </m:sSubSup>
                      <m:limUpp>
                        <m:limUppPr>
                          <m:ctrlPr>
                            <a:rPr lang="en-US" b="0" i="1" smtClean="0">
                              <a:latin typeface="Cambria Math" panose="02040503050406030204" pitchFamily="18" charset="0"/>
                            </a:rPr>
                          </m:ctrlPr>
                        </m:limUppPr>
                        <m:e>
                          <m:r>
                            <a:rPr lang="en-US" b="0" i="1" smtClean="0">
                              <a:latin typeface="Cambria Math" panose="02040503050406030204" pitchFamily="18" charset="0"/>
                            </a:rPr>
                            <m:t>=</m:t>
                          </m:r>
                        </m:e>
                        <m:lim>
                          <m:r>
                            <a:rPr lang="en-US" b="0" i="1" smtClean="0">
                              <a:latin typeface="Cambria Math" panose="02040503050406030204" pitchFamily="18" charset="0"/>
                            </a:rPr>
                            <m:t>𝛼</m:t>
                          </m:r>
                          <m:r>
                            <a:rPr lang="en-US" b="0" i="1" smtClean="0">
                              <a:latin typeface="Cambria Math" panose="02040503050406030204" pitchFamily="18" charset="0"/>
                            </a:rPr>
                            <m:t>&lt;</m:t>
                          </m:r>
                          <m:r>
                            <a:rPr lang="en-US" b="0" i="1" smtClean="0">
                              <a:latin typeface="Cambria Math" panose="02040503050406030204" pitchFamily="18" charset="0"/>
                            </a:rPr>
                            <m:t>𝑠</m:t>
                          </m:r>
                        </m:lim>
                      </m:limUpp>
                      <m:f>
                        <m:fPr>
                          <m:ctrlPr>
                            <a:rPr lang="en-US" i="1">
                              <a:latin typeface="Cambria Math" panose="02040503050406030204" pitchFamily="18" charset="0"/>
                            </a:rPr>
                          </m:ctrlPr>
                        </m:fPr>
                        <m:num>
                          <m:r>
                            <a:rPr lang="en-US" i="1">
                              <a:latin typeface="Cambria Math" panose="02040503050406030204" pitchFamily="18" charset="0"/>
                            </a:rPr>
                            <m:t>𝑀</m:t>
                          </m:r>
                          <m:sSup>
                            <m:sSupPr>
                              <m:ctrlPr>
                                <a:rPr lang="en-US" i="1">
                                  <a:latin typeface="Cambria Math" panose="02040503050406030204" pitchFamily="18" charset="0"/>
                                </a:rPr>
                              </m:ctrlPr>
                            </m:sSupPr>
                            <m:e>
                              <m:r>
                                <a:rPr lang="en-US" i="1">
                                  <a:latin typeface="Cambria Math" panose="02040503050406030204" pitchFamily="18" charset="0"/>
                                </a:rPr>
                                <m:t>𝑒</m:t>
                              </m:r>
                            </m:e>
                            <m:sup>
                              <m:d>
                                <m:dPr>
                                  <m:ctrlPr>
                                    <a:rPr lang="en-US" i="1">
                                      <a:latin typeface="Cambria Math" panose="02040503050406030204" pitchFamily="18" charset="0"/>
                                    </a:rPr>
                                  </m:ctrlPr>
                                </m:dPr>
                                <m:e>
                                  <m:r>
                                    <a:rPr lang="en-US" i="1">
                                      <a:latin typeface="Cambria Math" panose="02040503050406030204" pitchFamily="18" charset="0"/>
                                    </a:rPr>
                                    <m:t>𝛼</m:t>
                                  </m:r>
                                  <m:r>
                                    <a:rPr lang="en-US" i="1">
                                      <a:latin typeface="Cambria Math" panose="02040503050406030204" pitchFamily="18" charset="0"/>
                                    </a:rPr>
                                    <m:t>−</m:t>
                                  </m:r>
                                  <m:r>
                                    <a:rPr lang="en-US" i="1">
                                      <a:latin typeface="Cambria Math" panose="02040503050406030204" pitchFamily="18" charset="0"/>
                                    </a:rPr>
                                    <m:t>𝑠</m:t>
                                  </m:r>
                                </m:e>
                              </m:d>
                              <m:r>
                                <a:rPr lang="en-US" b="0" i="1" smtClean="0">
                                  <a:latin typeface="Cambria Math" panose="02040503050406030204" pitchFamily="18" charset="0"/>
                                </a:rPr>
                                <m:t>⋅(+∞)</m:t>
                              </m:r>
                            </m:sup>
                          </m:sSup>
                        </m:num>
                        <m:den>
                          <m:r>
                            <a:rPr lang="en-US" i="1">
                              <a:latin typeface="Cambria Math" panose="02040503050406030204" pitchFamily="18" charset="0"/>
                            </a:rPr>
                            <m:t>𝛼</m:t>
                          </m:r>
                          <m:r>
                            <a:rPr lang="en-US" i="1">
                              <a:latin typeface="Cambria Math" panose="02040503050406030204" pitchFamily="18" charset="0"/>
                            </a:rPr>
                            <m:t>−</m:t>
                          </m:r>
                          <m:r>
                            <a:rPr lang="en-US" i="1">
                              <a:latin typeface="Cambria Math" panose="02040503050406030204" pitchFamily="18" charset="0"/>
                            </a:rPr>
                            <m:t>𝑠</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𝑀</m:t>
                          </m:r>
                          <m:sSup>
                            <m:sSupPr>
                              <m:ctrlPr>
                                <a:rPr lang="en-US" i="1">
                                  <a:latin typeface="Cambria Math" panose="02040503050406030204" pitchFamily="18" charset="0"/>
                                </a:rPr>
                              </m:ctrlPr>
                            </m:sSupPr>
                            <m:e>
                              <m:r>
                                <a:rPr lang="en-US" i="1">
                                  <a:latin typeface="Cambria Math" panose="02040503050406030204" pitchFamily="18" charset="0"/>
                                </a:rPr>
                                <m:t>𝑒</m:t>
                              </m:r>
                            </m:e>
                            <m:sup>
                              <m:d>
                                <m:dPr>
                                  <m:ctrlPr>
                                    <a:rPr lang="en-US" i="1">
                                      <a:latin typeface="Cambria Math" panose="02040503050406030204" pitchFamily="18" charset="0"/>
                                    </a:rPr>
                                  </m:ctrlPr>
                                </m:dPr>
                                <m:e>
                                  <m:r>
                                    <a:rPr lang="en-US" i="1">
                                      <a:latin typeface="Cambria Math" panose="02040503050406030204" pitchFamily="18" charset="0"/>
                                    </a:rPr>
                                    <m:t>𝛼</m:t>
                                  </m:r>
                                  <m:r>
                                    <a:rPr lang="en-US" i="1">
                                      <a:latin typeface="Cambria Math" panose="02040503050406030204" pitchFamily="18" charset="0"/>
                                    </a:rPr>
                                    <m:t>−</m:t>
                                  </m:r>
                                  <m:r>
                                    <a:rPr lang="en-US" i="1">
                                      <a:latin typeface="Cambria Math" panose="02040503050406030204" pitchFamily="18" charset="0"/>
                                    </a:rPr>
                                    <m:t>𝑠</m:t>
                                  </m:r>
                                </m:e>
                              </m:d>
                              <m:r>
                                <a:rPr lang="en-US" b="0" i="1" smtClean="0">
                                  <a:latin typeface="Cambria Math" panose="02040503050406030204" pitchFamily="18" charset="0"/>
                                </a:rPr>
                                <m:t>⋅0</m:t>
                              </m:r>
                            </m:sup>
                          </m:sSup>
                        </m:num>
                        <m:den>
                          <m:r>
                            <a:rPr lang="en-US" i="1">
                              <a:latin typeface="Cambria Math" panose="02040503050406030204" pitchFamily="18" charset="0"/>
                            </a:rPr>
                            <m:t>𝛼</m:t>
                          </m:r>
                          <m:r>
                            <a:rPr lang="en-US" i="1">
                              <a:latin typeface="Cambria Math" panose="02040503050406030204" pitchFamily="18" charset="0"/>
                            </a:rPr>
                            <m:t>−</m:t>
                          </m:r>
                          <m:r>
                            <a:rPr lang="en-US" i="1">
                              <a:latin typeface="Cambria Math" panose="02040503050406030204" pitchFamily="18" charset="0"/>
                            </a:rPr>
                            <m:t>𝑠</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𝑀</m:t>
                          </m:r>
                        </m:num>
                        <m:den>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𝛼</m:t>
                          </m:r>
                        </m:den>
                      </m:f>
                      <m:r>
                        <a:rPr lang="en-US" b="0" i="1" smtClean="0">
                          <a:latin typeface="Cambria Math" panose="02040503050406030204" pitchFamily="18" charset="0"/>
                        </a:rPr>
                        <m:t>&lt;+∞ </m:t>
                      </m:r>
                      <m:groupChr>
                        <m:groupChrPr>
                          <m:chr m:val="⇔"/>
                          <m:vertJc m:val="bot"/>
                          <m:ctrlPr>
                            <a:rPr lang="en-US" b="0" i="1" smtClean="0">
                              <a:latin typeface="Cambria Math" panose="02040503050406030204" pitchFamily="18" charset="0"/>
                            </a:rPr>
                          </m:ctrlPr>
                        </m:groupChrPr>
                        <m:e>
                          <m:r>
                            <m:rPr>
                              <m:brk m:alnAt="2"/>
                            </m:rPr>
                            <a:rPr lang="en-US" b="0" i="1" smtClean="0">
                              <a:latin typeface="Cambria Math" panose="02040503050406030204" pitchFamily="18" charset="0"/>
                            </a:rPr>
                            <m:t>‼</m:t>
                          </m:r>
                          <m:r>
                            <a:rPr lang="en-US" b="0" i="1" smtClean="0">
                              <a:latin typeface="Cambria Math" panose="02040503050406030204" pitchFamily="18" charset="0"/>
                            </a:rPr>
                            <m:t>!</m:t>
                          </m:r>
                        </m:e>
                      </m:groupChr>
                      <m:r>
                        <a:rPr lang="en-US" b="0" i="1" smtClean="0">
                          <a:latin typeface="Cambria Math" panose="02040503050406030204" pitchFamily="18" charset="0"/>
                        </a:rPr>
                        <m:t>𝑠</m:t>
                      </m:r>
                      <m:r>
                        <a:rPr lang="en-US" b="0" i="1" smtClean="0">
                          <a:latin typeface="Cambria Math" panose="02040503050406030204" pitchFamily="18" charset="0"/>
                        </a:rPr>
                        <m:t>&gt;</m:t>
                      </m:r>
                      <m:r>
                        <a:rPr lang="en-US" b="0" i="1" smtClean="0">
                          <a:latin typeface="Cambria Math" panose="02040503050406030204" pitchFamily="18" charset="0"/>
                        </a:rPr>
                        <m:t>𝛼</m:t>
                      </m:r>
                    </m:oMath>
                  </m:oMathPara>
                </a14:m>
                <a:endParaRPr lang="en-US" dirty="0" smtClean="0"/>
              </a:p>
              <a:p>
                <a:pPr marL="0" indent="0">
                  <a:lnSpc>
                    <a:spcPct val="150000"/>
                  </a:lnSpc>
                  <a:buNone/>
                </a:pPr>
                <a:endParaRPr lang="en-US"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199" y="496389"/>
                <a:ext cx="11088189" cy="5891348"/>
              </a:xfrm>
              <a:blipFill>
                <a:blip r:embed="rId2"/>
                <a:stretch>
                  <a:fillRect l="-1100"/>
                </a:stretch>
              </a:blipFill>
            </p:spPr>
            <p:txBody>
              <a:bodyPr/>
              <a:lstStyle/>
              <a:p>
                <a:r>
                  <a:rPr lang="be-BY">
                    <a:noFill/>
                  </a:rPr>
                  <a:t> </a:t>
                </a:r>
              </a:p>
            </p:txBody>
          </p:sp>
        </mc:Fallback>
      </mc:AlternateContent>
      <p:sp>
        <p:nvSpPr>
          <p:cNvPr id="2" name="Нижний колонтитул 1"/>
          <p:cNvSpPr>
            <a:spLocks noGrp="1"/>
          </p:cNvSpPr>
          <p:nvPr>
            <p:ph type="ftr" sz="quarter" idx="11"/>
          </p:nvPr>
        </p:nvSpPr>
        <p:spPr/>
        <p:txBody>
          <a:bodyPr/>
          <a:lstStyle/>
          <a:p>
            <a:r>
              <a:rPr lang="en-US" smtClean="0"/>
              <a:t>Lecture 1 (Definition of the Laplace Transform)</a:t>
            </a:r>
            <a:endParaRPr lang="be-BY"/>
          </a:p>
        </p:txBody>
      </p:sp>
      <p:sp>
        <p:nvSpPr>
          <p:cNvPr id="4" name="Номер слайда 3"/>
          <p:cNvSpPr>
            <a:spLocks noGrp="1"/>
          </p:cNvSpPr>
          <p:nvPr>
            <p:ph type="sldNum" sz="quarter" idx="12"/>
          </p:nvPr>
        </p:nvSpPr>
        <p:spPr/>
        <p:txBody>
          <a:bodyPr/>
          <a:lstStyle/>
          <a:p>
            <a:fld id="{9418BF85-850B-4E05-A8BA-99F272547A97}" type="slidenum">
              <a:rPr lang="be-BY" smtClean="0"/>
              <a:t>30</a:t>
            </a:fld>
            <a:endParaRPr lang="be-BY"/>
          </a:p>
        </p:txBody>
      </p:sp>
    </p:spTree>
    <p:extLst>
      <p:ext uri="{BB962C8B-B14F-4D97-AF65-F5344CB8AC3E}">
        <p14:creationId xmlns:p14="http://schemas.microsoft.com/office/powerpoint/2010/main" val="14123911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err="1" smtClean="0"/>
              <a:t>Integrable</a:t>
            </a:r>
            <a:r>
              <a:rPr lang="en-US" dirty="0" smtClean="0"/>
              <a:t> functions of exponential growth </a:t>
            </a:r>
            <a:endParaRPr lang="be-BY"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92500" lnSpcReduction="10000"/>
              </a:bodyPr>
              <a:lstStyle/>
              <a:p>
                <a:pPr marL="0" indent="0">
                  <a:lnSpc>
                    <a:spcPct val="150000"/>
                  </a:lnSpc>
                  <a:buNone/>
                </a:pPr>
                <a:r>
                  <a:rPr lang="en-US" b="1" dirty="0" smtClean="0"/>
                  <a:t>All these functions are admissible for Laplace transform:</a:t>
                </a:r>
              </a:p>
              <a:p>
                <a:pPr marL="0" indent="0">
                  <a:lnSpc>
                    <a:spcPct val="150000"/>
                  </a:lnSpc>
                  <a:buNone/>
                </a:pPr>
                <a:r>
                  <a:rPr lang="en-US" dirty="0" smtClean="0"/>
                  <a:t>Any </a:t>
                </a:r>
                <a:r>
                  <a:rPr lang="en-US" dirty="0" err="1" smtClean="0"/>
                  <a:t>integrable</a:t>
                </a:r>
                <a:r>
                  <a:rPr lang="en-US" dirty="0" smtClean="0"/>
                  <a:t> bounded functions are included</a:t>
                </a:r>
              </a:p>
              <a:p>
                <a:pPr marL="0" indent="0">
                  <a:lnSpc>
                    <a:spcPct val="150000"/>
                  </a:lnSpc>
                  <a:buNone/>
                </a:pPr>
                <a:r>
                  <a:rPr lang="en-US" dirty="0" smtClean="0"/>
                  <a:t>Any piecewise continuous functions having finite left-hand limit and right-hand limit at the discontinuity points  </a:t>
                </a:r>
              </a:p>
              <a:p>
                <a:pPr marL="0" indent="0">
                  <a:lnSpc>
                    <a:spcPct val="150000"/>
                  </a:lnSpc>
                  <a:buNone/>
                </a:pPr>
                <a:r>
                  <a:rPr lang="en-US" dirty="0" smtClean="0"/>
                  <a:t>Singular functions like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𝑡</m:t>
                        </m:r>
                        <m:r>
                          <a:rPr lang="en-US" b="0" i="1" smtClean="0">
                            <a:latin typeface="Cambria Math" panose="02040503050406030204" pitchFamily="18" charset="0"/>
                          </a:rPr>
                          <m:t>−1</m:t>
                        </m:r>
                      </m:den>
                    </m:f>
                  </m:oMath>
                </a14:m>
                <a:r>
                  <a:rPr lang="en-US" dirty="0" smtClean="0"/>
                  <a:t> or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m:rPr>
                        <m:sty m:val="p"/>
                      </m:rPr>
                      <a:rPr lang="en-US" b="0" i="1" smtClean="0">
                        <a:latin typeface="Cambria Math" panose="02040503050406030204" pitchFamily="18" charset="0"/>
                      </a:rPr>
                      <m:t>ln</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 </m:t>
                    </m:r>
                  </m:oMath>
                </a14:m>
                <a:r>
                  <a:rPr lang="en-US" dirty="0" smtClean="0"/>
                  <a:t> are excluded</a:t>
                </a:r>
              </a:p>
              <a:p>
                <a:pPr marL="0" indent="0">
                  <a:lnSpc>
                    <a:spcPct val="150000"/>
                  </a:lnSpc>
                  <a:buNone/>
                </a:pPr>
                <a:r>
                  <a:rPr lang="en-US" dirty="0" smtClean="0"/>
                  <a:t>Fast growing functions like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sup>
                    </m:sSup>
                  </m:oMath>
                </a14:m>
                <a:r>
                  <a:rPr lang="en-US" dirty="0" smtClean="0"/>
                  <a:t> are excluded</a:t>
                </a:r>
                <a:endParaRPr lang="be-BY"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be-BY">
                    <a:noFill/>
                  </a:rPr>
                  <a:t> </a:t>
                </a:r>
              </a:p>
            </p:txBody>
          </p:sp>
        </mc:Fallback>
      </mc:AlternateContent>
      <p:sp>
        <p:nvSpPr>
          <p:cNvPr id="4" name="Нижний колонтитул 3"/>
          <p:cNvSpPr>
            <a:spLocks noGrp="1"/>
          </p:cNvSpPr>
          <p:nvPr>
            <p:ph type="ftr" sz="quarter" idx="11"/>
          </p:nvPr>
        </p:nvSpPr>
        <p:spPr/>
        <p:txBody>
          <a:bodyPr/>
          <a:lstStyle/>
          <a:p>
            <a:r>
              <a:rPr lang="en-US" smtClean="0"/>
              <a:t>Lecture 1 (Definition of the Laplace Transform)</a:t>
            </a:r>
            <a:endParaRPr lang="be-BY"/>
          </a:p>
        </p:txBody>
      </p:sp>
      <p:sp>
        <p:nvSpPr>
          <p:cNvPr id="5" name="Номер слайда 4"/>
          <p:cNvSpPr>
            <a:spLocks noGrp="1"/>
          </p:cNvSpPr>
          <p:nvPr>
            <p:ph type="sldNum" sz="quarter" idx="12"/>
          </p:nvPr>
        </p:nvSpPr>
        <p:spPr/>
        <p:txBody>
          <a:bodyPr/>
          <a:lstStyle/>
          <a:p>
            <a:fld id="{9418BF85-850B-4E05-A8BA-99F272547A97}" type="slidenum">
              <a:rPr lang="be-BY" smtClean="0"/>
              <a:t>31</a:t>
            </a:fld>
            <a:endParaRPr lang="be-BY"/>
          </a:p>
        </p:txBody>
      </p:sp>
    </p:spTree>
    <p:extLst>
      <p:ext uri="{BB962C8B-B14F-4D97-AF65-F5344CB8AC3E}">
        <p14:creationId xmlns:p14="http://schemas.microsoft.com/office/powerpoint/2010/main" val="26742327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6059" y="355600"/>
            <a:ext cx="10812281" cy="1325563"/>
          </a:xfrm>
        </p:spPr>
        <p:txBody>
          <a:bodyPr/>
          <a:lstStyle/>
          <a:p>
            <a:r>
              <a:rPr lang="en-US" dirty="0" smtClean="0"/>
              <a:t>Admissible and not admissible functions for LT</a:t>
            </a:r>
            <a:endParaRPr lang="be-BY" dirty="0"/>
          </a:p>
        </p:txBody>
      </p:sp>
      <p:sp>
        <p:nvSpPr>
          <p:cNvPr id="3" name="Текст 2"/>
          <p:cNvSpPr>
            <a:spLocks noGrp="1"/>
          </p:cNvSpPr>
          <p:nvPr>
            <p:ph type="body" idx="1"/>
          </p:nvPr>
        </p:nvSpPr>
        <p:spPr>
          <a:xfrm>
            <a:off x="839788" y="1681163"/>
            <a:ext cx="4790303" cy="448083"/>
          </a:xfrm>
        </p:spPr>
        <p:txBody>
          <a:bodyPr/>
          <a:lstStyle/>
          <a:p>
            <a:pPr algn="ctr"/>
            <a:r>
              <a:rPr lang="en-US" dirty="0" smtClean="0"/>
              <a:t>included</a:t>
            </a:r>
            <a:endParaRPr lang="be-BY" dirty="0"/>
          </a:p>
        </p:txBody>
      </p:sp>
      <p:pic>
        <p:nvPicPr>
          <p:cNvPr id="7" name="Объект 6"/>
          <p:cNvPicPr>
            <a:picLocks noGrp="1" noChangeAspect="1"/>
          </p:cNvPicPr>
          <p:nvPr>
            <p:ph sz="half" idx="2"/>
          </p:nvPr>
        </p:nvPicPr>
        <p:blipFill>
          <a:blip r:embed="rId2"/>
          <a:stretch>
            <a:fillRect/>
          </a:stretch>
        </p:blipFill>
        <p:spPr>
          <a:xfrm>
            <a:off x="2128163" y="2129246"/>
            <a:ext cx="3400691" cy="1482835"/>
          </a:xfrm>
          <a:prstGeom prst="rect">
            <a:avLst/>
          </a:prstGeom>
        </p:spPr>
      </p:pic>
      <p:sp>
        <p:nvSpPr>
          <p:cNvPr id="5" name="Текст 4"/>
          <p:cNvSpPr>
            <a:spLocks noGrp="1"/>
          </p:cNvSpPr>
          <p:nvPr>
            <p:ph type="body" sz="quarter" idx="3"/>
          </p:nvPr>
        </p:nvSpPr>
        <p:spPr>
          <a:xfrm>
            <a:off x="6172200" y="1681163"/>
            <a:ext cx="4291149" cy="448083"/>
          </a:xfrm>
        </p:spPr>
        <p:txBody>
          <a:bodyPr/>
          <a:lstStyle/>
          <a:p>
            <a:pPr algn="ctr"/>
            <a:r>
              <a:rPr lang="en-US" dirty="0" smtClean="0"/>
              <a:t>excluded</a:t>
            </a:r>
            <a:endParaRPr lang="be-BY" dirty="0"/>
          </a:p>
        </p:txBody>
      </p:sp>
      <p:pic>
        <p:nvPicPr>
          <p:cNvPr id="9" name="Объект 8"/>
          <p:cNvPicPr>
            <a:picLocks noGrp="1" noChangeAspect="1"/>
          </p:cNvPicPr>
          <p:nvPr>
            <p:ph sz="quarter" idx="4"/>
          </p:nvPr>
        </p:nvPicPr>
        <p:blipFill>
          <a:blip r:embed="rId3"/>
          <a:stretch>
            <a:fillRect/>
          </a:stretch>
        </p:blipFill>
        <p:spPr>
          <a:xfrm>
            <a:off x="7458891" y="2870663"/>
            <a:ext cx="2841097" cy="1990522"/>
          </a:xfrm>
          <a:prstGeom prst="rect">
            <a:avLst/>
          </a:prstGeom>
        </p:spPr>
      </p:pic>
      <p:pic>
        <p:nvPicPr>
          <p:cNvPr id="13" name="Рисунок 12"/>
          <p:cNvPicPr>
            <a:picLocks noChangeAspect="1"/>
          </p:cNvPicPr>
          <p:nvPr/>
        </p:nvPicPr>
        <p:blipFill>
          <a:blip r:embed="rId4"/>
          <a:stretch>
            <a:fillRect/>
          </a:stretch>
        </p:blipFill>
        <p:spPr>
          <a:xfrm>
            <a:off x="2134251" y="3764111"/>
            <a:ext cx="3070792" cy="2194148"/>
          </a:xfrm>
          <a:prstGeom prst="rect">
            <a:avLst/>
          </a:prstGeom>
        </p:spPr>
      </p:pic>
      <p:sp>
        <p:nvSpPr>
          <p:cNvPr id="4" name="Нижний колонтитул 3"/>
          <p:cNvSpPr>
            <a:spLocks noGrp="1"/>
          </p:cNvSpPr>
          <p:nvPr>
            <p:ph type="ftr" sz="quarter" idx="11"/>
          </p:nvPr>
        </p:nvSpPr>
        <p:spPr/>
        <p:txBody>
          <a:bodyPr/>
          <a:lstStyle/>
          <a:p>
            <a:r>
              <a:rPr lang="en-US" smtClean="0"/>
              <a:t>Lecture 1 (Definition of the Laplace Transform)</a:t>
            </a:r>
            <a:endParaRPr lang="be-BY"/>
          </a:p>
        </p:txBody>
      </p:sp>
      <p:sp>
        <p:nvSpPr>
          <p:cNvPr id="6" name="Номер слайда 5"/>
          <p:cNvSpPr>
            <a:spLocks noGrp="1"/>
          </p:cNvSpPr>
          <p:nvPr>
            <p:ph type="sldNum" sz="quarter" idx="12"/>
          </p:nvPr>
        </p:nvSpPr>
        <p:spPr/>
        <p:txBody>
          <a:bodyPr/>
          <a:lstStyle/>
          <a:p>
            <a:fld id="{9418BF85-850B-4E05-A8BA-99F272547A97}" type="slidenum">
              <a:rPr lang="be-BY" smtClean="0"/>
              <a:t>32</a:t>
            </a:fld>
            <a:endParaRPr lang="be-BY"/>
          </a:p>
        </p:txBody>
      </p:sp>
    </p:spTree>
    <p:extLst>
      <p:ext uri="{BB962C8B-B14F-4D97-AF65-F5344CB8AC3E}">
        <p14:creationId xmlns:p14="http://schemas.microsoft.com/office/powerpoint/2010/main" val="17142433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6059" y="355600"/>
            <a:ext cx="10812281" cy="1325563"/>
          </a:xfrm>
        </p:spPr>
        <p:txBody>
          <a:bodyPr/>
          <a:lstStyle/>
          <a:p>
            <a:r>
              <a:rPr lang="en-US" dirty="0" smtClean="0"/>
              <a:t>Admissible and not admissible functions for LT</a:t>
            </a:r>
            <a:endParaRPr lang="be-BY" dirty="0"/>
          </a:p>
        </p:txBody>
      </p:sp>
      <p:sp>
        <p:nvSpPr>
          <p:cNvPr id="3" name="Текст 2"/>
          <p:cNvSpPr>
            <a:spLocks noGrp="1"/>
          </p:cNvSpPr>
          <p:nvPr>
            <p:ph type="body" idx="1"/>
          </p:nvPr>
        </p:nvSpPr>
        <p:spPr>
          <a:xfrm>
            <a:off x="839788" y="1681163"/>
            <a:ext cx="4790303" cy="448083"/>
          </a:xfrm>
        </p:spPr>
        <p:txBody>
          <a:bodyPr/>
          <a:lstStyle/>
          <a:p>
            <a:pPr algn="ctr"/>
            <a:r>
              <a:rPr lang="en-US" dirty="0" smtClean="0"/>
              <a:t>included</a:t>
            </a:r>
            <a:endParaRPr lang="be-BY" dirty="0"/>
          </a:p>
        </p:txBody>
      </p:sp>
      <p:sp>
        <p:nvSpPr>
          <p:cNvPr id="5" name="Текст 4"/>
          <p:cNvSpPr>
            <a:spLocks noGrp="1"/>
          </p:cNvSpPr>
          <p:nvPr>
            <p:ph type="body" sz="quarter" idx="3"/>
          </p:nvPr>
        </p:nvSpPr>
        <p:spPr>
          <a:xfrm>
            <a:off x="6172200" y="1681163"/>
            <a:ext cx="4291149" cy="448083"/>
          </a:xfrm>
        </p:spPr>
        <p:txBody>
          <a:bodyPr/>
          <a:lstStyle/>
          <a:p>
            <a:pPr algn="ctr"/>
            <a:r>
              <a:rPr lang="en-US" dirty="0" smtClean="0"/>
              <a:t>excluded</a:t>
            </a:r>
            <a:endParaRPr lang="be-BY" dirty="0"/>
          </a:p>
        </p:txBody>
      </p:sp>
      <p:pic>
        <p:nvPicPr>
          <p:cNvPr id="10" name="Рисунок 9"/>
          <p:cNvPicPr>
            <a:picLocks noChangeAspect="1"/>
          </p:cNvPicPr>
          <p:nvPr/>
        </p:nvPicPr>
        <p:blipFill>
          <a:blip r:embed="rId2"/>
          <a:stretch>
            <a:fillRect/>
          </a:stretch>
        </p:blipFill>
        <p:spPr>
          <a:xfrm>
            <a:off x="1620475" y="2759774"/>
            <a:ext cx="3464059" cy="1409703"/>
          </a:xfrm>
          <a:prstGeom prst="rect">
            <a:avLst/>
          </a:prstGeom>
        </p:spPr>
      </p:pic>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8970" y="2310780"/>
            <a:ext cx="1862019" cy="3351634"/>
          </a:xfrm>
          <a:prstGeom prst="rect">
            <a:avLst/>
          </a:prstGeom>
        </p:spPr>
      </p:pic>
      <p:sp>
        <p:nvSpPr>
          <p:cNvPr id="4" name="Нижний колонтитул 3"/>
          <p:cNvSpPr>
            <a:spLocks noGrp="1"/>
          </p:cNvSpPr>
          <p:nvPr>
            <p:ph type="ftr" sz="quarter" idx="11"/>
          </p:nvPr>
        </p:nvSpPr>
        <p:spPr/>
        <p:txBody>
          <a:bodyPr/>
          <a:lstStyle/>
          <a:p>
            <a:r>
              <a:rPr lang="en-US" smtClean="0"/>
              <a:t>Lecture 1 (Definition of the Laplace Transform)</a:t>
            </a:r>
            <a:endParaRPr lang="be-BY"/>
          </a:p>
        </p:txBody>
      </p:sp>
      <p:sp>
        <p:nvSpPr>
          <p:cNvPr id="6" name="Номер слайда 5"/>
          <p:cNvSpPr>
            <a:spLocks noGrp="1"/>
          </p:cNvSpPr>
          <p:nvPr>
            <p:ph type="sldNum" sz="quarter" idx="12"/>
          </p:nvPr>
        </p:nvSpPr>
        <p:spPr/>
        <p:txBody>
          <a:bodyPr/>
          <a:lstStyle/>
          <a:p>
            <a:fld id="{9418BF85-850B-4E05-A8BA-99F272547A97}" type="slidenum">
              <a:rPr lang="be-BY" smtClean="0"/>
              <a:t>33</a:t>
            </a:fld>
            <a:endParaRPr lang="be-BY"/>
          </a:p>
        </p:txBody>
      </p:sp>
    </p:spTree>
    <p:extLst>
      <p:ext uri="{BB962C8B-B14F-4D97-AF65-F5344CB8AC3E}">
        <p14:creationId xmlns:p14="http://schemas.microsoft.com/office/powerpoint/2010/main" val="41241505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6059" y="355600"/>
            <a:ext cx="10812281" cy="1325563"/>
          </a:xfrm>
        </p:spPr>
        <p:txBody>
          <a:bodyPr/>
          <a:lstStyle/>
          <a:p>
            <a:r>
              <a:rPr lang="en-US" dirty="0" smtClean="0"/>
              <a:t>Admissible and not admissible functions for LT</a:t>
            </a:r>
            <a:endParaRPr lang="be-BY" dirty="0"/>
          </a:p>
        </p:txBody>
      </p:sp>
      <p:sp>
        <p:nvSpPr>
          <p:cNvPr id="3" name="Текст 2"/>
          <p:cNvSpPr>
            <a:spLocks noGrp="1"/>
          </p:cNvSpPr>
          <p:nvPr>
            <p:ph type="body" idx="1"/>
          </p:nvPr>
        </p:nvSpPr>
        <p:spPr>
          <a:xfrm>
            <a:off x="839788" y="1681163"/>
            <a:ext cx="4790303" cy="448083"/>
          </a:xfrm>
        </p:spPr>
        <p:txBody>
          <a:bodyPr/>
          <a:lstStyle/>
          <a:p>
            <a:pPr algn="ctr"/>
            <a:r>
              <a:rPr lang="en-US" dirty="0" smtClean="0"/>
              <a:t>included</a:t>
            </a:r>
            <a:endParaRPr lang="be-BY" dirty="0"/>
          </a:p>
        </p:txBody>
      </p:sp>
      <p:sp>
        <p:nvSpPr>
          <p:cNvPr id="5" name="Текст 4"/>
          <p:cNvSpPr>
            <a:spLocks noGrp="1"/>
          </p:cNvSpPr>
          <p:nvPr>
            <p:ph type="body" sz="quarter" idx="3"/>
          </p:nvPr>
        </p:nvSpPr>
        <p:spPr>
          <a:xfrm>
            <a:off x="6172200" y="1681163"/>
            <a:ext cx="4291149" cy="448083"/>
          </a:xfrm>
        </p:spPr>
        <p:txBody>
          <a:bodyPr/>
          <a:lstStyle/>
          <a:p>
            <a:pPr algn="ctr"/>
            <a:r>
              <a:rPr lang="en-US" dirty="0" smtClean="0"/>
              <a:t>excluded</a:t>
            </a:r>
            <a:endParaRPr lang="be-BY"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424" y="2280630"/>
            <a:ext cx="1802455" cy="3526543"/>
          </a:xfrm>
          <a:prstGeom prst="rect">
            <a:avLst/>
          </a:prstGeom>
        </p:spPr>
      </p:pic>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2766" y="2280630"/>
            <a:ext cx="3423200" cy="3468842"/>
          </a:xfrm>
          <a:prstGeom prst="rect">
            <a:avLst/>
          </a:prstGeom>
        </p:spPr>
      </p:pic>
      <p:sp>
        <p:nvSpPr>
          <p:cNvPr id="7" name="Нижний колонтитул 6"/>
          <p:cNvSpPr>
            <a:spLocks noGrp="1"/>
          </p:cNvSpPr>
          <p:nvPr>
            <p:ph type="ftr" sz="quarter" idx="11"/>
          </p:nvPr>
        </p:nvSpPr>
        <p:spPr/>
        <p:txBody>
          <a:bodyPr/>
          <a:lstStyle/>
          <a:p>
            <a:r>
              <a:rPr lang="en-US" smtClean="0"/>
              <a:t>Lecture 1 (Definition of the Laplace Transform)</a:t>
            </a:r>
            <a:endParaRPr lang="be-BY"/>
          </a:p>
        </p:txBody>
      </p:sp>
      <p:sp>
        <p:nvSpPr>
          <p:cNvPr id="8" name="Номер слайда 7"/>
          <p:cNvSpPr>
            <a:spLocks noGrp="1"/>
          </p:cNvSpPr>
          <p:nvPr>
            <p:ph type="sldNum" sz="quarter" idx="12"/>
          </p:nvPr>
        </p:nvSpPr>
        <p:spPr/>
        <p:txBody>
          <a:bodyPr/>
          <a:lstStyle/>
          <a:p>
            <a:fld id="{9418BF85-850B-4E05-A8BA-99F272547A97}" type="slidenum">
              <a:rPr lang="be-BY" smtClean="0"/>
              <a:t>34</a:t>
            </a:fld>
            <a:endParaRPr lang="be-BY"/>
          </a:p>
        </p:txBody>
      </p:sp>
    </p:spTree>
    <p:extLst>
      <p:ext uri="{BB962C8B-B14F-4D97-AF65-F5344CB8AC3E}">
        <p14:creationId xmlns:p14="http://schemas.microsoft.com/office/powerpoint/2010/main" val="32960629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Объект 2"/>
              <p:cNvSpPr>
                <a:spLocks noGrp="1"/>
              </p:cNvSpPr>
              <p:nvPr>
                <p:ph idx="1"/>
              </p:nvPr>
            </p:nvSpPr>
            <p:spPr>
              <a:xfrm>
                <a:off x="838200" y="548640"/>
                <a:ext cx="10515600" cy="5628323"/>
              </a:xfrm>
            </p:spPr>
            <p:txBody>
              <a:bodyPr/>
              <a:lstStyle/>
              <a:p>
                <a:pPr marL="0" indent="0">
                  <a:buNone/>
                </a:pPr>
                <a:r>
                  <a:rPr lang="en-US" b="1" dirty="0" smtClean="0"/>
                  <a:t>Exercise 8. </a:t>
                </a:r>
                <a:r>
                  <a:rPr lang="en-US" dirty="0" smtClean="0"/>
                  <a:t>Let</a:t>
                </a:r>
                <a:r>
                  <a:rPr lang="en-US" b="1" dirty="0" smtClean="0"/>
                  <a:t>  </a:t>
                </a:r>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𝑡</m:t>
                            </m:r>
                            <m:r>
                              <a:rPr lang="en-US" b="0" i="1" smtClean="0">
                                <a:latin typeface="Cambria Math" panose="02040503050406030204" pitchFamily="18" charset="0"/>
                              </a:rPr>
                              <m:t>≥0</m:t>
                            </m:r>
                          </m:e>
                          <m:e>
                            <m:r>
                              <a:rPr lang="en-US" b="0" i="1" smtClean="0">
                                <a:latin typeface="Cambria Math" panose="02040503050406030204" pitchFamily="18" charset="0"/>
                              </a:rPr>
                              <m:t>0, </m:t>
                            </m:r>
                            <m:r>
                              <a:rPr lang="en-US" b="0" i="1" smtClean="0">
                                <a:latin typeface="Cambria Math" panose="02040503050406030204" pitchFamily="18" charset="0"/>
                              </a:rPr>
                              <m:t>𝑡</m:t>
                            </m:r>
                            <m:r>
                              <a:rPr lang="en-US" b="0" i="1" smtClean="0">
                                <a:latin typeface="Cambria Math" panose="02040503050406030204" pitchFamily="18" charset="0"/>
                              </a:rPr>
                              <m:t>&lt;0</m:t>
                            </m:r>
                          </m:e>
                        </m:eqArr>
                      </m:e>
                    </m:d>
                  </m:oMath>
                </a14:m>
                <a:r>
                  <a:rPr lang="en-US" dirty="0" smtClean="0"/>
                  <a:t> be Heaviside’s unit step function. </a:t>
                </a:r>
                <a:endParaRPr lang="en-US" dirty="0" smtClean="0"/>
              </a:p>
              <a:p>
                <a:pPr marL="0" indent="0">
                  <a:buNone/>
                </a:pPr>
                <a:r>
                  <a:rPr lang="en-US" dirty="0" smtClean="0"/>
                  <a:t>Then </a:t>
                </a:r>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1, </m:t>
                            </m:r>
                            <m:r>
                              <a:rPr lang="en-US" i="1">
                                <a:latin typeface="Cambria Math" panose="02040503050406030204" pitchFamily="18" charset="0"/>
                              </a:rPr>
                              <m:t>𝑡</m:t>
                            </m:r>
                            <m:r>
                              <a:rPr lang="en-US" i="1">
                                <a:latin typeface="Cambria Math" panose="02040503050406030204" pitchFamily="18" charset="0"/>
                              </a:rPr>
                              <m:t>≥</m:t>
                            </m:r>
                            <m:r>
                              <a:rPr lang="en-US" b="0" i="1" smtClean="0">
                                <a:latin typeface="Cambria Math" panose="02040503050406030204" pitchFamily="18" charset="0"/>
                              </a:rPr>
                              <m:t>𝑎</m:t>
                            </m:r>
                          </m:e>
                          <m:e>
                            <m:r>
                              <a:rPr lang="en-US" i="1">
                                <a:latin typeface="Cambria Math" panose="02040503050406030204" pitchFamily="18" charset="0"/>
                              </a:rPr>
                              <m:t>0, </m:t>
                            </m:r>
                            <m:r>
                              <a:rPr lang="en-US" i="1">
                                <a:latin typeface="Cambria Math" panose="02040503050406030204" pitchFamily="18" charset="0"/>
                              </a:rPr>
                              <m:t>𝑡</m:t>
                            </m:r>
                            <m:r>
                              <a:rPr lang="en-US" i="1">
                                <a:latin typeface="Cambria Math" panose="02040503050406030204" pitchFamily="18" charset="0"/>
                              </a:rPr>
                              <m:t>&lt;</m:t>
                            </m:r>
                            <m:r>
                              <a:rPr lang="en-US" b="0" i="1" smtClean="0">
                                <a:latin typeface="Cambria Math" panose="02040503050406030204" pitchFamily="18" charset="0"/>
                              </a:rPr>
                              <m:t>𝑎</m:t>
                            </m:r>
                          </m:e>
                        </m:eqArr>
                        <m:r>
                          <a:rPr lang="en-US" b="0" i="1" smtClean="0">
                            <a:latin typeface="Cambria Math" panose="02040503050406030204" pitchFamily="18" charset="0"/>
                          </a:rPr>
                          <m:t>.</m:t>
                        </m:r>
                      </m:e>
                    </m:d>
                  </m:oMath>
                </a14:m>
                <a:r>
                  <a:rPr lang="en-US" dirty="0" smtClean="0"/>
                  <a:t> </a:t>
                </a:r>
                <a:r>
                  <a:rPr lang="en-US" dirty="0" smtClean="0"/>
                  <a:t> Find </a:t>
                </a: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smtClean="0"/>
                  <a:t>.</a:t>
                </a:r>
              </a:p>
              <a:p>
                <a:pPr marL="0" indent="0">
                  <a:buNone/>
                </a:pPr>
                <a:r>
                  <a:rPr lang="en-US" b="1" dirty="0" smtClean="0"/>
                  <a:t>Solution. </a:t>
                </a:r>
              </a:p>
              <a:p>
                <a:pPr marL="0" indent="0">
                  <a:buNone/>
                </a:pPr>
                <a14:m>
                  <m:oMathPara xmlns:m="http://schemas.openxmlformats.org/officeDocument/2006/math">
                    <m:oMathParaPr>
                      <m:jc m:val="centerGroup"/>
                    </m:oMathParaPr>
                    <m:oMath xmlns:m="http://schemas.openxmlformats.org/officeDocument/2006/math">
                      <m:nary>
                        <m:naryPr>
                          <m:ctrlPr>
                            <a:rPr lang="en-US" b="0" i="1" smtClean="0">
                              <a:latin typeface="Cambria Math" panose="02040503050406030204" pitchFamily="18" charset="0"/>
                            </a:rPr>
                          </m:ctrlPr>
                        </m:naryPr>
                        <m:sub>
                          <m:r>
                            <a:rPr lang="en-US" b="0" i="1" smtClean="0">
                              <a:latin typeface="Cambria Math" panose="02040503050406030204" pitchFamily="18" charset="0"/>
                            </a:rPr>
                            <m:t>0</m:t>
                          </m:r>
                        </m:sub>
                        <m:sup>
                          <m:r>
                            <a:rPr lang="en-US" b="0" i="1" smtClean="0">
                              <a:latin typeface="Cambria Math" panose="02040503050406030204" pitchFamily="18" charset="0"/>
                            </a:rPr>
                            <m:t>+∞</m:t>
                          </m:r>
                        </m:sup>
                        <m:e>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𝑠𝑡</m:t>
                              </m:r>
                            </m:sup>
                          </m:sSup>
                          <m:r>
                            <a:rPr lang="en-US" b="0" i="1" smtClean="0">
                              <a:latin typeface="Cambria Math" panose="02040503050406030204" pitchFamily="18" charset="0"/>
                            </a:rPr>
                            <m:t>𝑑𝑡</m:t>
                          </m:r>
                          <m:r>
                            <a:rPr lang="en-US" b="0" i="1" smtClean="0">
                              <a:latin typeface="Cambria Math" panose="02040503050406030204" pitchFamily="18" charset="0"/>
                            </a:rPr>
                            <m:t>=</m:t>
                          </m:r>
                        </m:e>
                      </m:nary>
                      <m:nary>
                        <m:naryPr>
                          <m:ctrlPr>
                            <a:rPr lang="en-US" i="1">
                              <a:latin typeface="Cambria Math" panose="02040503050406030204" pitchFamily="18" charset="0"/>
                            </a:rPr>
                          </m:ctrlPr>
                        </m:naryPr>
                        <m:sub>
                          <m:r>
                            <a:rPr lang="en-US" b="0" i="1" smtClean="0">
                              <a:latin typeface="Cambria Math" panose="02040503050406030204" pitchFamily="18" charset="0"/>
                            </a:rPr>
                            <m:t>𝑎</m:t>
                          </m:r>
                        </m:sub>
                        <m:sup>
                          <m:r>
                            <a:rPr lang="en-US" i="1">
                              <a:latin typeface="Cambria Math" panose="02040503050406030204" pitchFamily="18" charset="0"/>
                            </a:rPr>
                            <m:t>+∞</m:t>
                          </m:r>
                        </m:sup>
                        <m:e>
                          <m:r>
                            <a:rPr lang="en-US" b="0" i="1" smtClean="0">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𝑠𝑡</m:t>
                              </m:r>
                            </m:sup>
                          </m:sSup>
                          <m:r>
                            <a:rPr lang="en-US" i="1">
                              <a:latin typeface="Cambria Math" panose="02040503050406030204" pitchFamily="18" charset="0"/>
                            </a:rPr>
                            <m:t>𝑑𝑡</m:t>
                          </m:r>
                          <m:r>
                            <a:rPr lang="en-US" i="1">
                              <a:latin typeface="Cambria Math" panose="02040503050406030204" pitchFamily="18" charset="0"/>
                            </a:rPr>
                            <m:t>=</m:t>
                          </m:r>
                        </m:e>
                      </m:nary>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𝑠</m:t>
                              </m:r>
                            </m:den>
                          </m:f>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𝑠𝑡</m:t>
                          </m:r>
                        </m:sup>
                      </m:sSup>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r>
                                <a:rPr lang="be-BY">
                                  <a:latin typeface="Cambria Math" panose="02040503050406030204" pitchFamily="18" charset="0"/>
                                </a:rPr>
                                <m:t>​</m:t>
                              </m:r>
                            </m:e>
                          </m:d>
                        </m:e>
                        <m:sub>
                          <m:r>
                            <a:rPr lang="en-US" b="0" i="1" smtClean="0">
                              <a:latin typeface="Cambria Math" panose="02040503050406030204" pitchFamily="18" charset="0"/>
                            </a:rPr>
                            <m:t>𝑎</m:t>
                          </m:r>
                        </m:sub>
                        <m:sup>
                          <m:r>
                            <a:rPr lang="en-US" b="0" i="1" smtClean="0">
                              <a:latin typeface="Cambria Math" panose="02040503050406030204" pitchFamily="18" charset="0"/>
                            </a:rPr>
                            <m:t>+∞</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𝑎𝑠</m:t>
                              </m:r>
                            </m:sup>
                          </m:sSup>
                        </m:num>
                        <m:den>
                          <m:r>
                            <a:rPr lang="en-US" b="0" i="1" smtClean="0">
                              <a:latin typeface="Cambria Math" panose="02040503050406030204" pitchFamily="18" charset="0"/>
                            </a:rPr>
                            <m:t>𝑠</m:t>
                          </m:r>
                        </m:den>
                      </m:f>
                      <m:r>
                        <a:rPr lang="en-US" b="0" i="1" smtClean="0">
                          <a:latin typeface="Cambria Math" panose="02040503050406030204" pitchFamily="18" charset="0"/>
                        </a:rPr>
                        <m:t>.</m:t>
                      </m:r>
                    </m:oMath>
                  </m:oMathPara>
                </a14:m>
                <a:endParaRPr lang="en-US" dirty="0" smtClean="0"/>
              </a:p>
              <a:p>
                <a:pPr marL="0" indent="0">
                  <a:buNone/>
                </a:pPr>
                <a:endParaRPr lang="be-BY" dirty="0"/>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838200" y="548640"/>
                <a:ext cx="10515600" cy="5628323"/>
              </a:xfrm>
              <a:blipFill>
                <a:blip r:embed="rId2"/>
                <a:stretch>
                  <a:fillRect l="-1217"/>
                </a:stretch>
              </a:blipFill>
            </p:spPr>
            <p:txBody>
              <a:bodyPr/>
              <a:lstStyle/>
              <a:p>
                <a:r>
                  <a:rPr lang="be-BY">
                    <a:noFill/>
                  </a:rPr>
                  <a:t> </a:t>
                </a:r>
              </a:p>
            </p:txBody>
          </p:sp>
        </mc:Fallback>
      </mc:AlternateContent>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2145" y="3648444"/>
            <a:ext cx="3132910" cy="2151265"/>
          </a:xfrm>
          <a:prstGeom prst="rect">
            <a:avLst/>
          </a:prstGeom>
        </p:spPr>
      </p:pic>
      <p:pic>
        <p:nvPicPr>
          <p:cNvPr id="5" name="Рисунок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5391" y="4002514"/>
            <a:ext cx="1735180" cy="1958825"/>
          </a:xfrm>
          <a:prstGeom prst="rect">
            <a:avLst/>
          </a:prstGeom>
        </p:spPr>
      </p:pic>
      <p:sp>
        <p:nvSpPr>
          <p:cNvPr id="2" name="Нижний колонтитул 1"/>
          <p:cNvSpPr>
            <a:spLocks noGrp="1"/>
          </p:cNvSpPr>
          <p:nvPr>
            <p:ph type="ftr" sz="quarter" idx="11"/>
          </p:nvPr>
        </p:nvSpPr>
        <p:spPr/>
        <p:txBody>
          <a:bodyPr/>
          <a:lstStyle/>
          <a:p>
            <a:r>
              <a:rPr lang="en-US" smtClean="0"/>
              <a:t>Lecture 1 (Definition of the Laplace Transform)</a:t>
            </a:r>
            <a:endParaRPr lang="be-BY"/>
          </a:p>
        </p:txBody>
      </p:sp>
      <p:sp>
        <p:nvSpPr>
          <p:cNvPr id="6" name="Номер слайда 5"/>
          <p:cNvSpPr>
            <a:spLocks noGrp="1"/>
          </p:cNvSpPr>
          <p:nvPr>
            <p:ph type="sldNum" sz="quarter" idx="12"/>
          </p:nvPr>
        </p:nvSpPr>
        <p:spPr/>
        <p:txBody>
          <a:bodyPr/>
          <a:lstStyle/>
          <a:p>
            <a:fld id="{9418BF85-850B-4E05-A8BA-99F272547A97}" type="slidenum">
              <a:rPr lang="be-BY" smtClean="0"/>
              <a:t>35</a:t>
            </a:fld>
            <a:endParaRPr lang="be-BY"/>
          </a:p>
        </p:txBody>
      </p:sp>
    </p:spTree>
    <p:extLst>
      <p:ext uri="{BB962C8B-B14F-4D97-AF65-F5344CB8AC3E}">
        <p14:creationId xmlns:p14="http://schemas.microsoft.com/office/powerpoint/2010/main" val="23798632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206" y="518886"/>
            <a:ext cx="5904923" cy="3700418"/>
          </a:xfrm>
          <a:prstGeom prst="rect">
            <a:avLst/>
          </a:prstGeom>
        </p:spPr>
      </p:pic>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1301" y="2500922"/>
            <a:ext cx="2730869" cy="3082847"/>
          </a:xfrm>
          <a:prstGeom prst="rect">
            <a:avLst/>
          </a:prstGeom>
        </p:spPr>
      </p:pic>
      <p:sp>
        <p:nvSpPr>
          <p:cNvPr id="4" name="Прямоугольник 3"/>
          <p:cNvSpPr/>
          <p:nvPr/>
        </p:nvSpPr>
        <p:spPr>
          <a:xfrm>
            <a:off x="8138160" y="4833257"/>
            <a:ext cx="1410789" cy="4441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e-BY"/>
          </a:p>
        </p:txBody>
      </p:sp>
      <p:sp>
        <p:nvSpPr>
          <p:cNvPr id="5" name="Прямоугольник 4"/>
          <p:cNvSpPr/>
          <p:nvPr/>
        </p:nvSpPr>
        <p:spPr>
          <a:xfrm>
            <a:off x="666206" y="274320"/>
            <a:ext cx="6021977" cy="41017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e-BY"/>
          </a:p>
        </p:txBody>
      </p:sp>
      <p:cxnSp>
        <p:nvCxnSpPr>
          <p:cNvPr id="7" name="Прямая со стрелкой 6"/>
          <p:cNvCxnSpPr/>
          <p:nvPr/>
        </p:nvCxnSpPr>
        <p:spPr>
          <a:xfrm flipH="1" flipV="1">
            <a:off x="6688183" y="4376057"/>
            <a:ext cx="1449977" cy="457200"/>
          </a:xfrm>
          <a:prstGeom prst="straightConnector1">
            <a:avLst/>
          </a:prstGeom>
          <a:ln w="5715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6" name="Нижний колонтитул 5"/>
          <p:cNvSpPr>
            <a:spLocks noGrp="1"/>
          </p:cNvSpPr>
          <p:nvPr>
            <p:ph type="ftr" sz="quarter" idx="11"/>
          </p:nvPr>
        </p:nvSpPr>
        <p:spPr/>
        <p:txBody>
          <a:bodyPr/>
          <a:lstStyle/>
          <a:p>
            <a:r>
              <a:rPr lang="en-US" smtClean="0"/>
              <a:t>Lecture 1 (Definition of the Laplace Transform)</a:t>
            </a:r>
            <a:endParaRPr lang="be-BY"/>
          </a:p>
        </p:txBody>
      </p:sp>
      <p:sp>
        <p:nvSpPr>
          <p:cNvPr id="8" name="Номер слайда 7"/>
          <p:cNvSpPr>
            <a:spLocks noGrp="1"/>
          </p:cNvSpPr>
          <p:nvPr>
            <p:ph type="sldNum" sz="quarter" idx="12"/>
          </p:nvPr>
        </p:nvSpPr>
        <p:spPr/>
        <p:txBody>
          <a:bodyPr/>
          <a:lstStyle/>
          <a:p>
            <a:fld id="{9418BF85-850B-4E05-A8BA-99F272547A97}" type="slidenum">
              <a:rPr lang="be-BY" smtClean="0"/>
              <a:t>36</a:t>
            </a:fld>
            <a:endParaRPr lang="be-BY"/>
          </a:p>
        </p:txBody>
      </p:sp>
    </p:spTree>
    <p:extLst>
      <p:ext uri="{BB962C8B-B14F-4D97-AF65-F5344CB8AC3E}">
        <p14:creationId xmlns:p14="http://schemas.microsoft.com/office/powerpoint/2010/main" val="27254229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548640"/>
                <a:ext cx="10515600" cy="5628323"/>
              </a:xfrm>
            </p:spPr>
            <p:txBody>
              <a:bodyPr>
                <a:normAutofit/>
              </a:bodyPr>
              <a:lstStyle/>
              <a:p>
                <a:pPr marL="0" indent="0">
                  <a:buNone/>
                </a:pPr>
                <a:r>
                  <a:rPr lang="en-US" b="1" dirty="0" smtClean="0"/>
                  <a:t>Example 9. </a:t>
                </a:r>
                <a:r>
                  <a:rPr lang="en-US" dirty="0" smtClean="0"/>
                  <a:t>Let</a:t>
                </a:r>
                <a:r>
                  <a:rPr lang="en-US" b="1" dirty="0" smtClean="0"/>
                  <a:t>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∈[0;</m:t>
                            </m:r>
                            <m:r>
                              <a:rPr lang="en-US" b="0" i="1" smtClean="0">
                                <a:latin typeface="Cambria Math" panose="02040503050406030204" pitchFamily="18" charset="0"/>
                              </a:rPr>
                              <m:t>𝑎</m:t>
                            </m:r>
                            <m:r>
                              <a:rPr lang="en-US" b="0" i="1" smtClean="0">
                                <a:latin typeface="Cambria Math" panose="02040503050406030204" pitchFamily="18" charset="0"/>
                              </a:rPr>
                              <m:t>]</m:t>
                            </m:r>
                          </m:e>
                          <m:e>
                            <m:r>
                              <a:rPr lang="en-US" b="0" i="1" smtClean="0">
                                <a:latin typeface="Cambria Math" panose="02040503050406030204" pitchFamily="18" charset="0"/>
                              </a:rPr>
                              <m:t>2</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;2</m:t>
                            </m:r>
                            <m:r>
                              <a:rPr lang="en-US" b="0" i="1" smtClean="0">
                                <a:latin typeface="Cambria Math" panose="02040503050406030204" pitchFamily="18" charset="0"/>
                              </a:rPr>
                              <m:t>𝑎</m:t>
                            </m:r>
                            <m:r>
                              <a:rPr lang="en-US" b="0" i="1" smtClean="0">
                                <a:latin typeface="Cambria Math" panose="02040503050406030204" pitchFamily="18" charset="0"/>
                              </a:rPr>
                              <m:t>]</m:t>
                            </m:r>
                          </m:e>
                          <m:e>
                            <m:r>
                              <a:rPr lang="en-US" b="0" i="1" smtClean="0">
                                <a:latin typeface="Cambria Math" panose="02040503050406030204" pitchFamily="18" charset="0"/>
                              </a:rPr>
                              <m:t>0, </m:t>
                            </m:r>
                            <m:r>
                              <a:rPr lang="en-US" b="0" i="1" smtClean="0">
                                <a:latin typeface="Cambria Math" panose="02040503050406030204" pitchFamily="18" charset="0"/>
                              </a:rPr>
                              <m:t>𝑡</m:t>
                            </m:r>
                            <m:r>
                              <a:rPr lang="en-US" b="0" i="1" smtClean="0">
                                <a:latin typeface="Cambria Math" panose="02040503050406030204" pitchFamily="18" charset="0"/>
                              </a:rPr>
                              <m:t>∈[2</m:t>
                            </m:r>
                            <m:r>
                              <a:rPr lang="en-US" b="0" i="1" smtClean="0">
                                <a:latin typeface="Cambria Math" panose="02040503050406030204" pitchFamily="18" charset="0"/>
                              </a:rPr>
                              <m:t>𝑎</m:t>
                            </m:r>
                            <m:r>
                              <a:rPr lang="en-US" b="0" i="1" smtClean="0">
                                <a:latin typeface="Cambria Math" panose="02040503050406030204" pitchFamily="18" charset="0"/>
                              </a:rPr>
                              <m:t>; +∞)</m:t>
                            </m:r>
                          </m:e>
                        </m:eqArr>
                      </m:e>
                    </m:d>
                  </m:oMath>
                </a14:m>
                <a:r>
                  <a:rPr lang="en-US" dirty="0" smtClean="0"/>
                  <a:t>.</a:t>
                </a:r>
              </a:p>
              <a:p>
                <a:pPr marL="0" indent="0">
                  <a:buNone/>
                </a:pPr>
                <a:endParaRPr lang="en-US" dirty="0" smtClean="0"/>
              </a:p>
              <a:p>
                <a:pPr marL="0" indent="0">
                  <a:buNone/>
                </a:pPr>
                <a:endParaRPr lang="be-BY"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548640"/>
                <a:ext cx="10515600" cy="5628323"/>
              </a:xfrm>
              <a:blipFill>
                <a:blip r:embed="rId2"/>
                <a:stretch>
                  <a:fillRect l="-1217" t="-325"/>
                </a:stretch>
              </a:blipFill>
            </p:spPr>
            <p:txBody>
              <a:bodyPr/>
              <a:lstStyle/>
              <a:p>
                <a:r>
                  <a:rPr lang="be-BY">
                    <a:noFill/>
                  </a:rPr>
                  <a:t> </a:t>
                </a:r>
              </a:p>
            </p:txBody>
          </p:sp>
        </mc:Fallback>
      </mc:AlternateContent>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2835" y="2604753"/>
            <a:ext cx="6519096" cy="3013271"/>
          </a:xfrm>
          <a:prstGeom prst="rect">
            <a:avLst/>
          </a:prstGeom>
        </p:spPr>
      </p:pic>
      <p:sp>
        <p:nvSpPr>
          <p:cNvPr id="4" name="Нижний колонтитул 3"/>
          <p:cNvSpPr>
            <a:spLocks noGrp="1"/>
          </p:cNvSpPr>
          <p:nvPr>
            <p:ph type="ftr" sz="quarter" idx="11"/>
          </p:nvPr>
        </p:nvSpPr>
        <p:spPr/>
        <p:txBody>
          <a:bodyPr/>
          <a:lstStyle/>
          <a:p>
            <a:r>
              <a:rPr lang="en-US" smtClean="0"/>
              <a:t>Lecture 1 (Definition of the Laplace Transform)</a:t>
            </a:r>
            <a:endParaRPr lang="be-BY"/>
          </a:p>
        </p:txBody>
      </p:sp>
      <p:sp>
        <p:nvSpPr>
          <p:cNvPr id="5" name="Номер слайда 4"/>
          <p:cNvSpPr>
            <a:spLocks noGrp="1"/>
          </p:cNvSpPr>
          <p:nvPr>
            <p:ph type="sldNum" sz="quarter" idx="12"/>
          </p:nvPr>
        </p:nvSpPr>
        <p:spPr/>
        <p:txBody>
          <a:bodyPr/>
          <a:lstStyle/>
          <a:p>
            <a:fld id="{9418BF85-850B-4E05-A8BA-99F272547A97}" type="slidenum">
              <a:rPr lang="be-BY" smtClean="0"/>
              <a:t>37</a:t>
            </a:fld>
            <a:endParaRPr lang="be-BY"/>
          </a:p>
        </p:txBody>
      </p:sp>
    </p:spTree>
    <p:extLst>
      <p:ext uri="{BB962C8B-B14F-4D97-AF65-F5344CB8AC3E}">
        <p14:creationId xmlns:p14="http://schemas.microsoft.com/office/powerpoint/2010/main" val="33319767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548640"/>
                <a:ext cx="10515600" cy="5628323"/>
              </a:xfrm>
            </p:spPr>
            <p:txBody>
              <a:bodyPr>
                <a:normAutofit/>
              </a:bodyPr>
              <a:lstStyle/>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r>
                  <a:rPr lang="en-US" b="1" dirty="0" smtClean="0"/>
                  <a:t>Solution. </a:t>
                </a:r>
              </a:p>
              <a:p>
                <a:pPr marL="0" indent="0">
                  <a:buNone/>
                </a:pPr>
                <a14:m>
                  <m:oMathPara xmlns:m="http://schemas.openxmlformats.org/officeDocument/2006/math">
                    <m:oMathParaPr>
                      <m:jc m:val="centerGroup"/>
                    </m:oMathParaPr>
                    <m:oMath xmlns:m="http://schemas.openxmlformats.org/officeDocument/2006/math">
                      <m:nary>
                        <m:naryPr>
                          <m:ctrlPr>
                            <a:rPr lang="en-US" b="0" i="1" smtClean="0">
                              <a:latin typeface="Cambria Math" panose="02040503050406030204" pitchFamily="18" charset="0"/>
                            </a:rPr>
                          </m:ctrlPr>
                        </m:naryPr>
                        <m:sub>
                          <m:r>
                            <a:rPr lang="en-US" b="0" i="1" smtClean="0">
                              <a:latin typeface="Cambria Math" panose="02040503050406030204" pitchFamily="18" charset="0"/>
                            </a:rPr>
                            <m:t>0</m:t>
                          </m:r>
                        </m:sub>
                        <m:sup>
                          <m:r>
                            <a:rPr lang="en-US" b="0" i="1" smtClean="0">
                              <a:latin typeface="Cambria Math" panose="02040503050406030204" pitchFamily="18" charset="0"/>
                            </a:rPr>
                            <m:t>+∞</m:t>
                          </m:r>
                        </m:sup>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𝑠𝑡</m:t>
                              </m:r>
                            </m:sup>
                          </m:sSup>
                          <m:r>
                            <a:rPr lang="en-US" b="0" i="1" smtClean="0">
                              <a:latin typeface="Cambria Math" panose="02040503050406030204" pitchFamily="18" charset="0"/>
                            </a:rPr>
                            <m:t>𝑑𝑡</m:t>
                          </m:r>
                          <m:r>
                            <a:rPr lang="en-US" b="0" i="1" smtClean="0">
                              <a:latin typeface="Cambria Math" panose="02040503050406030204" pitchFamily="18" charset="0"/>
                            </a:rPr>
                            <m:t>=</m:t>
                          </m:r>
                        </m:e>
                      </m:nary>
                      <m:nary>
                        <m:naryPr>
                          <m:ctrlPr>
                            <a:rPr lang="en-US" i="1">
                              <a:latin typeface="Cambria Math" panose="02040503050406030204" pitchFamily="18" charset="0"/>
                            </a:rPr>
                          </m:ctrlPr>
                        </m:naryPr>
                        <m:sub>
                          <m:r>
                            <a:rPr lang="en-US" b="0" i="1" smtClean="0">
                              <a:latin typeface="Cambria Math" panose="02040503050406030204" pitchFamily="18" charset="0"/>
                            </a:rPr>
                            <m:t>0</m:t>
                          </m:r>
                        </m:sub>
                        <m:sup>
                          <m:r>
                            <a:rPr lang="en-US" b="0" i="1" smtClean="0">
                              <a:latin typeface="Cambria Math" panose="02040503050406030204" pitchFamily="18" charset="0"/>
                            </a:rPr>
                            <m:t>𝑎</m:t>
                          </m:r>
                        </m:sup>
                        <m:e>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𝑠𝑡</m:t>
                              </m:r>
                            </m:sup>
                          </m:sSup>
                          <m:r>
                            <a:rPr lang="en-US" i="1">
                              <a:latin typeface="Cambria Math" panose="02040503050406030204" pitchFamily="18" charset="0"/>
                            </a:rPr>
                            <m:t>𝑑𝑡</m:t>
                          </m:r>
                          <m:r>
                            <a:rPr lang="en-US" b="0" i="1" smtClean="0">
                              <a:latin typeface="Cambria Math" panose="02040503050406030204" pitchFamily="18" charset="0"/>
                            </a:rPr>
                            <m:t>+</m:t>
                          </m:r>
                          <m:nary>
                            <m:naryPr>
                              <m:ctrlPr>
                                <a:rPr lang="en-US" i="1">
                                  <a:latin typeface="Cambria Math" panose="02040503050406030204" pitchFamily="18" charset="0"/>
                                </a:rPr>
                              </m:ctrlPr>
                            </m:naryPr>
                            <m:sub>
                              <m:r>
                                <a:rPr lang="en-US" b="0" i="1" smtClean="0">
                                  <a:latin typeface="Cambria Math" panose="02040503050406030204" pitchFamily="18" charset="0"/>
                                </a:rPr>
                                <m:t>𝑎</m:t>
                              </m:r>
                            </m:sub>
                            <m:sup>
                              <m:r>
                                <a:rPr lang="en-US" b="0" i="1" smtClean="0">
                                  <a:latin typeface="Cambria Math" panose="02040503050406030204" pitchFamily="18" charset="0"/>
                                </a:rPr>
                                <m:t>2</m:t>
                              </m:r>
                              <m:r>
                                <a:rPr lang="en-US" i="1">
                                  <a:latin typeface="Cambria Math" panose="02040503050406030204" pitchFamily="18" charset="0"/>
                                </a:rPr>
                                <m:t>𝑎</m:t>
                              </m:r>
                            </m:sup>
                            <m:e>
                              <m:r>
                                <a:rPr lang="en-US" b="0" i="1" smtClean="0">
                                  <a:latin typeface="Cambria Math" panose="02040503050406030204" pitchFamily="18" charset="0"/>
                                </a:rPr>
                                <m:t>(2</m:t>
                              </m:r>
                              <m:r>
                                <a:rPr lang="en-US" b="0" i="1" smtClean="0">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𝑡</m:t>
                              </m:r>
                              <m:r>
                                <a:rPr lang="en-US" b="0" i="1" smtClean="0">
                                  <a:latin typeface="Cambria Math" panose="02040503050406030204" pitchFamily="18" charset="0"/>
                                </a:rPr>
                                <m:t>)</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𝑠𝑡</m:t>
                                  </m:r>
                                </m:sup>
                              </m:sSup>
                              <m:r>
                                <a:rPr lang="en-US" i="1">
                                  <a:latin typeface="Cambria Math" panose="02040503050406030204" pitchFamily="18" charset="0"/>
                                </a:rPr>
                                <m:t>𝑑𝑡</m:t>
                              </m:r>
                            </m:e>
                          </m:nary>
                        </m:e>
                      </m:nary>
                    </m:oMath>
                  </m:oMathPara>
                </a14:m>
                <a:endParaRPr lang="en-US" dirty="0" smtClean="0"/>
              </a:p>
              <a:p>
                <a:pPr marL="0" indent="0">
                  <a:buNone/>
                </a:pPr>
                <a:endParaRPr lang="en-US" b="0" i="1" dirty="0" smtClean="0">
                  <a:latin typeface="Cambria Math" panose="02040503050406030204" pitchFamily="18" charset="0"/>
                </a:endParaRPr>
              </a:p>
              <a:p>
                <a:pPr marL="0" indent="0">
                  <a:buNone/>
                </a:pPr>
                <a:r>
                  <a:rPr lang="en-US" dirty="0" smtClean="0"/>
                  <a:t>Let us consider the first one integral:</a:t>
                </a:r>
                <a:endParaRPr lang="be-BY"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548640"/>
                <a:ext cx="10515600" cy="5628323"/>
              </a:xfrm>
              <a:blipFill>
                <a:blip r:embed="rId2"/>
                <a:stretch>
                  <a:fillRect l="-1217"/>
                </a:stretch>
              </a:blipFill>
            </p:spPr>
            <p:txBody>
              <a:bodyPr/>
              <a:lstStyle/>
              <a:p>
                <a:r>
                  <a:rPr lang="be-BY">
                    <a:noFill/>
                  </a:rPr>
                  <a:t> </a:t>
                </a:r>
              </a:p>
            </p:txBody>
          </p:sp>
        </mc:Fallback>
      </mc:AlternateContent>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1291" y="736765"/>
            <a:ext cx="4821283" cy="2228504"/>
          </a:xfrm>
          <a:prstGeom prst="rect">
            <a:avLst/>
          </a:prstGeom>
        </p:spPr>
      </p:pic>
      <p:sp>
        <p:nvSpPr>
          <p:cNvPr id="2" name="Нижний колонтитул 1"/>
          <p:cNvSpPr>
            <a:spLocks noGrp="1"/>
          </p:cNvSpPr>
          <p:nvPr>
            <p:ph type="ftr" sz="quarter" idx="11"/>
          </p:nvPr>
        </p:nvSpPr>
        <p:spPr/>
        <p:txBody>
          <a:bodyPr/>
          <a:lstStyle/>
          <a:p>
            <a:r>
              <a:rPr lang="en-US" smtClean="0"/>
              <a:t>Lecture 1 (Definition of the Laplace Transform)</a:t>
            </a:r>
            <a:endParaRPr lang="be-BY"/>
          </a:p>
        </p:txBody>
      </p:sp>
      <p:sp>
        <p:nvSpPr>
          <p:cNvPr id="5" name="Номер слайда 4"/>
          <p:cNvSpPr>
            <a:spLocks noGrp="1"/>
          </p:cNvSpPr>
          <p:nvPr>
            <p:ph type="sldNum" sz="quarter" idx="12"/>
          </p:nvPr>
        </p:nvSpPr>
        <p:spPr/>
        <p:txBody>
          <a:bodyPr/>
          <a:lstStyle/>
          <a:p>
            <a:fld id="{9418BF85-850B-4E05-A8BA-99F272547A97}" type="slidenum">
              <a:rPr lang="be-BY" smtClean="0"/>
              <a:t>38</a:t>
            </a:fld>
            <a:endParaRPr lang="be-BY"/>
          </a:p>
        </p:txBody>
      </p:sp>
    </p:spTree>
    <p:extLst>
      <p:ext uri="{BB962C8B-B14F-4D97-AF65-F5344CB8AC3E}">
        <p14:creationId xmlns:p14="http://schemas.microsoft.com/office/powerpoint/2010/main" val="4909461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548640"/>
                <a:ext cx="10515600" cy="5628323"/>
              </a:xfrm>
            </p:spPr>
            <p:txBody>
              <a:bodyPr>
                <a:normAutofit/>
              </a:bodyPr>
              <a:lstStyle/>
              <a:p>
                <a:pPr marL="0" indent="0">
                  <a:lnSpc>
                    <a:spcPct val="150000"/>
                  </a:lnSpc>
                  <a:buNone/>
                </a:pPr>
                <a14:m>
                  <m:oMathPara xmlns:m="http://schemas.openxmlformats.org/officeDocument/2006/math">
                    <m:oMathParaPr>
                      <m:jc m:val="centerGroup"/>
                    </m:oMathParaPr>
                    <m:oMath xmlns:m="http://schemas.openxmlformats.org/officeDocument/2006/math">
                      <m:nary>
                        <m:naryPr>
                          <m:ctrlPr>
                            <a:rPr lang="en-US" b="0" i="1" smtClean="0">
                              <a:latin typeface="Cambria Math" panose="02040503050406030204" pitchFamily="18" charset="0"/>
                            </a:rPr>
                          </m:ctrlPr>
                        </m:naryPr>
                        <m:sub>
                          <m:r>
                            <a:rPr lang="en-US" b="0" i="1" smtClean="0">
                              <a:latin typeface="Cambria Math" panose="02040503050406030204" pitchFamily="18" charset="0"/>
                            </a:rPr>
                            <m:t>0</m:t>
                          </m:r>
                        </m:sub>
                        <m:sup>
                          <m:r>
                            <a:rPr lang="en-US" b="0" i="1" smtClean="0">
                              <a:latin typeface="Cambria Math" panose="02040503050406030204" pitchFamily="18" charset="0"/>
                            </a:rPr>
                            <m:t>𝑎</m:t>
                          </m:r>
                        </m:sup>
                        <m:e>
                          <m:r>
                            <a:rPr lang="en-US" i="1">
                              <a:latin typeface="Cambria Math" panose="02040503050406030204" pitchFamily="18" charset="0"/>
                            </a:rPr>
                            <m:t>𝑡</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𝑠𝑡</m:t>
                              </m:r>
                            </m:sup>
                          </m:sSup>
                          <m:r>
                            <a:rPr lang="en-US" i="1">
                              <a:latin typeface="Cambria Math" panose="02040503050406030204" pitchFamily="18" charset="0"/>
                            </a:rPr>
                            <m:t>𝑑𝑡</m:t>
                          </m:r>
                          <m:limUpp>
                            <m:limUppPr>
                              <m:ctrlPr>
                                <a:rPr lang="en-US" i="1" smtClean="0">
                                  <a:latin typeface="Cambria Math" panose="02040503050406030204" pitchFamily="18" charset="0"/>
                                </a:rPr>
                              </m:ctrlPr>
                            </m:limUppPr>
                            <m:e>
                              <m:r>
                                <a:rPr lang="en-US" b="0" i="1" smtClean="0">
                                  <a:latin typeface="Cambria Math" panose="02040503050406030204" pitchFamily="18" charset="0"/>
                                </a:rPr>
                                <m:t>=</m:t>
                              </m:r>
                            </m:e>
                            <m:lim>
                              <m:r>
                                <a:rPr lang="en-US" b="0" i="1" smtClean="0">
                                  <a:latin typeface="Cambria Math" panose="02040503050406030204" pitchFamily="18" charset="0"/>
                                </a:rPr>
                                <m:t>𝐵𝑦</m:t>
                              </m:r>
                              <m:r>
                                <a:rPr lang="en-US" b="0" i="1" smtClean="0">
                                  <a:latin typeface="Cambria Math" panose="02040503050406030204" pitchFamily="18" charset="0"/>
                                </a:rPr>
                                <m:t> </m:t>
                              </m:r>
                              <m:r>
                                <a:rPr lang="en-US" b="0" i="1" smtClean="0">
                                  <a:latin typeface="Cambria Math" panose="02040503050406030204" pitchFamily="18" charset="0"/>
                                </a:rPr>
                                <m:t>𝑝𝑎𝑟𝑡𝑠</m:t>
                              </m:r>
                            </m:lim>
                          </m:limUp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𝑠</m:t>
                              </m:r>
                            </m:den>
                          </m:f>
                          <m:nary>
                            <m:naryPr>
                              <m:ctrlPr>
                                <a:rPr lang="en-US" b="0" i="1" smtClean="0">
                                  <a:latin typeface="Cambria Math" panose="02040503050406030204" pitchFamily="18" charset="0"/>
                                </a:rPr>
                              </m:ctrlPr>
                            </m:naryPr>
                            <m:sub>
                              <m:r>
                                <a:rPr lang="en-US" b="0" i="1" smtClean="0">
                                  <a:latin typeface="Cambria Math" panose="02040503050406030204" pitchFamily="18" charset="0"/>
                                </a:rPr>
                                <m:t>0</m:t>
                              </m:r>
                            </m:sub>
                            <m:sup>
                              <m:r>
                                <a:rPr lang="en-US" b="0" i="1" smtClean="0">
                                  <a:latin typeface="Cambria Math" panose="02040503050406030204" pitchFamily="18" charset="0"/>
                                </a:rPr>
                                <m:t>𝑎</m:t>
                              </m:r>
                            </m:sup>
                            <m:e>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𝑠𝑡</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𝑠</m:t>
                                  </m:r>
                                </m:den>
                              </m:f>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𝑠𝑡</m:t>
                                  </m:r>
                                </m:sup>
                              </m:sSup>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e>
                                  </m:d>
                                </m:e>
                                <m:sub>
                                  <m:r>
                                    <a:rPr lang="en-US" b="0" i="1" smtClean="0">
                                      <a:latin typeface="Cambria Math" panose="02040503050406030204" pitchFamily="18" charset="0"/>
                                    </a:rPr>
                                    <m:t>𝑡</m:t>
                                  </m:r>
                                  <m:r>
                                    <a:rPr lang="en-US" b="0" i="1" smtClean="0">
                                      <a:latin typeface="Cambria Math" panose="02040503050406030204" pitchFamily="18" charset="0"/>
                                    </a:rPr>
                                    <m:t>=0</m:t>
                                  </m:r>
                                </m:sub>
                                <m:sup>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𝑎</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𝑠</m:t>
                                  </m:r>
                                </m:den>
                              </m:f>
                              <m:nary>
                                <m:naryPr>
                                  <m:ctrlPr>
                                    <a:rPr lang="en-US" b="0" i="1" smtClean="0">
                                      <a:latin typeface="Cambria Math" panose="02040503050406030204" pitchFamily="18" charset="0"/>
                                    </a:rPr>
                                  </m:ctrlPr>
                                </m:naryPr>
                                <m:sub>
                                  <m:r>
                                    <a:rPr lang="en-US" b="0" i="1" smtClean="0">
                                      <a:latin typeface="Cambria Math" panose="02040503050406030204" pitchFamily="18" charset="0"/>
                                    </a:rPr>
                                    <m:t>0</m:t>
                                  </m:r>
                                </m:sub>
                                <m:sup>
                                  <m:r>
                                    <a:rPr lang="en-US" b="0" i="1" smtClean="0">
                                      <a:latin typeface="Cambria Math" panose="02040503050406030204" pitchFamily="18" charset="0"/>
                                    </a:rPr>
                                    <m:t>𝑎</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𝑠𝑡</m:t>
                                      </m:r>
                                    </m:sup>
                                  </m:sSup>
                                  <m:r>
                                    <a:rPr lang="en-US" b="0" i="1" smtClean="0">
                                      <a:latin typeface="Cambria Math" panose="02040503050406030204" pitchFamily="18" charset="0"/>
                                    </a:rPr>
                                    <m:t>𝑑𝑡</m:t>
                                  </m:r>
                                </m:e>
                              </m:nary>
                            </m:e>
                          </m:nary>
                        </m:e>
                      </m:nary>
                    </m:oMath>
                  </m:oMathPara>
                </a14:m>
                <a:endParaRPr lang="en-US" b="0"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𝑠</m:t>
                          </m:r>
                        </m:den>
                      </m:f>
                      <m:r>
                        <a:rPr lang="en-US" b="0" i="1" smtClean="0">
                          <a:latin typeface="Cambria Math" panose="02040503050406030204" pitchFamily="18" charset="0"/>
                        </a:rPr>
                        <m:t>𝑎</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𝑎𝑠</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𝑠𝑡</m:t>
                          </m:r>
                        </m:sup>
                      </m:sSup>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e>
                          </m:d>
                        </m:e>
                        <m:sub>
                          <m:r>
                            <a:rPr lang="en-US" b="0" i="1" smtClean="0">
                              <a:latin typeface="Cambria Math" panose="02040503050406030204" pitchFamily="18" charset="0"/>
                            </a:rPr>
                            <m:t>𝑡</m:t>
                          </m:r>
                          <m:r>
                            <a:rPr lang="en-US" b="0" i="1" smtClean="0">
                              <a:latin typeface="Cambria Math" panose="02040503050406030204" pitchFamily="18" charset="0"/>
                            </a:rPr>
                            <m:t>=0</m:t>
                          </m:r>
                        </m:sub>
                        <m:sup>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𝑎</m:t>
                          </m:r>
                        </m:sup>
                      </m:sSubSup>
                      <m:r>
                        <a:rPr lang="en-US" b="0" i="1" smtClean="0">
                          <a:latin typeface="Cambria Math" panose="02040503050406030204" pitchFamily="18" charset="0"/>
                        </a:rPr>
                        <m:t>=</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𝑎</m:t>
                          </m:r>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𝑎𝑠</m:t>
                              </m:r>
                            </m:sup>
                          </m:sSup>
                        </m:num>
                        <m:den>
                          <m:r>
                            <a:rPr lang="en-US" i="1">
                              <a:latin typeface="Cambria Math" panose="02040503050406030204" pitchFamily="18" charset="0"/>
                            </a:rPr>
                            <m:t>𝑠</m:t>
                          </m:r>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𝑎𝑠</m:t>
                              </m:r>
                            </m:sup>
                          </m:sSup>
                        </m:num>
                        <m:den>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m:oMathPara>
                </a14:m>
                <a:endParaRPr lang="en-US" dirty="0" smtClean="0"/>
              </a:p>
              <a:p>
                <a:pPr marL="0" indent="0">
                  <a:lnSpc>
                    <a:spcPct val="150000"/>
                  </a:lnSpc>
                  <a:buNone/>
                </a:pPr>
                <a:endParaRPr lang="en-US" dirty="0" smtClean="0"/>
              </a:p>
              <a:p>
                <a:pPr marL="0" indent="0">
                  <a:lnSpc>
                    <a:spcPct val="150000"/>
                  </a:lnSpc>
                  <a:buNone/>
                </a:pPr>
                <a:r>
                  <a:rPr lang="en-US" dirty="0" smtClean="0"/>
                  <a:t>Let us consider the second one integral: </a:t>
                </a:r>
              </a:p>
              <a:p>
                <a:pPr marL="0" indent="0">
                  <a:lnSpc>
                    <a:spcPct val="150000"/>
                  </a:lnSpc>
                  <a:buNone/>
                </a:pPr>
                <a:endParaRPr lang="en-US"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548640"/>
                <a:ext cx="10515600" cy="5628323"/>
              </a:xfrm>
              <a:blipFill>
                <a:blip r:embed="rId2"/>
                <a:stretch>
                  <a:fillRect l="-1217"/>
                </a:stretch>
              </a:blipFill>
            </p:spPr>
            <p:txBody>
              <a:bodyPr/>
              <a:lstStyle/>
              <a:p>
                <a:r>
                  <a:rPr lang="be-BY">
                    <a:noFill/>
                  </a:rPr>
                  <a:t> </a:t>
                </a:r>
              </a:p>
            </p:txBody>
          </p:sp>
        </mc:Fallback>
      </mc:AlternateContent>
      <p:sp>
        <p:nvSpPr>
          <p:cNvPr id="2" name="Нижний колонтитул 1"/>
          <p:cNvSpPr>
            <a:spLocks noGrp="1"/>
          </p:cNvSpPr>
          <p:nvPr>
            <p:ph type="ftr" sz="quarter" idx="11"/>
          </p:nvPr>
        </p:nvSpPr>
        <p:spPr/>
        <p:txBody>
          <a:bodyPr/>
          <a:lstStyle/>
          <a:p>
            <a:r>
              <a:rPr lang="en-US" smtClean="0"/>
              <a:t>Lecture 1 (Definition of the Laplace Transform)</a:t>
            </a:r>
            <a:endParaRPr lang="be-BY"/>
          </a:p>
        </p:txBody>
      </p:sp>
      <p:sp>
        <p:nvSpPr>
          <p:cNvPr id="4" name="Номер слайда 3"/>
          <p:cNvSpPr>
            <a:spLocks noGrp="1"/>
          </p:cNvSpPr>
          <p:nvPr>
            <p:ph type="sldNum" sz="quarter" idx="12"/>
          </p:nvPr>
        </p:nvSpPr>
        <p:spPr/>
        <p:txBody>
          <a:bodyPr/>
          <a:lstStyle/>
          <a:p>
            <a:fld id="{9418BF85-850B-4E05-A8BA-99F272547A97}" type="slidenum">
              <a:rPr lang="be-BY" smtClean="0"/>
              <a:t>39</a:t>
            </a:fld>
            <a:endParaRPr lang="be-BY"/>
          </a:p>
        </p:txBody>
      </p:sp>
    </p:spTree>
    <p:extLst>
      <p:ext uri="{BB962C8B-B14F-4D97-AF65-F5344CB8AC3E}">
        <p14:creationId xmlns:p14="http://schemas.microsoft.com/office/powerpoint/2010/main" val="6013508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Laplace Transform</a:t>
            </a:r>
            <a:endParaRPr lang="be-BY" dirty="0"/>
          </a:p>
        </p:txBody>
      </p:sp>
      <p:sp>
        <p:nvSpPr>
          <p:cNvPr id="3" name="Подзаголовок 2"/>
          <p:cNvSpPr>
            <a:spLocks noGrp="1"/>
          </p:cNvSpPr>
          <p:nvPr>
            <p:ph type="subTitle" idx="1"/>
          </p:nvPr>
        </p:nvSpPr>
        <p:spPr/>
        <p:txBody>
          <a:bodyPr/>
          <a:lstStyle/>
          <a:p>
            <a:r>
              <a:rPr lang="en-US" dirty="0" smtClean="0"/>
              <a:t>Improper Riemann Integral </a:t>
            </a:r>
            <a:endParaRPr lang="be-BY" dirty="0"/>
          </a:p>
        </p:txBody>
      </p:sp>
    </p:spTree>
    <p:extLst>
      <p:ext uri="{BB962C8B-B14F-4D97-AF65-F5344CB8AC3E}">
        <p14:creationId xmlns:p14="http://schemas.microsoft.com/office/powerpoint/2010/main" val="2036277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548640"/>
                <a:ext cx="10515600" cy="5628323"/>
              </a:xfrm>
            </p:spPr>
            <p:txBody>
              <a:bodyPr>
                <a:normAutofit fontScale="92500"/>
              </a:bodyPr>
              <a:lstStyle/>
              <a:p>
                <a:pPr marL="0" indent="0">
                  <a:lnSpc>
                    <a:spcPct val="150000"/>
                  </a:lnSpc>
                  <a:buNone/>
                </a:pPr>
                <a14:m>
                  <m:oMathPara xmlns:m="http://schemas.openxmlformats.org/officeDocument/2006/math">
                    <m:oMathParaPr>
                      <m:jc m:val="centerGroup"/>
                    </m:oMathParaPr>
                    <m:oMath xmlns:m="http://schemas.openxmlformats.org/officeDocument/2006/math">
                      <m:nary>
                        <m:naryPr>
                          <m:ctrlPr>
                            <a:rPr lang="en-US" i="1" smtClean="0">
                              <a:latin typeface="Cambria Math" panose="02040503050406030204" pitchFamily="18" charset="0"/>
                            </a:rPr>
                          </m:ctrlPr>
                        </m:naryPr>
                        <m:sub>
                          <m:r>
                            <a:rPr lang="en-US" i="1">
                              <a:latin typeface="Cambria Math" panose="02040503050406030204" pitchFamily="18" charset="0"/>
                            </a:rPr>
                            <m:t>𝑎</m:t>
                          </m:r>
                        </m:sub>
                        <m:sup>
                          <m:r>
                            <a:rPr lang="en-US" i="1">
                              <a:latin typeface="Cambria Math" panose="02040503050406030204" pitchFamily="18" charset="0"/>
                            </a:rPr>
                            <m:t>2</m:t>
                          </m:r>
                          <m:r>
                            <a:rPr lang="en-US" i="1">
                              <a:latin typeface="Cambria Math" panose="02040503050406030204" pitchFamily="18" charset="0"/>
                            </a:rPr>
                            <m:t>𝑎</m:t>
                          </m:r>
                        </m:sup>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𝑡</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𝑠𝑡</m:t>
                              </m:r>
                            </m:sup>
                          </m:sSup>
                          <m:r>
                            <a:rPr lang="en-US" i="1">
                              <a:latin typeface="Cambria Math" panose="02040503050406030204" pitchFamily="18" charset="0"/>
                            </a:rPr>
                            <m:t>𝑑𝑡</m:t>
                          </m:r>
                        </m:e>
                      </m:nary>
                      <m:limUpp>
                        <m:limUppPr>
                          <m:ctrlPr>
                            <a:rPr lang="en-US" i="1" smtClean="0">
                              <a:latin typeface="Cambria Math" panose="02040503050406030204" pitchFamily="18" charset="0"/>
                            </a:rPr>
                          </m:ctrlPr>
                        </m:limUppPr>
                        <m:e>
                          <m:r>
                            <a:rPr lang="en-US" b="0" i="1" smtClean="0">
                              <a:latin typeface="Cambria Math" panose="02040503050406030204" pitchFamily="18" charset="0"/>
                            </a:rPr>
                            <m:t>=</m:t>
                          </m:r>
                        </m:e>
                        <m:lim>
                          <m:r>
                            <a:rPr lang="en-US" b="0" i="1" smtClean="0">
                              <a:latin typeface="Cambria Math" panose="02040503050406030204" pitchFamily="18" charset="0"/>
                            </a:rPr>
                            <m:t>𝜏</m:t>
                          </m:r>
                          <m:r>
                            <a:rPr lang="en-US" b="0" i="1" smtClean="0">
                              <a:latin typeface="Cambria Math" panose="02040503050406030204" pitchFamily="18" charset="0"/>
                            </a:rPr>
                            <m:t>=2</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𝑡</m:t>
                          </m:r>
                        </m:lim>
                      </m:limUpp>
                      <m:nary>
                        <m:naryPr>
                          <m:ctrlPr>
                            <a:rPr lang="en-US" b="0" i="1" smtClean="0">
                              <a:latin typeface="Cambria Math" panose="02040503050406030204" pitchFamily="18" charset="0"/>
                            </a:rPr>
                          </m:ctrlPr>
                        </m:naryPr>
                        <m:sub>
                          <m:r>
                            <a:rPr lang="en-US" b="0" i="1" smtClean="0">
                              <a:latin typeface="Cambria Math" panose="02040503050406030204" pitchFamily="18" charset="0"/>
                            </a:rPr>
                            <m:t>𝑎</m:t>
                          </m:r>
                        </m:sub>
                        <m:sup>
                          <m:r>
                            <a:rPr lang="en-US" b="0" i="1" smtClean="0">
                              <a:latin typeface="Cambria Math" panose="02040503050406030204" pitchFamily="18" charset="0"/>
                            </a:rPr>
                            <m:t>0</m:t>
                          </m:r>
                        </m:sup>
                        <m:e>
                          <m:r>
                            <a:rPr lang="en-US" b="0" i="1" smtClean="0">
                              <a:latin typeface="Cambria Math" panose="02040503050406030204" pitchFamily="18" charset="0"/>
                            </a:rPr>
                            <m:t>𝜏</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𝜏</m:t>
                                  </m:r>
                                </m:e>
                              </m:d>
                            </m:sup>
                          </m:sSup>
                        </m:e>
                      </m:nary>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𝜏</m:t>
                          </m:r>
                        </m:e>
                      </m:d>
                    </m:oMath>
                  </m:oMathPara>
                </a14:m>
                <a:endParaRPr lang="en-US"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−2</m:t>
                          </m:r>
                          <m:r>
                            <a:rPr lang="en-US" b="0" i="1" smtClean="0">
                              <a:latin typeface="Cambria Math" panose="02040503050406030204" pitchFamily="18" charset="0"/>
                            </a:rPr>
                            <m:t>𝑎𝑠</m:t>
                          </m:r>
                        </m:sup>
                      </m:sSup>
                      <m:nary>
                        <m:naryPr>
                          <m:ctrlPr>
                            <a:rPr lang="en-US" i="1">
                              <a:latin typeface="Cambria Math" panose="02040503050406030204" pitchFamily="18" charset="0"/>
                            </a:rPr>
                          </m:ctrlPr>
                        </m:naryPr>
                        <m:sub>
                          <m:r>
                            <a:rPr lang="en-US" b="0" i="1" smtClean="0">
                              <a:latin typeface="Cambria Math" panose="02040503050406030204" pitchFamily="18" charset="0"/>
                            </a:rPr>
                            <m:t>0</m:t>
                          </m:r>
                        </m:sub>
                        <m:sup>
                          <m:r>
                            <a:rPr lang="en-US" b="0" i="1" smtClean="0">
                              <a:latin typeface="Cambria Math" panose="02040503050406030204" pitchFamily="18" charset="0"/>
                            </a:rPr>
                            <m:t>𝑎</m:t>
                          </m:r>
                        </m:sup>
                        <m:e>
                          <m:r>
                            <a:rPr lang="en-US" i="1">
                              <a:latin typeface="Cambria Math" panose="02040503050406030204" pitchFamily="18" charset="0"/>
                            </a:rPr>
                            <m:t>𝜏</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𝑠</m:t>
                              </m:r>
                              <m:r>
                                <a:rPr lang="en-US" b="0" i="1" smtClean="0">
                                  <a:latin typeface="Cambria Math" panose="02040503050406030204" pitchFamily="18" charset="0"/>
                                </a:rPr>
                                <m:t>𝜏</m:t>
                              </m:r>
                            </m:sup>
                          </m:sSup>
                        </m:e>
                      </m:nary>
                      <m:r>
                        <a:rPr lang="en-US" i="1">
                          <a:latin typeface="Cambria Math" panose="02040503050406030204" pitchFamily="18" charset="0"/>
                        </a:rPr>
                        <m:t>𝑑</m:t>
                      </m:r>
                      <m:r>
                        <a:rPr lang="en-US" b="0" i="1" smtClean="0">
                          <a:latin typeface="Cambria Math" panose="02040503050406030204" pitchFamily="18" charset="0"/>
                        </a:rPr>
                        <m:t>𝜏</m:t>
                      </m:r>
                      <m:limUpp>
                        <m:limUppPr>
                          <m:ctrlPr>
                            <a:rPr lang="en-US" i="1">
                              <a:latin typeface="Cambria Math" panose="02040503050406030204" pitchFamily="18" charset="0"/>
                            </a:rPr>
                          </m:ctrlPr>
                        </m:limUppPr>
                        <m:e>
                          <m:r>
                            <a:rPr lang="en-US" i="1">
                              <a:latin typeface="Cambria Math" panose="02040503050406030204" pitchFamily="18" charset="0"/>
                            </a:rPr>
                            <m:t>=</m:t>
                          </m:r>
                        </m:e>
                        <m:lim>
                          <m:r>
                            <a:rPr lang="en-US" i="1">
                              <a:latin typeface="Cambria Math" panose="02040503050406030204" pitchFamily="18" charset="0"/>
                            </a:rPr>
                            <m:t>𝐵𝑦</m:t>
                          </m:r>
                          <m:r>
                            <a:rPr lang="en-US" i="1">
                              <a:latin typeface="Cambria Math" panose="02040503050406030204" pitchFamily="18" charset="0"/>
                            </a:rPr>
                            <m:t> </m:t>
                          </m:r>
                          <m:r>
                            <a:rPr lang="en-US" i="1">
                              <a:latin typeface="Cambria Math" panose="02040503050406030204" pitchFamily="18" charset="0"/>
                            </a:rPr>
                            <m:t>𝑝𝑎𝑟𝑡𝑠</m:t>
                          </m:r>
                        </m:lim>
                      </m:limUpp>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r>
                                <a:rPr lang="en-US" i="1">
                                  <a:latin typeface="Cambria Math" panose="02040503050406030204" pitchFamily="18" charset="0"/>
                                </a:rPr>
                                <m:t>𝑎𝑠</m:t>
                              </m:r>
                            </m:sup>
                          </m:sSup>
                        </m:num>
                        <m:den>
                          <m:r>
                            <a:rPr lang="en-US" b="0" i="1" smtClean="0">
                              <a:latin typeface="Cambria Math" panose="02040503050406030204" pitchFamily="18" charset="0"/>
                            </a:rPr>
                            <m:t>𝑠</m:t>
                          </m:r>
                        </m:den>
                      </m:f>
                      <m:nary>
                        <m:naryPr>
                          <m:ctrlPr>
                            <a:rPr lang="en-US"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𝑎</m:t>
                          </m:r>
                        </m:sup>
                        <m:e>
                          <m:r>
                            <a:rPr lang="en-US" i="1">
                              <a:latin typeface="Cambria Math" panose="02040503050406030204" pitchFamily="18" charset="0"/>
                            </a:rPr>
                            <m:t>𝜏</m:t>
                          </m:r>
                          <m:r>
                            <a:rPr lang="en-US" b="0" i="1" smtClean="0">
                              <a:latin typeface="Cambria Math" panose="02040503050406030204" pitchFamily="18" charset="0"/>
                            </a:rPr>
                            <m:t> </m:t>
                          </m:r>
                          <m:r>
                            <a:rPr lang="en-US" b="0" i="1" smtClean="0">
                              <a:latin typeface="Cambria Math" panose="02040503050406030204" pitchFamily="18" charset="0"/>
                            </a:rPr>
                            <m:t>𝑑</m:t>
                          </m:r>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𝑠</m:t>
                              </m:r>
                              <m:r>
                                <a:rPr lang="en-US" i="1">
                                  <a:latin typeface="Cambria Math" panose="02040503050406030204" pitchFamily="18" charset="0"/>
                                </a:rPr>
                                <m:t>𝜏</m:t>
                              </m:r>
                            </m:sup>
                          </m:sSup>
                        </m:e>
                      </m:nary>
                    </m:oMath>
                  </m:oMathPara>
                </a14:m>
                <a:endParaRPr lang="en-US"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r>
                                <a:rPr lang="en-US" i="1">
                                  <a:latin typeface="Cambria Math" panose="02040503050406030204" pitchFamily="18" charset="0"/>
                                </a:rPr>
                                <m:t>𝑎𝑠</m:t>
                              </m:r>
                            </m:sup>
                          </m:sSup>
                        </m:num>
                        <m:den>
                          <m:r>
                            <a:rPr lang="en-US" i="1">
                              <a:latin typeface="Cambria Math" panose="02040503050406030204" pitchFamily="18" charset="0"/>
                            </a:rPr>
                            <m:t>𝑠</m:t>
                          </m:r>
                        </m:den>
                      </m:f>
                      <m:d>
                        <m:dPr>
                          <m:ctrlPr>
                            <a:rPr lang="en-US" b="0" i="1" smtClean="0">
                              <a:latin typeface="Cambria Math" panose="02040503050406030204" pitchFamily="18" charset="0"/>
                            </a:rPr>
                          </m:ctrlPr>
                        </m:dPr>
                        <m:e>
                          <m:r>
                            <a:rPr lang="en-US" b="0" i="1" smtClean="0">
                              <a:latin typeface="Cambria Math" panose="02040503050406030204" pitchFamily="18" charset="0"/>
                            </a:rPr>
                            <m:t>𝜏</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𝑠</m:t>
                              </m:r>
                              <m:r>
                                <a:rPr lang="en-US" b="0" i="1" smtClean="0">
                                  <a:latin typeface="Cambria Math" panose="02040503050406030204" pitchFamily="18" charset="0"/>
                                </a:rPr>
                                <m:t>𝜏</m:t>
                              </m:r>
                            </m:sup>
                          </m:sSup>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e>
                              </m:d>
                            </m:e>
                            <m:sub>
                              <m:r>
                                <a:rPr lang="en-US" b="0" i="1" smtClean="0">
                                  <a:latin typeface="Cambria Math" panose="02040503050406030204" pitchFamily="18" charset="0"/>
                                </a:rPr>
                                <m:t>𝜏</m:t>
                              </m:r>
                              <m:r>
                                <a:rPr lang="en-US" b="0" i="1" smtClean="0">
                                  <a:latin typeface="Cambria Math" panose="02040503050406030204" pitchFamily="18" charset="0"/>
                                </a:rPr>
                                <m:t>=0</m:t>
                              </m:r>
                            </m:sub>
                            <m:sup>
                              <m:r>
                                <a:rPr lang="en-US" b="0" i="1" smtClean="0">
                                  <a:latin typeface="Cambria Math" panose="02040503050406030204" pitchFamily="18" charset="0"/>
                                </a:rPr>
                                <m:t>𝜏</m:t>
                              </m:r>
                              <m:r>
                                <a:rPr lang="en-US" b="0" i="1" smtClean="0">
                                  <a:latin typeface="Cambria Math" panose="02040503050406030204" pitchFamily="18" charset="0"/>
                                </a:rPr>
                                <m:t>=</m:t>
                              </m:r>
                              <m:r>
                                <a:rPr lang="en-US" b="0" i="1" smtClean="0">
                                  <a:latin typeface="Cambria Math" panose="02040503050406030204" pitchFamily="18" charset="0"/>
                                </a:rPr>
                                <m:t>𝑎</m:t>
                              </m:r>
                            </m:sup>
                          </m:sSubSup>
                          <m:r>
                            <a:rPr lang="en-US" b="0" i="1" smtClean="0">
                              <a:latin typeface="Cambria Math" panose="02040503050406030204" pitchFamily="18" charset="0"/>
                            </a:rPr>
                            <m:t>−</m:t>
                          </m:r>
                          <m:nary>
                            <m:naryPr>
                              <m:ctrlPr>
                                <a:rPr lang="en-US"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𝑎</m:t>
                              </m:r>
                            </m:sup>
                            <m:e>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𝑠</m:t>
                                  </m:r>
                                  <m:r>
                                    <a:rPr lang="en-US" i="1">
                                      <a:latin typeface="Cambria Math" panose="02040503050406030204" pitchFamily="18" charset="0"/>
                                    </a:rPr>
                                    <m:t>𝜏</m:t>
                                  </m:r>
                                </m:sup>
                              </m:sSup>
                            </m:e>
                          </m:nary>
                          <m:r>
                            <a:rPr lang="en-US" b="0" i="1" smtClean="0">
                              <a:latin typeface="Cambria Math" panose="02040503050406030204" pitchFamily="18" charset="0"/>
                            </a:rPr>
                            <m:t>𝑑</m:t>
                          </m:r>
                          <m:r>
                            <a:rPr lang="en-US" b="0" i="1" smtClean="0">
                              <a:latin typeface="Cambria Math" panose="02040503050406030204" pitchFamily="18" charset="0"/>
                            </a:rPr>
                            <m:t>𝜏</m:t>
                          </m:r>
                        </m:e>
                      </m:d>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r>
                                <a:rPr lang="en-US" i="1">
                                  <a:latin typeface="Cambria Math" panose="02040503050406030204" pitchFamily="18" charset="0"/>
                                </a:rPr>
                                <m:t>𝑎𝑠</m:t>
                              </m:r>
                            </m:sup>
                          </m:sSup>
                        </m:num>
                        <m:den>
                          <m:r>
                            <a:rPr lang="en-US" i="1">
                              <a:latin typeface="Cambria Math" panose="02040503050406030204" pitchFamily="18" charset="0"/>
                            </a:rPr>
                            <m:t>𝑠</m:t>
                          </m:r>
                        </m:den>
                      </m:f>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𝑎𝑠</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𝑎𝑠</m:t>
                                  </m:r>
                                </m:sup>
                              </m:sSup>
                              <m:r>
                                <a:rPr lang="en-US" i="1">
                                  <a:latin typeface="Cambria Math" panose="02040503050406030204" pitchFamily="18" charset="0"/>
                                </a:rPr>
                                <m:t>−1</m:t>
                              </m:r>
                            </m:num>
                            <m:den>
                              <m:r>
                                <a:rPr lang="en-US" b="0" i="1" smtClean="0">
                                  <a:latin typeface="Cambria Math" panose="02040503050406030204" pitchFamily="18" charset="0"/>
                                </a:rPr>
                                <m:t>𝑠</m:t>
                              </m:r>
                            </m:den>
                          </m:f>
                        </m:e>
                      </m:d>
                    </m:oMath>
                  </m:oMathPara>
                </a14:m>
                <a:endParaRPr lang="en-US"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𝑎𝑠</m:t>
                              </m:r>
                            </m:sup>
                          </m:sSup>
                        </m:num>
                        <m:den>
                          <m:r>
                            <a:rPr lang="en-US" b="0" i="1" smtClean="0">
                              <a:latin typeface="Cambria Math" panose="02040503050406030204" pitchFamily="18" charset="0"/>
                            </a:rPr>
                            <m:t>𝑠</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𝑎𝑠</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𝑎𝑠</m:t>
                              </m:r>
                            </m:sup>
                          </m:sSup>
                        </m:num>
                        <m:den>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den>
                      </m:f>
                      <m:r>
                        <a:rPr lang="en-US" b="0" i="1" smtClean="0">
                          <a:latin typeface="Cambria Math" panose="02040503050406030204" pitchFamily="18" charset="0"/>
                        </a:rPr>
                        <m:t>.</m:t>
                      </m:r>
                    </m:oMath>
                  </m:oMathPara>
                </a14:m>
                <a:endParaRPr lang="en-US" dirty="0" smtClean="0"/>
              </a:p>
              <a:p>
                <a:pPr marL="0" indent="0">
                  <a:lnSpc>
                    <a:spcPct val="150000"/>
                  </a:lnSpc>
                  <a:buNone/>
                </a:pPr>
                <a:endParaRPr lang="be-BY"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548640"/>
                <a:ext cx="10515600" cy="5628323"/>
              </a:xfrm>
              <a:blipFill>
                <a:blip r:embed="rId2"/>
                <a:stretch>
                  <a:fillRect/>
                </a:stretch>
              </a:blipFill>
            </p:spPr>
            <p:txBody>
              <a:bodyPr/>
              <a:lstStyle/>
              <a:p>
                <a:r>
                  <a:rPr lang="be-BY">
                    <a:noFill/>
                  </a:rPr>
                  <a:t> </a:t>
                </a:r>
              </a:p>
            </p:txBody>
          </p:sp>
        </mc:Fallback>
      </mc:AlternateContent>
      <p:sp>
        <p:nvSpPr>
          <p:cNvPr id="2" name="Нижний колонтитул 1"/>
          <p:cNvSpPr>
            <a:spLocks noGrp="1"/>
          </p:cNvSpPr>
          <p:nvPr>
            <p:ph type="ftr" sz="quarter" idx="11"/>
          </p:nvPr>
        </p:nvSpPr>
        <p:spPr/>
        <p:txBody>
          <a:bodyPr/>
          <a:lstStyle/>
          <a:p>
            <a:r>
              <a:rPr lang="en-US" smtClean="0"/>
              <a:t>Lecture 1 (Definition of the Laplace Transform)</a:t>
            </a:r>
            <a:endParaRPr lang="be-BY"/>
          </a:p>
        </p:txBody>
      </p:sp>
      <p:sp>
        <p:nvSpPr>
          <p:cNvPr id="4" name="Номер слайда 3"/>
          <p:cNvSpPr>
            <a:spLocks noGrp="1"/>
          </p:cNvSpPr>
          <p:nvPr>
            <p:ph type="sldNum" sz="quarter" idx="12"/>
          </p:nvPr>
        </p:nvSpPr>
        <p:spPr/>
        <p:txBody>
          <a:bodyPr/>
          <a:lstStyle/>
          <a:p>
            <a:fld id="{9418BF85-850B-4E05-A8BA-99F272547A97}" type="slidenum">
              <a:rPr lang="be-BY" smtClean="0"/>
              <a:t>40</a:t>
            </a:fld>
            <a:endParaRPr lang="be-BY"/>
          </a:p>
        </p:txBody>
      </p:sp>
    </p:spTree>
    <p:extLst>
      <p:ext uri="{BB962C8B-B14F-4D97-AF65-F5344CB8AC3E}">
        <p14:creationId xmlns:p14="http://schemas.microsoft.com/office/powerpoint/2010/main" val="38541918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130629" y="548640"/>
                <a:ext cx="11223171" cy="5628323"/>
              </a:xfrm>
            </p:spPr>
            <p:txBody>
              <a:bodyPr>
                <a:normAutofit lnSpcReduction="10000"/>
              </a:bodyPr>
              <a:lstStyle/>
              <a:p>
                <a:pPr marL="0" indent="0">
                  <a:lnSpc>
                    <a:spcPct val="150000"/>
                  </a:lnSpc>
                  <a:buNone/>
                </a:pPr>
                <a:r>
                  <a:rPr lang="en-US" dirty="0" smtClean="0"/>
                  <a:t>Summing both integrals we shall get </a:t>
                </a:r>
                <a:endParaRPr lang="en-US" sz="3300" dirty="0"/>
              </a:p>
              <a:p>
                <a:pPr marL="0" indent="0">
                  <a:lnSpc>
                    <a:spcPct val="150000"/>
                  </a:lnSpc>
                  <a:buNone/>
                </a:pPr>
                <a14:m>
                  <m:oMathPara xmlns:m="http://schemas.openxmlformats.org/officeDocument/2006/math">
                    <m:oMathParaPr>
                      <m:jc m:val="centerGroup"/>
                    </m:oMathParaPr>
                    <m:oMath xmlns:m="http://schemas.openxmlformats.org/officeDocument/2006/math">
                      <m:nary>
                        <m:naryPr>
                          <m:ctrlPr>
                            <a:rPr lang="en-US"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m:t>
                          </m:r>
                        </m:sup>
                        <m:e>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𝑠𝑡</m:t>
                              </m:r>
                            </m:sup>
                          </m:sSup>
                          <m:r>
                            <a:rPr lang="en-US" i="1">
                              <a:latin typeface="Cambria Math" panose="02040503050406030204" pitchFamily="18" charset="0"/>
                            </a:rPr>
                            <m:t>𝑑𝑡</m:t>
                          </m:r>
                          <m:r>
                            <a:rPr lang="en-US" i="1">
                              <a:latin typeface="Cambria Math" panose="02040503050406030204" pitchFamily="18" charset="0"/>
                            </a:rPr>
                            <m:t>=</m:t>
                          </m:r>
                        </m:e>
                      </m:nary>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𝑎</m:t>
                          </m:r>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𝑎𝑠</m:t>
                              </m:r>
                            </m:sup>
                          </m:sSup>
                        </m:num>
                        <m:den>
                          <m:r>
                            <a:rPr lang="en-US" i="1">
                              <a:latin typeface="Cambria Math" panose="02040503050406030204" pitchFamily="18" charset="0"/>
                            </a:rPr>
                            <m:t>𝑠</m:t>
                          </m:r>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𝑎𝑠</m:t>
                              </m:r>
                            </m:sup>
                          </m:sSup>
                        </m:num>
                        <m:den>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𝑎</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𝑎𝑠</m:t>
                              </m:r>
                            </m:sup>
                          </m:sSup>
                        </m:num>
                        <m:den>
                          <m:r>
                            <a:rPr lang="en-US" i="1">
                              <a:latin typeface="Cambria Math" panose="02040503050406030204" pitchFamily="18" charset="0"/>
                            </a:rPr>
                            <m:t>𝑠</m:t>
                          </m:r>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𝑎𝑠</m:t>
                              </m:r>
                            </m:sup>
                          </m:sSup>
                        </m:num>
                        <m:den>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r>
                                <a:rPr lang="en-US" i="1">
                                  <a:latin typeface="Cambria Math" panose="02040503050406030204" pitchFamily="18" charset="0"/>
                                </a:rPr>
                                <m:t>𝑎𝑠</m:t>
                              </m:r>
                            </m:sup>
                          </m:sSup>
                        </m:num>
                        <m:den>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den>
                      </m:f>
                    </m:oMath>
                  </m:oMathPara>
                </a14:m>
                <a:endParaRPr lang="en-US" dirty="0" smtClean="0"/>
              </a:p>
              <a:p>
                <a:pPr marL="0" indent="0">
                  <a:lnSpc>
                    <a:spcPct val="150000"/>
                  </a:lnSpc>
                  <a:buNone/>
                </a:pPr>
                <a:endParaRPr lang="en-US"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1−2</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𝑎𝑠</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−2</m:t>
                              </m:r>
                              <m:r>
                                <a:rPr lang="en-US" b="0" i="1" smtClean="0">
                                  <a:latin typeface="Cambria Math" panose="02040503050406030204" pitchFamily="18" charset="0"/>
                                </a:rPr>
                                <m:t>𝑎𝑠</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b="0" i="1" smtClean="0">
                                          <a:latin typeface="Cambria Math" panose="02040503050406030204" pitchFamily="18" charset="0"/>
                                        </a:rPr>
                                        <m:t>−</m:t>
                                      </m:r>
                                      <m:r>
                                        <a:rPr lang="en-US" i="1">
                                          <a:latin typeface="Cambria Math" panose="02040503050406030204" pitchFamily="18" charset="0"/>
                                        </a:rPr>
                                        <m:t>𝑎𝑠</m:t>
                                      </m:r>
                                    </m:sup>
                                  </m:sSup>
                                  <m:r>
                                    <a:rPr lang="en-US" i="1">
                                      <a:latin typeface="Cambria Math" panose="02040503050406030204" pitchFamily="18" charset="0"/>
                                    </a:rPr>
                                    <m:t>−1</m:t>
                                  </m:r>
                                </m:num>
                                <m:den>
                                  <m:r>
                                    <a:rPr lang="en-US" b="0" i="1" smtClean="0">
                                      <a:latin typeface="Cambria Math" panose="02040503050406030204" pitchFamily="18" charset="0"/>
                                    </a:rPr>
                                    <m:t>𝑠</m:t>
                                  </m:r>
                                </m:den>
                              </m:f>
                            </m:e>
                          </m:d>
                        </m:e>
                        <m:sup>
                          <m:r>
                            <a:rPr lang="en-US" b="0" i="1" smtClean="0">
                              <a:latin typeface="Cambria Math" panose="02040503050406030204" pitchFamily="18" charset="0"/>
                            </a:rPr>
                            <m:t>2</m:t>
                          </m:r>
                        </m:sup>
                      </m:sSup>
                      <m:r>
                        <a:rPr lang="en-US" b="0" i="1" smtClean="0">
                          <a:latin typeface="Cambria Math" panose="02040503050406030204" pitchFamily="18" charset="0"/>
                        </a:rPr>
                        <m:t>.</m:t>
                      </m:r>
                    </m:oMath>
                  </m:oMathPara>
                </a14:m>
                <a:endParaRPr lang="en-US" dirty="0" smtClean="0"/>
              </a:p>
              <a:p>
                <a:pPr marL="0" indent="0">
                  <a:lnSpc>
                    <a:spcPct val="150000"/>
                  </a:lnSpc>
                  <a:buNone/>
                </a:pPr>
                <a:r>
                  <a:rPr lang="en-US" dirty="0" smtClean="0"/>
                  <a:t>The answer is </a:t>
                </a:r>
                <a14:m>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𝑎𝑠</m:t>
                                    </m:r>
                                  </m:sup>
                                </m:sSup>
                                <m:r>
                                  <a:rPr lang="en-US" i="1">
                                    <a:latin typeface="Cambria Math" panose="02040503050406030204" pitchFamily="18" charset="0"/>
                                  </a:rPr>
                                  <m:t>−1</m:t>
                                </m:r>
                              </m:num>
                              <m:den>
                                <m:r>
                                  <a:rPr lang="en-US" i="1">
                                    <a:latin typeface="Cambria Math" panose="02040503050406030204" pitchFamily="18" charset="0"/>
                                  </a:rPr>
                                  <m:t>𝑠</m:t>
                                </m:r>
                              </m:den>
                            </m:f>
                          </m:e>
                        </m:d>
                      </m:e>
                      <m:sup>
                        <m:r>
                          <a:rPr lang="en-US" i="1">
                            <a:latin typeface="Cambria Math" panose="02040503050406030204" pitchFamily="18" charset="0"/>
                          </a:rPr>
                          <m:t>2</m:t>
                        </m:r>
                      </m:sup>
                    </m:sSup>
                  </m:oMath>
                </a14:m>
                <a:endParaRPr lang="en-US" dirty="0" smtClean="0"/>
              </a:p>
              <a:p>
                <a:pPr marL="0" indent="0">
                  <a:lnSpc>
                    <a:spcPct val="150000"/>
                  </a:lnSpc>
                  <a:buNone/>
                </a:pPr>
                <a:endParaRPr lang="en-US" dirty="0" smtClean="0"/>
              </a:p>
              <a:p>
                <a:pPr marL="0" indent="0">
                  <a:lnSpc>
                    <a:spcPct val="150000"/>
                  </a:lnSpc>
                  <a:buNone/>
                </a:pPr>
                <a:endParaRPr lang="be-BY"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130629" y="548640"/>
                <a:ext cx="11223171" cy="5628323"/>
              </a:xfrm>
              <a:blipFill>
                <a:blip r:embed="rId2"/>
                <a:stretch>
                  <a:fillRect l="-1086"/>
                </a:stretch>
              </a:blipFill>
            </p:spPr>
            <p:txBody>
              <a:bodyPr/>
              <a:lstStyle/>
              <a:p>
                <a:r>
                  <a:rPr lang="be-BY">
                    <a:noFill/>
                  </a:rPr>
                  <a:t> </a:t>
                </a:r>
              </a:p>
            </p:txBody>
          </p:sp>
        </mc:Fallback>
      </mc:AlternateContent>
      <p:sp>
        <p:nvSpPr>
          <p:cNvPr id="2" name="Нижний колонтитул 1"/>
          <p:cNvSpPr>
            <a:spLocks noGrp="1"/>
          </p:cNvSpPr>
          <p:nvPr>
            <p:ph type="ftr" sz="quarter" idx="11"/>
          </p:nvPr>
        </p:nvSpPr>
        <p:spPr/>
        <p:txBody>
          <a:bodyPr/>
          <a:lstStyle/>
          <a:p>
            <a:r>
              <a:rPr lang="en-US" smtClean="0"/>
              <a:t>Lecture 1 (Definition of the Laplace Transform)</a:t>
            </a:r>
            <a:endParaRPr lang="be-BY"/>
          </a:p>
        </p:txBody>
      </p:sp>
      <p:sp>
        <p:nvSpPr>
          <p:cNvPr id="4" name="Номер слайда 3"/>
          <p:cNvSpPr>
            <a:spLocks noGrp="1"/>
          </p:cNvSpPr>
          <p:nvPr>
            <p:ph type="sldNum" sz="quarter" idx="12"/>
          </p:nvPr>
        </p:nvSpPr>
        <p:spPr/>
        <p:txBody>
          <a:bodyPr/>
          <a:lstStyle/>
          <a:p>
            <a:fld id="{9418BF85-850B-4E05-A8BA-99F272547A97}" type="slidenum">
              <a:rPr lang="be-BY" smtClean="0"/>
              <a:t>41</a:t>
            </a:fld>
            <a:endParaRPr lang="be-BY"/>
          </a:p>
        </p:txBody>
      </p:sp>
    </p:spTree>
    <p:extLst>
      <p:ext uri="{BB962C8B-B14F-4D97-AF65-F5344CB8AC3E}">
        <p14:creationId xmlns:p14="http://schemas.microsoft.com/office/powerpoint/2010/main" val="11680690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Homework</a:t>
            </a:r>
            <a:endParaRPr lang="be-BY"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en-US" dirty="0" smtClean="0"/>
                  <a:t>1. For each of the following functions, determine which has Laplace Transform. If it exists, find it; if it does not, say briefly why</a:t>
                </a:r>
              </a:p>
              <a:p>
                <a:pPr marL="0" indent="0">
                  <a:buNone/>
                </a:pPr>
                <a:r>
                  <a:rPr lang="en-US" dirty="0" smtClean="0"/>
                  <a:t>   (a)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e>
                    </m:func>
                  </m:oMath>
                </a14:m>
                <a:r>
                  <a:rPr lang="en-US" dirty="0" smtClean="0"/>
                  <a:t> (b)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3</m:t>
                        </m:r>
                        <m:r>
                          <a:rPr lang="en-US" b="0" i="1" smtClean="0">
                            <a:latin typeface="Cambria Math" panose="02040503050406030204" pitchFamily="18" charset="0"/>
                          </a:rPr>
                          <m:t>𝑡</m:t>
                        </m:r>
                      </m:sup>
                    </m:sSup>
                    <m:r>
                      <a:rPr lang="en-US" b="0" i="1" smtClean="0">
                        <a:latin typeface="Cambria Math" panose="02040503050406030204" pitchFamily="18" charset="0"/>
                      </a:rPr>
                      <m:t>;</m:t>
                    </m:r>
                  </m:oMath>
                </a14:m>
                <a:r>
                  <a:rPr lang="en-US" dirty="0" smtClean="0"/>
                  <a:t> (c)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sup>
                    </m:sSup>
                    <m:r>
                      <a:rPr lang="en-US" b="0" i="1" smtClean="0">
                        <a:latin typeface="Cambria Math" panose="02040503050406030204" pitchFamily="18" charset="0"/>
                      </a:rPr>
                      <m:t>;</m:t>
                    </m:r>
                  </m:oMath>
                </a14:m>
                <a:r>
                  <a:rPr lang="en-US" dirty="0" smtClean="0"/>
                  <a:t> (d)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𝑡</m:t>
                            </m:r>
                          </m:den>
                        </m:f>
                      </m:sup>
                    </m:sSup>
                  </m:oMath>
                </a14:m>
                <a:r>
                  <a:rPr lang="en-US" dirty="0" smtClean="0"/>
                  <a:t>; (e)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𝑡</m:t>
                        </m:r>
                      </m:den>
                    </m:f>
                  </m:oMath>
                </a14:m>
                <a:endParaRPr lang="en-US" dirty="0" smtClean="0"/>
              </a:p>
              <a:p>
                <a:pPr marL="0" indent="0">
                  <a:buNone/>
                </a:pPr>
                <a:r>
                  <a:rPr lang="en-US" dirty="0" smtClean="0"/>
                  <a:t>2. Find the Laplace Transforms of the following functions:</a:t>
                </a:r>
              </a:p>
              <a:p>
                <a:pPr marL="0" indent="0">
                  <a:buNone/>
                </a:pPr>
                <a:r>
                  <a:rPr lang="en-US" dirty="0" smtClean="0"/>
                  <a:t>(a) </a:t>
                </a:r>
                <a14:m>
                  <m:oMath xmlns:m="http://schemas.openxmlformats.org/officeDocument/2006/math">
                    <m:r>
                      <a:rPr lang="en-US" b="0" i="1" smtClean="0">
                        <a:latin typeface="Cambria Math" panose="02040503050406030204" pitchFamily="18" charset="0"/>
                      </a:rPr>
                      <m:t>𝑡</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−3</m:t>
                        </m:r>
                        <m:r>
                          <a:rPr lang="en-US" b="0" i="1" smtClean="0">
                            <a:latin typeface="Cambria Math" panose="02040503050406030204" pitchFamily="18" charset="0"/>
                          </a:rPr>
                          <m:t>𝑡</m:t>
                        </m:r>
                      </m:sup>
                    </m:sSup>
                    <m:r>
                      <a:rPr lang="en-US" b="0" i="1" smtClean="0">
                        <a:latin typeface="Cambria Math" panose="02040503050406030204" pitchFamily="18" charset="0"/>
                      </a:rPr>
                      <m:t>;</m:t>
                    </m:r>
                  </m:oMath>
                </a14:m>
                <a:r>
                  <a:rPr lang="en-US" dirty="0" smtClean="0"/>
                  <a:t> (b) </a:t>
                </a:r>
                <a14:m>
                  <m:oMath xmlns:m="http://schemas.openxmlformats.org/officeDocument/2006/math">
                    <m:r>
                      <a:rPr lang="en-US" b="0" i="1" smtClean="0">
                        <a:latin typeface="Cambria Math" panose="02040503050406030204" pitchFamily="18" charset="0"/>
                      </a:rPr>
                      <m:t>4</m:t>
                    </m:r>
                    <m:r>
                      <a:rPr lang="en-US" b="0" i="1" smtClean="0">
                        <a:latin typeface="Cambria Math" panose="02040503050406030204" pitchFamily="18" charset="0"/>
                      </a:rPr>
                      <m:t>𝑡</m:t>
                    </m:r>
                    <m:r>
                      <a:rPr lang="en-US" b="0" i="1" smtClean="0">
                        <a:latin typeface="Cambria Math" panose="02040503050406030204" pitchFamily="18" charset="0"/>
                      </a:rPr>
                      <m:t>+6</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4</m:t>
                        </m:r>
                        <m:r>
                          <a:rPr lang="en-US" b="0" i="1" smtClean="0">
                            <a:latin typeface="Cambria Math" panose="02040503050406030204" pitchFamily="18" charset="0"/>
                          </a:rPr>
                          <m:t>𝑡</m:t>
                        </m:r>
                      </m:sup>
                    </m:sSup>
                    <m:r>
                      <a:rPr lang="en-US" b="0" i="1" smtClean="0">
                        <a:latin typeface="Cambria Math" panose="02040503050406030204" pitchFamily="18" charset="0"/>
                      </a:rPr>
                      <m:t>; </m:t>
                    </m:r>
                  </m:oMath>
                </a14:m>
                <a:r>
                  <a:rPr lang="en-US" dirty="0" smtClean="0"/>
                  <a:t>(c)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e>
                          <m:e>
                            <m:r>
                              <a:rPr lang="en-US" b="0" i="1" smtClean="0">
                                <a:latin typeface="Cambria Math" panose="02040503050406030204" pitchFamily="18" charset="0"/>
                              </a:rPr>
                              <m:t>0,   </m:t>
                            </m:r>
                            <m:r>
                              <a:rPr lang="en-US" b="0" i="1" smtClean="0">
                                <a:latin typeface="Cambria Math" panose="02040503050406030204" pitchFamily="18" charset="0"/>
                              </a:rPr>
                              <m:t>𝑜𝑡h𝑒𝑟𝑤𝑖𝑠𝑒</m:t>
                            </m:r>
                          </m:e>
                        </m:eqArr>
                      </m:e>
                    </m:d>
                  </m:oMath>
                </a14:m>
                <a:r>
                  <a:rPr lang="en-US" dirty="0" smtClean="0"/>
                  <a:t> , where </a:t>
                </a:r>
                <a14:m>
                  <m:oMath xmlns:m="http://schemas.openxmlformats.org/officeDocument/2006/math">
                    <m:r>
                      <a:rPr lang="en-US" b="0" i="1" smtClean="0">
                        <a:latin typeface="Cambria Math" panose="02040503050406030204" pitchFamily="18" charset="0"/>
                      </a:rPr>
                      <m:t>0&lt;</m:t>
                    </m:r>
                    <m:r>
                      <a:rPr lang="en-US" b="0" i="1" smtClean="0">
                        <a:latin typeface="Cambria Math" panose="02040503050406030204" pitchFamily="18" charset="0"/>
                      </a:rPr>
                      <m:t>𝑎</m:t>
                    </m:r>
                    <m:r>
                      <a:rPr lang="en-US" b="0" i="1" smtClean="0">
                        <a:latin typeface="Cambria Math" panose="02040503050406030204" pitchFamily="18" charset="0"/>
                      </a:rPr>
                      <m:t>&lt;</m:t>
                    </m:r>
                    <m:r>
                      <a:rPr lang="en-US" b="0" i="1" smtClean="0">
                        <a:latin typeface="Cambria Math" panose="02040503050406030204" pitchFamily="18" charset="0"/>
                      </a:rPr>
                      <m:t>𝑏</m:t>
                    </m:r>
                  </m:oMath>
                </a14:m>
                <a:r>
                  <a:rPr lang="en-US" dirty="0" smtClean="0"/>
                  <a:t> Hint. use the formula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a14:m>
                <a:endParaRPr lang="be-BY"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be-BY">
                    <a:noFill/>
                  </a:rPr>
                  <a:t> </a:t>
                </a:r>
              </a:p>
            </p:txBody>
          </p:sp>
        </mc:Fallback>
      </mc:AlternateContent>
      <p:sp>
        <p:nvSpPr>
          <p:cNvPr id="4" name="Нижний колонтитул 3"/>
          <p:cNvSpPr>
            <a:spLocks noGrp="1"/>
          </p:cNvSpPr>
          <p:nvPr>
            <p:ph type="ftr" sz="quarter" idx="11"/>
          </p:nvPr>
        </p:nvSpPr>
        <p:spPr/>
        <p:txBody>
          <a:bodyPr/>
          <a:lstStyle/>
          <a:p>
            <a:r>
              <a:rPr lang="en-US" smtClean="0"/>
              <a:t>Lecture 1 (Definition of the Laplace Transform)</a:t>
            </a:r>
            <a:endParaRPr lang="be-BY"/>
          </a:p>
        </p:txBody>
      </p:sp>
      <p:sp>
        <p:nvSpPr>
          <p:cNvPr id="5" name="Номер слайда 4"/>
          <p:cNvSpPr>
            <a:spLocks noGrp="1"/>
          </p:cNvSpPr>
          <p:nvPr>
            <p:ph type="sldNum" sz="quarter" idx="12"/>
          </p:nvPr>
        </p:nvSpPr>
        <p:spPr/>
        <p:txBody>
          <a:bodyPr/>
          <a:lstStyle/>
          <a:p>
            <a:fld id="{9418BF85-850B-4E05-A8BA-99F272547A97}" type="slidenum">
              <a:rPr lang="be-BY" smtClean="0"/>
              <a:t>42</a:t>
            </a:fld>
            <a:endParaRPr lang="be-BY"/>
          </a:p>
        </p:txBody>
      </p:sp>
    </p:spTree>
    <p:extLst>
      <p:ext uri="{BB962C8B-B14F-4D97-AF65-F5344CB8AC3E}">
        <p14:creationId xmlns:p14="http://schemas.microsoft.com/office/powerpoint/2010/main" val="21312347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Pierre-Simon, marquis de Laplace </a:t>
            </a:r>
            <a:r>
              <a:rPr lang="en-US" dirty="0" smtClean="0"/>
              <a:t>23 </a:t>
            </a:r>
            <a:r>
              <a:rPr lang="en-US" dirty="0"/>
              <a:t>March 1749 – 5 March 1827)</a:t>
            </a:r>
            <a:endParaRPr lang="be-BY" dirty="0"/>
          </a:p>
        </p:txBody>
      </p:sp>
      <p:pic>
        <p:nvPicPr>
          <p:cNvPr id="7" name="Объект 6" descr="Pierre Simon de &lt;strong&gt;Laplace&lt;/strong&gt; – Wikipedia"/>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10343" y="1799888"/>
            <a:ext cx="3853543" cy="4516353"/>
          </a:xfrm>
        </p:spPr>
      </p:pic>
      <p:sp>
        <p:nvSpPr>
          <p:cNvPr id="6" name="Объект 5"/>
          <p:cNvSpPr>
            <a:spLocks noGrp="1"/>
          </p:cNvSpPr>
          <p:nvPr>
            <p:ph sz="quarter" idx="4"/>
          </p:nvPr>
        </p:nvSpPr>
        <p:spPr>
          <a:xfrm>
            <a:off x="5081451" y="1799888"/>
            <a:ext cx="6400800" cy="4516353"/>
          </a:xfrm>
        </p:spPr>
        <p:txBody>
          <a:bodyPr>
            <a:normAutofit fontScale="92500"/>
          </a:bodyPr>
          <a:lstStyle/>
          <a:p>
            <a:pPr marL="0" indent="0">
              <a:buNone/>
            </a:pPr>
            <a:r>
              <a:rPr lang="en-US" dirty="0" smtClean="0"/>
              <a:t>was </a:t>
            </a:r>
            <a:r>
              <a:rPr lang="en-US" dirty="0"/>
              <a:t>a French scholar and polymath whose work was important to the development of engineering, mathematics, statistics, physics, astronomy, and philosophy. He summarized and extended the work of his predecessors in his five-volume </a:t>
            </a:r>
            <a:r>
              <a:rPr lang="en-US" dirty="0" err="1"/>
              <a:t>Mécanique</a:t>
            </a:r>
            <a:r>
              <a:rPr lang="en-US" dirty="0"/>
              <a:t> </a:t>
            </a:r>
            <a:r>
              <a:rPr lang="en-US" dirty="0" err="1"/>
              <a:t>Céleste</a:t>
            </a:r>
            <a:r>
              <a:rPr lang="en-US" dirty="0"/>
              <a:t> (Celestial Mechanics) (1799–1825). This work translated the geometric study of classical mechanics to one based on calculus, opening up a broader range of problems. In statistics, the Bayesian interpretation of probability was developed mainly by Laplace</a:t>
            </a:r>
            <a:r>
              <a:rPr lang="en-US" dirty="0" smtClean="0"/>
              <a:t>.</a:t>
            </a:r>
            <a:endParaRPr lang="en-US" dirty="0"/>
          </a:p>
          <a:p>
            <a:pPr marL="0" indent="0">
              <a:buNone/>
            </a:pPr>
            <a:endParaRPr lang="be-BY" dirty="0"/>
          </a:p>
        </p:txBody>
      </p:sp>
      <p:sp>
        <p:nvSpPr>
          <p:cNvPr id="3" name="Нижний колонтитул 2"/>
          <p:cNvSpPr>
            <a:spLocks noGrp="1"/>
          </p:cNvSpPr>
          <p:nvPr>
            <p:ph type="ftr" sz="quarter" idx="11"/>
          </p:nvPr>
        </p:nvSpPr>
        <p:spPr/>
        <p:txBody>
          <a:bodyPr/>
          <a:lstStyle/>
          <a:p>
            <a:r>
              <a:rPr lang="en-US" smtClean="0"/>
              <a:t>Lecture 1 (Definition of the Laplace Transform)</a:t>
            </a:r>
            <a:endParaRPr lang="be-BY"/>
          </a:p>
        </p:txBody>
      </p:sp>
      <p:sp>
        <p:nvSpPr>
          <p:cNvPr id="4" name="Номер слайда 3"/>
          <p:cNvSpPr>
            <a:spLocks noGrp="1"/>
          </p:cNvSpPr>
          <p:nvPr>
            <p:ph type="sldNum" sz="quarter" idx="12"/>
          </p:nvPr>
        </p:nvSpPr>
        <p:spPr/>
        <p:txBody>
          <a:bodyPr/>
          <a:lstStyle/>
          <a:p>
            <a:fld id="{9418BF85-850B-4E05-A8BA-99F272547A97}" type="slidenum">
              <a:rPr lang="be-BY" smtClean="0"/>
              <a:t>5</a:t>
            </a:fld>
            <a:endParaRPr lang="be-BY"/>
          </a:p>
        </p:txBody>
      </p:sp>
    </p:spTree>
    <p:extLst>
      <p:ext uri="{BB962C8B-B14F-4D97-AF65-F5344CB8AC3E}">
        <p14:creationId xmlns:p14="http://schemas.microsoft.com/office/powerpoint/2010/main" val="40318136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199" y="444136"/>
            <a:ext cx="10761617" cy="6165669"/>
          </a:xfrm>
        </p:spPr>
        <p:txBody>
          <a:bodyPr/>
          <a:lstStyle/>
          <a:p>
            <a:pPr marL="0" indent="0">
              <a:buNone/>
            </a:pPr>
            <a:r>
              <a:rPr lang="en-US" dirty="0">
                <a:solidFill>
                  <a:srgbClr val="FF0000"/>
                </a:solidFill>
              </a:rPr>
              <a:t>Laplace formulated Laplace's equation, and pioneered the Laplace transform which appears in many branches of mathematical physics, a field that he took a leading role in forming</a:t>
            </a:r>
            <a:r>
              <a:rPr lang="en-US" dirty="0"/>
              <a:t>. The Laplacian differential operator, widely used in mathematics, is also named after him. He restated and developed the nebular hypothesis of the origin of the Solar System and was one of the first scientists to postulate the existence of black holes and the notion of gravitational collapse.</a:t>
            </a:r>
          </a:p>
          <a:p>
            <a:pPr marL="0" indent="0">
              <a:buNone/>
            </a:pPr>
            <a:r>
              <a:rPr lang="en-US" dirty="0"/>
              <a:t>Laplace is remembered as one of the greatest scientists of all time. Sometimes referred to as the French Newton or Newton of France, he has been described as possessing a phenomenal natural mathematical faculty superior to that of any of his </a:t>
            </a:r>
            <a:r>
              <a:rPr lang="en-US" dirty="0" smtClean="0"/>
              <a:t>contemporaries. </a:t>
            </a:r>
            <a:r>
              <a:rPr lang="en-US" dirty="0"/>
              <a:t>He was Napoleon's examiner when Napoleon attended the </a:t>
            </a:r>
            <a:r>
              <a:rPr lang="en-US" dirty="0" err="1"/>
              <a:t>École</a:t>
            </a:r>
            <a:r>
              <a:rPr lang="en-US" dirty="0"/>
              <a:t> </a:t>
            </a:r>
            <a:r>
              <a:rPr lang="en-US" dirty="0" err="1"/>
              <a:t>Militaire</a:t>
            </a:r>
            <a:r>
              <a:rPr lang="en-US" dirty="0"/>
              <a:t> in Paris in 1784. Laplace became a count of the Empire in 1806 and was named a marquis in 1817, after the Bourbon Restoration</a:t>
            </a:r>
            <a:r>
              <a:rPr lang="en-US" dirty="0" smtClean="0"/>
              <a:t>. </a:t>
            </a:r>
            <a:r>
              <a:rPr lang="en-US" dirty="0"/>
              <a:t>Details see in </a:t>
            </a:r>
            <a:r>
              <a:rPr lang="en-US" dirty="0" smtClean="0"/>
              <a:t>Wikipedia by the address </a:t>
            </a:r>
            <a:r>
              <a:rPr lang="en-US" dirty="0" smtClean="0">
                <a:solidFill>
                  <a:srgbClr val="0070C0"/>
                </a:solidFill>
              </a:rPr>
              <a:t>https</a:t>
            </a:r>
            <a:r>
              <a:rPr lang="en-US" dirty="0">
                <a:solidFill>
                  <a:srgbClr val="0070C0"/>
                </a:solidFill>
              </a:rPr>
              <a:t>://en.wikipedia.org/wiki/Pierre-Simon_Laplace</a:t>
            </a:r>
          </a:p>
          <a:p>
            <a:pPr marL="0" indent="0">
              <a:buNone/>
            </a:pPr>
            <a:endParaRPr lang="be-BY" dirty="0"/>
          </a:p>
        </p:txBody>
      </p:sp>
      <p:sp>
        <p:nvSpPr>
          <p:cNvPr id="2" name="Нижний колонтитул 1"/>
          <p:cNvSpPr>
            <a:spLocks noGrp="1"/>
          </p:cNvSpPr>
          <p:nvPr>
            <p:ph type="ftr" sz="quarter" idx="11"/>
          </p:nvPr>
        </p:nvSpPr>
        <p:spPr/>
        <p:txBody>
          <a:bodyPr/>
          <a:lstStyle/>
          <a:p>
            <a:r>
              <a:rPr lang="en-US" smtClean="0"/>
              <a:t>Lecture 1 (Definition of the Laplace Transform)</a:t>
            </a:r>
            <a:endParaRPr lang="be-BY"/>
          </a:p>
        </p:txBody>
      </p:sp>
      <p:sp>
        <p:nvSpPr>
          <p:cNvPr id="4" name="Номер слайда 3"/>
          <p:cNvSpPr>
            <a:spLocks noGrp="1"/>
          </p:cNvSpPr>
          <p:nvPr>
            <p:ph type="sldNum" sz="quarter" idx="12"/>
          </p:nvPr>
        </p:nvSpPr>
        <p:spPr/>
        <p:txBody>
          <a:bodyPr/>
          <a:lstStyle/>
          <a:p>
            <a:fld id="{9418BF85-850B-4E05-A8BA-99F272547A97}" type="slidenum">
              <a:rPr lang="be-BY" smtClean="0"/>
              <a:t>6</a:t>
            </a:fld>
            <a:endParaRPr lang="be-BY"/>
          </a:p>
        </p:txBody>
      </p:sp>
    </p:spTree>
    <p:extLst>
      <p:ext uri="{BB962C8B-B14F-4D97-AF65-F5344CB8AC3E}">
        <p14:creationId xmlns:p14="http://schemas.microsoft.com/office/powerpoint/2010/main" val="41503590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pc="-10" dirty="0"/>
              <a:t>Definition </a:t>
            </a:r>
            <a:r>
              <a:rPr lang="en-US" spc="-5" dirty="0"/>
              <a:t>of </a:t>
            </a:r>
            <a:r>
              <a:rPr lang="en-US" spc="-5" dirty="0" smtClean="0"/>
              <a:t>Improper Riemann Integral</a:t>
            </a:r>
            <a:endParaRPr lang="be-BY"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endParaRPr lang="en-US" dirty="0" smtClean="0"/>
              </a:p>
              <a:p>
                <a:pPr marL="50800" indent="0">
                  <a:lnSpc>
                    <a:spcPct val="100000"/>
                  </a:lnSpc>
                  <a:spcBef>
                    <a:spcPts val="715"/>
                  </a:spcBef>
                  <a:buNone/>
                  <a:tabLst>
                    <a:tab pos="393065" algn="l"/>
                    <a:tab pos="393700" algn="l"/>
                  </a:tabLst>
                </a:pPr>
                <a:r>
                  <a:rPr lang="en-US" b="1" spc="-5" dirty="0" smtClean="0">
                    <a:cs typeface="Calibri"/>
                  </a:rPr>
                  <a:t>Definition 1. </a:t>
                </a:r>
                <a:r>
                  <a:rPr lang="en-US" spc="-5" dirty="0" smtClean="0">
                    <a:cs typeface="Calibri"/>
                  </a:rPr>
                  <a:t>Let </a:t>
                </a:r>
                <a14:m>
                  <m:oMath xmlns:m="http://schemas.openxmlformats.org/officeDocument/2006/math">
                    <m:r>
                      <a:rPr lang="en-US" b="0" i="1" spc="-5" smtClean="0">
                        <a:latin typeface="Cambria Math" panose="02040503050406030204" pitchFamily="18" charset="0"/>
                        <a:cs typeface="Calibri"/>
                      </a:rPr>
                      <m:t>𝑓</m:t>
                    </m:r>
                    <m:r>
                      <a:rPr lang="en-US" b="0" i="1" spc="-5" smtClean="0">
                        <a:latin typeface="Cambria Math" panose="02040503050406030204" pitchFamily="18" charset="0"/>
                        <a:cs typeface="Calibri"/>
                      </a:rPr>
                      <m:t>(</m:t>
                    </m:r>
                    <m:r>
                      <a:rPr lang="en-US" b="0" i="1" spc="-5" smtClean="0">
                        <a:latin typeface="Cambria Math" panose="02040503050406030204" pitchFamily="18" charset="0"/>
                        <a:cs typeface="Calibri"/>
                      </a:rPr>
                      <m:t>𝑡</m:t>
                    </m:r>
                    <m:r>
                      <a:rPr lang="en-US" b="0" i="1" spc="-5" smtClean="0">
                        <a:latin typeface="Cambria Math" panose="02040503050406030204" pitchFamily="18" charset="0"/>
                        <a:cs typeface="Calibri"/>
                      </a:rPr>
                      <m:t>)</m:t>
                    </m:r>
                  </m:oMath>
                </a14:m>
                <a:r>
                  <a:rPr lang="en-US" spc="-5" dirty="0" smtClean="0">
                    <a:cs typeface="Calibri"/>
                  </a:rPr>
                  <a:t> </a:t>
                </a:r>
                <a:r>
                  <a:rPr lang="en-US" spc="-5" dirty="0">
                    <a:cs typeface="Calibri"/>
                  </a:rPr>
                  <a:t>be </a:t>
                </a:r>
                <a:r>
                  <a:rPr lang="en-US" dirty="0">
                    <a:cs typeface="Calibri"/>
                  </a:rPr>
                  <a:t>a </a:t>
                </a:r>
                <a:r>
                  <a:rPr lang="en-US" spc="-5" dirty="0">
                    <a:cs typeface="Calibri"/>
                  </a:rPr>
                  <a:t>given </a:t>
                </a:r>
                <a:r>
                  <a:rPr lang="en-US" dirty="0">
                    <a:cs typeface="Calibri"/>
                  </a:rPr>
                  <a:t>function </a:t>
                </a:r>
                <a:r>
                  <a:rPr lang="en-US" spc="-5" dirty="0">
                    <a:cs typeface="Calibri"/>
                  </a:rPr>
                  <a:t>of </a:t>
                </a:r>
                <a14:m>
                  <m:oMath xmlns:m="http://schemas.openxmlformats.org/officeDocument/2006/math">
                    <m:r>
                      <a:rPr lang="en-US" b="0" i="1" dirty="0" smtClean="0">
                        <a:latin typeface="Cambria Math" panose="02040503050406030204" pitchFamily="18" charset="0"/>
                        <a:cs typeface="Calibri"/>
                      </a:rPr>
                      <m:t>𝑡</m:t>
                    </m:r>
                  </m:oMath>
                </a14:m>
                <a:r>
                  <a:rPr lang="en-US" dirty="0">
                    <a:cs typeface="Calibri"/>
                  </a:rPr>
                  <a:t> </a:t>
                </a:r>
                <a:r>
                  <a:rPr lang="en-US" spc="-5" dirty="0">
                    <a:cs typeface="Calibri"/>
                  </a:rPr>
                  <a:t>defined </a:t>
                </a:r>
                <a:r>
                  <a:rPr lang="en-US" spc="-25" dirty="0">
                    <a:cs typeface="Calibri"/>
                  </a:rPr>
                  <a:t>for </a:t>
                </a:r>
                <a:r>
                  <a:rPr lang="en-US" spc="-30" dirty="0" smtClean="0">
                    <a:cs typeface="Calibri"/>
                  </a:rPr>
                  <a:t>all </a:t>
                </a:r>
                <a:r>
                  <a:rPr lang="en-US" sz="4400" i="1" spc="-44" baseline="-5144" dirty="0" smtClean="0">
                    <a:latin typeface="Times New Roman"/>
                    <a:cs typeface="Times New Roman"/>
                  </a:rPr>
                  <a:t>t </a:t>
                </a:r>
                <a:r>
                  <a:rPr lang="en-US" sz="4400" spc="-195" baseline="-5144" dirty="0" smtClean="0">
                    <a:latin typeface="Symbol"/>
                    <a:cs typeface="Symbol"/>
                  </a:rPr>
                  <a:t></a:t>
                </a:r>
                <a:r>
                  <a:rPr lang="en-US" sz="4400" spc="-525" baseline="-5144" dirty="0" smtClean="0">
                    <a:latin typeface="Times New Roman"/>
                    <a:cs typeface="Times New Roman"/>
                  </a:rPr>
                  <a:t> </a:t>
                </a:r>
                <a:r>
                  <a:rPr lang="en-US" sz="4400" spc="-172" baseline="-5144" dirty="0" smtClean="0">
                    <a:latin typeface="Times New Roman"/>
                    <a:cs typeface="Times New Roman"/>
                  </a:rPr>
                  <a:t>0</a:t>
                </a:r>
                <a:endParaRPr lang="en-US" sz="4400" baseline="-5144" dirty="0" smtClean="0">
                  <a:latin typeface="Times New Roman"/>
                  <a:cs typeface="Times New Roman"/>
                </a:endParaRPr>
              </a:p>
              <a:p>
                <a:pPr marL="349249" marR="791845" indent="0">
                  <a:lnSpc>
                    <a:spcPts val="3740"/>
                  </a:lnSpc>
                  <a:spcBef>
                    <a:spcPts val="215"/>
                  </a:spcBef>
                  <a:buNone/>
                  <a:tabLst>
                    <a:tab pos="1882139" algn="l"/>
                    <a:tab pos="4253865" algn="l"/>
                  </a:tabLst>
                </a:pPr>
                <a:r>
                  <a:rPr lang="en-US" dirty="0">
                    <a:cs typeface="Calibri"/>
                  </a:rPr>
                  <a:t>then the </a:t>
                </a:r>
                <a:r>
                  <a:rPr lang="en-US" dirty="0" smtClean="0">
                    <a:cs typeface="Calibri"/>
                  </a:rPr>
                  <a:t>improper integral of </a:t>
                </a:r>
                <a14:m>
                  <m:oMath xmlns:m="http://schemas.openxmlformats.org/officeDocument/2006/math">
                    <m:r>
                      <a:rPr lang="en-US" b="0" i="1" smtClean="0">
                        <a:latin typeface="Cambria Math" panose="02040503050406030204" pitchFamily="18" charset="0"/>
                        <a:cs typeface="Calibri"/>
                      </a:rPr>
                      <m:t>𝑓</m:t>
                    </m:r>
                    <m:r>
                      <a:rPr lang="en-US" b="0" i="1" smtClean="0">
                        <a:latin typeface="Cambria Math" panose="02040503050406030204" pitchFamily="18" charset="0"/>
                        <a:cs typeface="Calibri"/>
                      </a:rPr>
                      <m:t>(</m:t>
                    </m:r>
                    <m:r>
                      <a:rPr lang="en-US" b="0" i="1" smtClean="0">
                        <a:latin typeface="Cambria Math" panose="02040503050406030204" pitchFamily="18" charset="0"/>
                        <a:cs typeface="Calibri"/>
                      </a:rPr>
                      <m:t>𝑡</m:t>
                    </m:r>
                    <m:r>
                      <a:rPr lang="en-US" b="0" i="1" smtClean="0">
                        <a:latin typeface="Cambria Math" panose="02040503050406030204" pitchFamily="18" charset="0"/>
                        <a:cs typeface="Calibri"/>
                      </a:rPr>
                      <m:t>)</m:t>
                    </m:r>
                  </m:oMath>
                </a14:m>
                <a:r>
                  <a:rPr lang="en-US" dirty="0" smtClean="0">
                    <a:cs typeface="Calibri"/>
                  </a:rPr>
                  <a:t> from </a:t>
                </a:r>
                <a14:m>
                  <m:oMath xmlns:m="http://schemas.openxmlformats.org/officeDocument/2006/math">
                    <m:r>
                      <a:rPr lang="en-US" b="0" i="1" smtClean="0">
                        <a:latin typeface="Cambria Math" panose="02040503050406030204" pitchFamily="18" charset="0"/>
                        <a:cs typeface="Calibri"/>
                      </a:rPr>
                      <m:t>0</m:t>
                    </m:r>
                  </m:oMath>
                </a14:m>
                <a:r>
                  <a:rPr lang="en-US" dirty="0" smtClean="0">
                    <a:cs typeface="Calibri"/>
                  </a:rPr>
                  <a:t> to </a:t>
                </a:r>
                <a14:m>
                  <m:oMath xmlns:m="http://schemas.openxmlformats.org/officeDocument/2006/math">
                    <m:r>
                      <a:rPr lang="en-US" b="0" i="1" smtClean="0">
                        <a:latin typeface="Cambria Math" panose="02040503050406030204" pitchFamily="18" charset="0"/>
                        <a:cs typeface="Calibri"/>
                      </a:rPr>
                      <m:t>+∞ </m:t>
                    </m:r>
                  </m:oMath>
                </a14:m>
                <a:r>
                  <a:rPr lang="en-US" dirty="0" smtClean="0">
                    <a:cs typeface="Calibri"/>
                  </a:rPr>
                  <a:t> is </a:t>
                </a:r>
                <a:r>
                  <a:rPr lang="en-US" dirty="0">
                    <a:cs typeface="Calibri"/>
                  </a:rPr>
                  <a:t>	</a:t>
                </a:r>
                <a:endParaRPr lang="en-US" sz="4800" baseline="-7054" dirty="0" smtClean="0">
                  <a:latin typeface="Times New Roman"/>
                  <a:cs typeface="Times New Roman"/>
                </a:endParaRPr>
              </a:p>
              <a:p>
                <a:pPr marL="0" indent="0">
                  <a:buNone/>
                </a:pPr>
                <a:endParaRPr lang="en-US" b="1" i="1" spc="-60" dirty="0" smtClean="0">
                  <a:latin typeface="Times New Roman"/>
                  <a:cs typeface="Times New Roman"/>
                </a:endParaRPr>
              </a:p>
              <a:p>
                <a:pPr marL="0" indent="0">
                  <a:buNone/>
                </a:pPr>
                <a14:m>
                  <m:oMathPara xmlns:m="http://schemas.openxmlformats.org/officeDocument/2006/math">
                    <m:oMathParaPr>
                      <m:jc m:val="centerGroup"/>
                    </m:oMathParaPr>
                    <m:oMath xmlns:m="http://schemas.openxmlformats.org/officeDocument/2006/math">
                      <m:nary>
                        <m:naryPr>
                          <m:ctrlPr>
                            <a:rPr lang="en-US" b="0" i="1" spc="-45" dirty="0" smtClean="0">
                              <a:latin typeface="Cambria Math" panose="02040503050406030204" pitchFamily="18" charset="0"/>
                              <a:cs typeface="Times New Roman"/>
                            </a:rPr>
                          </m:ctrlPr>
                        </m:naryPr>
                        <m:sub>
                          <m:r>
                            <a:rPr lang="en-US" b="0" i="1" spc="-45" dirty="0" smtClean="0">
                              <a:latin typeface="Cambria Math" panose="02040503050406030204" pitchFamily="18" charset="0"/>
                              <a:cs typeface="Times New Roman"/>
                            </a:rPr>
                            <m:t>0</m:t>
                          </m:r>
                        </m:sub>
                        <m:sup>
                          <m:r>
                            <a:rPr lang="en-US" b="0" i="1" spc="-45" dirty="0" smtClean="0">
                              <a:latin typeface="Cambria Math" panose="02040503050406030204" pitchFamily="18" charset="0"/>
                              <a:cs typeface="Times New Roman"/>
                            </a:rPr>
                            <m:t>+∞</m:t>
                          </m:r>
                        </m:sup>
                        <m:e>
                          <m:r>
                            <m:rPr>
                              <m:nor/>
                            </m:rPr>
                            <a:rPr lang="en-US" i="1" spc="25" dirty="0" smtClean="0">
                              <a:latin typeface="Times New Roman"/>
                              <a:cs typeface="Times New Roman"/>
                            </a:rPr>
                            <m:t>f</m:t>
                          </m:r>
                          <m:r>
                            <m:rPr>
                              <m:nor/>
                            </m:rPr>
                            <a:rPr lang="en-US" i="1" spc="-60" dirty="0" smtClean="0">
                              <a:latin typeface="Times New Roman"/>
                              <a:cs typeface="Times New Roman"/>
                            </a:rPr>
                            <m:t> </m:t>
                          </m:r>
                          <m:r>
                            <m:rPr>
                              <m:nor/>
                            </m:rPr>
                            <a:rPr lang="en-US" spc="75" dirty="0" smtClean="0">
                              <a:latin typeface="Times New Roman"/>
                              <a:cs typeface="Times New Roman"/>
                            </a:rPr>
                            <m:t>(</m:t>
                          </m:r>
                          <m:r>
                            <m:rPr>
                              <m:nor/>
                            </m:rPr>
                            <a:rPr lang="en-US" i="1" spc="75" dirty="0" smtClean="0">
                              <a:latin typeface="Times New Roman"/>
                              <a:cs typeface="Times New Roman"/>
                            </a:rPr>
                            <m:t>t</m:t>
                          </m:r>
                          <m:r>
                            <m:rPr>
                              <m:nor/>
                            </m:rPr>
                            <a:rPr lang="en-US" spc="75" dirty="0" smtClean="0">
                              <a:latin typeface="Times New Roman"/>
                              <a:cs typeface="Times New Roman"/>
                            </a:rPr>
                            <m:t>)</m:t>
                          </m:r>
                          <m:r>
                            <m:rPr>
                              <m:nor/>
                            </m:rPr>
                            <a:rPr lang="en-US" i="1" spc="75" dirty="0" smtClean="0">
                              <a:latin typeface="Times New Roman"/>
                              <a:cs typeface="Times New Roman"/>
                            </a:rPr>
                            <m:t>dt</m:t>
                          </m:r>
                        </m:e>
                      </m:nary>
                      <m:r>
                        <a:rPr lang="en-US" b="0" i="1" spc="75" dirty="0" smtClean="0">
                          <a:latin typeface="Cambria Math" panose="02040503050406030204" pitchFamily="18" charset="0"/>
                          <a:cs typeface="Times New Roman"/>
                        </a:rPr>
                        <m:t>=</m:t>
                      </m:r>
                      <m:limLow>
                        <m:limLowPr>
                          <m:ctrlPr>
                            <a:rPr lang="en-US" b="0" i="1" spc="75" dirty="0" smtClean="0">
                              <a:latin typeface="Cambria Math" panose="02040503050406030204" pitchFamily="18" charset="0"/>
                              <a:cs typeface="Times New Roman"/>
                            </a:rPr>
                          </m:ctrlPr>
                        </m:limLowPr>
                        <m:e>
                          <m:r>
                            <m:rPr>
                              <m:sty m:val="p"/>
                            </m:rPr>
                            <a:rPr lang="en-US" b="0" i="0" spc="75" dirty="0" smtClean="0">
                              <a:latin typeface="Cambria Math" panose="02040503050406030204" pitchFamily="18" charset="0"/>
                              <a:cs typeface="Times New Roman"/>
                            </a:rPr>
                            <m:t>lim</m:t>
                          </m:r>
                        </m:e>
                        <m:lim>
                          <m:r>
                            <a:rPr lang="en-US" b="0" i="1" spc="75" dirty="0" smtClean="0">
                              <a:latin typeface="Cambria Math" panose="02040503050406030204" pitchFamily="18" charset="0"/>
                              <a:cs typeface="Times New Roman"/>
                            </a:rPr>
                            <m:t>𝑁</m:t>
                          </m:r>
                          <m:r>
                            <a:rPr lang="en-US" b="0" i="1" spc="75" dirty="0" smtClean="0">
                              <a:latin typeface="Cambria Math" panose="02040503050406030204" pitchFamily="18" charset="0"/>
                              <a:cs typeface="Times New Roman"/>
                            </a:rPr>
                            <m:t>→+∞</m:t>
                          </m:r>
                        </m:lim>
                      </m:limLow>
                      <m:nary>
                        <m:naryPr>
                          <m:ctrlPr>
                            <a:rPr lang="en-US" b="0" i="1" spc="75" dirty="0" smtClean="0">
                              <a:latin typeface="Cambria Math" panose="02040503050406030204" pitchFamily="18" charset="0"/>
                              <a:cs typeface="Times New Roman"/>
                            </a:rPr>
                          </m:ctrlPr>
                        </m:naryPr>
                        <m:sub>
                          <m:r>
                            <a:rPr lang="en-US" b="0" i="1" spc="75" dirty="0" smtClean="0">
                              <a:latin typeface="Cambria Math" panose="02040503050406030204" pitchFamily="18" charset="0"/>
                              <a:cs typeface="Times New Roman"/>
                            </a:rPr>
                            <m:t>0</m:t>
                          </m:r>
                        </m:sub>
                        <m:sup>
                          <m:r>
                            <a:rPr lang="en-US" b="0" i="1" spc="75" dirty="0" smtClean="0">
                              <a:latin typeface="Cambria Math" panose="02040503050406030204" pitchFamily="18" charset="0"/>
                              <a:cs typeface="Times New Roman"/>
                            </a:rPr>
                            <m:t>𝑁</m:t>
                          </m:r>
                        </m:sup>
                        <m:e>
                          <m:r>
                            <a:rPr lang="en-US" b="0" i="1" spc="75" dirty="0" smtClean="0">
                              <a:latin typeface="Cambria Math" panose="02040503050406030204" pitchFamily="18" charset="0"/>
                              <a:cs typeface="Times New Roman"/>
                            </a:rPr>
                            <m:t>𝑓</m:t>
                          </m:r>
                          <m:d>
                            <m:dPr>
                              <m:ctrlPr>
                                <a:rPr lang="en-US" b="0" i="1" spc="75" dirty="0" smtClean="0">
                                  <a:latin typeface="Cambria Math" panose="02040503050406030204" pitchFamily="18" charset="0"/>
                                  <a:cs typeface="Times New Roman"/>
                                </a:rPr>
                              </m:ctrlPr>
                            </m:dPr>
                            <m:e>
                              <m:r>
                                <a:rPr lang="en-US" b="0" i="1" spc="75" dirty="0" smtClean="0">
                                  <a:latin typeface="Cambria Math" panose="02040503050406030204" pitchFamily="18" charset="0"/>
                                  <a:cs typeface="Times New Roman"/>
                                </a:rPr>
                                <m:t>𝑡</m:t>
                              </m:r>
                            </m:e>
                          </m:d>
                          <m:r>
                            <a:rPr lang="en-US" b="0" i="1" spc="75" dirty="0" smtClean="0">
                              <a:latin typeface="Cambria Math" panose="02040503050406030204" pitchFamily="18" charset="0"/>
                              <a:cs typeface="Times New Roman"/>
                            </a:rPr>
                            <m:t>𝑑𝑡</m:t>
                          </m:r>
                        </m:e>
                      </m:nary>
                      <m:r>
                        <a:rPr lang="en-US" b="0" i="1" spc="75" dirty="0" smtClean="0">
                          <a:latin typeface="Cambria Math" panose="02040503050406030204" pitchFamily="18" charset="0"/>
                          <a:cs typeface="Times New Roman"/>
                        </a:rPr>
                        <m:t> .</m:t>
                      </m:r>
                    </m:oMath>
                  </m:oMathPara>
                </a14:m>
                <a:endParaRPr lang="en-US"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754"/>
                </a:stretch>
              </a:blipFill>
            </p:spPr>
            <p:txBody>
              <a:bodyPr/>
              <a:lstStyle/>
              <a:p>
                <a:r>
                  <a:rPr lang="be-BY">
                    <a:noFill/>
                  </a:rPr>
                  <a:t> </a:t>
                </a:r>
              </a:p>
            </p:txBody>
          </p:sp>
        </mc:Fallback>
      </mc:AlternateContent>
      <p:sp>
        <p:nvSpPr>
          <p:cNvPr id="4" name="Нижний колонтитул 3"/>
          <p:cNvSpPr>
            <a:spLocks noGrp="1"/>
          </p:cNvSpPr>
          <p:nvPr>
            <p:ph type="ftr" sz="quarter" idx="11"/>
          </p:nvPr>
        </p:nvSpPr>
        <p:spPr/>
        <p:txBody>
          <a:bodyPr/>
          <a:lstStyle/>
          <a:p>
            <a:r>
              <a:rPr lang="en-US" smtClean="0"/>
              <a:t>Lecture 1 (Definition of the Laplace Transform)</a:t>
            </a:r>
            <a:endParaRPr lang="be-BY"/>
          </a:p>
        </p:txBody>
      </p:sp>
      <p:sp>
        <p:nvSpPr>
          <p:cNvPr id="5" name="Номер слайда 4"/>
          <p:cNvSpPr>
            <a:spLocks noGrp="1"/>
          </p:cNvSpPr>
          <p:nvPr>
            <p:ph type="sldNum" sz="quarter" idx="12"/>
          </p:nvPr>
        </p:nvSpPr>
        <p:spPr/>
        <p:txBody>
          <a:bodyPr/>
          <a:lstStyle/>
          <a:p>
            <a:fld id="{9418BF85-850B-4E05-A8BA-99F272547A97}" type="slidenum">
              <a:rPr lang="be-BY" smtClean="0"/>
              <a:t>7</a:t>
            </a:fld>
            <a:endParaRPr lang="be-BY"/>
          </a:p>
        </p:txBody>
      </p:sp>
    </p:spTree>
    <p:extLst>
      <p:ext uri="{BB962C8B-B14F-4D97-AF65-F5344CB8AC3E}">
        <p14:creationId xmlns:p14="http://schemas.microsoft.com/office/powerpoint/2010/main" val="3785056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914400"/>
                <a:ext cx="10515600" cy="5262563"/>
              </a:xfrm>
            </p:spPr>
            <p:txBody>
              <a:bodyPr/>
              <a:lstStyle/>
              <a:p>
                <a:pPr marL="50800" indent="0">
                  <a:lnSpc>
                    <a:spcPct val="100000"/>
                  </a:lnSpc>
                  <a:spcBef>
                    <a:spcPts val="715"/>
                  </a:spcBef>
                  <a:buNone/>
                  <a:tabLst>
                    <a:tab pos="393065" algn="l"/>
                    <a:tab pos="393700" algn="l"/>
                  </a:tabLst>
                </a:pPr>
                <a:endParaRPr lang="en-US" dirty="0" smtClean="0"/>
              </a:p>
              <a:p>
                <a:pPr marL="0" indent="0">
                  <a:lnSpc>
                    <a:spcPct val="150000"/>
                  </a:lnSpc>
                  <a:buNone/>
                </a:pPr>
                <a:r>
                  <a:rPr lang="en-US" b="1" dirty="0" smtClean="0">
                    <a:solidFill>
                      <a:srgbClr val="00B050"/>
                    </a:solidFill>
                  </a:rPr>
                  <a:t>Example 1. </a:t>
                </a:r>
                <a:r>
                  <a:rPr lang="en-US" dirty="0" smtClean="0"/>
                  <a:t>Let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den>
                    </m:f>
                    <m:r>
                      <a:rPr lang="en-US" b="0" i="1" smtClean="0">
                        <a:latin typeface="Cambria Math" panose="02040503050406030204" pitchFamily="18" charset="0"/>
                      </a:rPr>
                      <m:t>. </m:t>
                    </m:r>
                  </m:oMath>
                </a14:m>
                <a:r>
                  <a:rPr lang="en-US" dirty="0" smtClean="0"/>
                  <a:t> Than </a:t>
                </a:r>
              </a:p>
              <a:p>
                <a:pPr marL="0" indent="0">
                  <a:lnSpc>
                    <a:spcPct val="150000"/>
                  </a:lnSpc>
                  <a:buNone/>
                </a:pPr>
                <a14:m>
                  <m:oMathPara xmlns:m="http://schemas.openxmlformats.org/officeDocument/2006/math">
                    <m:oMathParaPr>
                      <m:jc m:val="centerGroup"/>
                    </m:oMathParaPr>
                    <m:oMath xmlns:m="http://schemas.openxmlformats.org/officeDocument/2006/math">
                      <m:nary>
                        <m:naryPr>
                          <m:ctrlPr>
                            <a:rPr lang="en-US" b="0" i="1" smtClean="0">
                              <a:latin typeface="Cambria Math" panose="02040503050406030204" pitchFamily="18" charset="0"/>
                            </a:rPr>
                          </m:ctrlPr>
                        </m:naryPr>
                        <m:sub>
                          <m:r>
                            <a:rPr lang="en-US" b="0" i="1" smtClean="0">
                              <a:latin typeface="Cambria Math" panose="02040503050406030204" pitchFamily="18" charset="0"/>
                            </a:rPr>
                            <m:t>0</m:t>
                          </m:r>
                        </m:sub>
                        <m:sup>
                          <m:r>
                            <a:rPr lang="en-US" b="0" i="1" smtClean="0">
                              <a:latin typeface="Cambria Math" panose="02040503050406030204" pitchFamily="18" charset="0"/>
                            </a:rPr>
                            <m:t>+∞</m:t>
                          </m:r>
                        </m:sup>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den>
                          </m:f>
                          <m:r>
                            <a:rPr lang="en-US" b="0" i="1" smtClean="0">
                              <a:latin typeface="Cambria Math" panose="02040503050406030204" pitchFamily="18" charset="0"/>
                            </a:rPr>
                            <m:t>𝑑𝑡</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𝑁</m:t>
                                  </m:r>
                                  <m:r>
                                    <a:rPr lang="en-US" b="0" i="1" smtClean="0">
                                      <a:latin typeface="Cambria Math" panose="02040503050406030204" pitchFamily="18" charset="0"/>
                                    </a:rPr>
                                    <m:t>→+∞</m:t>
                                  </m:r>
                                </m:lim>
                              </m:limLow>
                            </m:fName>
                            <m:e>
                              <m:nary>
                                <m:naryPr>
                                  <m:ctrlPr>
                                    <a:rPr lang="en-US" b="0" i="1" smtClean="0">
                                      <a:latin typeface="Cambria Math" panose="02040503050406030204" pitchFamily="18" charset="0"/>
                                    </a:rPr>
                                  </m:ctrlPr>
                                </m:naryPr>
                                <m:sub>
                                  <m:r>
                                    <a:rPr lang="en-US" b="0" i="1" smtClean="0">
                                      <a:latin typeface="Cambria Math" panose="02040503050406030204" pitchFamily="18" charset="0"/>
                                    </a:rPr>
                                    <m:t>0</m:t>
                                  </m:r>
                                </m:sub>
                                <m:sup>
                                  <m:r>
                                    <a:rPr lang="en-US" b="0" i="1" smtClean="0">
                                      <a:latin typeface="Cambria Math" panose="02040503050406030204" pitchFamily="18" charset="0"/>
                                    </a:rPr>
                                    <m:t>𝑁</m:t>
                                  </m:r>
                                </m:sup>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den>
                                  </m:f>
                                  <m:r>
                                    <a:rPr lang="en-US" b="0" i="1" smtClean="0">
                                      <a:latin typeface="Cambria Math" panose="02040503050406030204" pitchFamily="18" charset="0"/>
                                    </a:rPr>
                                    <m:t>𝑑𝑡</m:t>
                                  </m:r>
                                </m:e>
                              </m:nary>
                            </m:e>
                          </m:func>
                        </m:e>
                      </m:nary>
                    </m:oMath>
                  </m:oMathPara>
                </a14:m>
                <a:endParaRPr lang="en-US" dirty="0" smtClean="0"/>
              </a:p>
              <a:p>
                <a:pPr marL="0" indent="0">
                  <a:lnSpc>
                    <a:spcPct val="150000"/>
                  </a:lnSpc>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lim</m:t>
                              </m:r>
                            </m:e>
                            <m:lim>
                              <m:r>
                                <a:rPr lang="en-US" i="1">
                                  <a:latin typeface="Cambria Math" panose="02040503050406030204" pitchFamily="18" charset="0"/>
                                </a:rPr>
                                <m:t>𝑁</m:t>
                              </m:r>
                              <m:r>
                                <a:rPr lang="en-US" i="1">
                                  <a:latin typeface="Cambria Math" panose="02040503050406030204" pitchFamily="18" charset="0"/>
                                </a:rPr>
                                <m:t>→+∞</m:t>
                              </m:r>
                            </m:lim>
                          </m:limLow>
                        </m:fName>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arctan</m:t>
                              </m:r>
                            </m:fName>
                            <m:e>
                              <m:r>
                                <a:rPr lang="en-US" b="0" i="1" smtClean="0">
                                  <a:latin typeface="Cambria Math" panose="02040503050406030204" pitchFamily="18" charset="0"/>
                                </a:rPr>
                                <m:t>𝑡</m:t>
                              </m:r>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r>
                                        <a:rPr lang="be-BY">
                                          <a:latin typeface="Cambria Math" panose="02040503050406030204" pitchFamily="18" charset="0"/>
                                        </a:rPr>
                                        <m:t>​</m:t>
                                      </m:r>
                                    </m:e>
                                  </m:d>
                                </m:e>
                                <m:sub>
                                  <m:r>
                                    <a:rPr lang="en-US" b="0" i="1" smtClean="0">
                                      <a:latin typeface="Cambria Math" panose="02040503050406030204" pitchFamily="18" charset="0"/>
                                    </a:rPr>
                                    <m:t>0</m:t>
                                  </m:r>
                                </m:sub>
                                <m:sup>
                                  <m:r>
                                    <a:rPr lang="en-US" b="0" i="1" smtClean="0">
                                      <a:latin typeface="Cambria Math" panose="02040503050406030204" pitchFamily="18" charset="0"/>
                                    </a:rPr>
                                    <m:t>𝑁</m:t>
                                  </m:r>
                                </m:sup>
                              </m:sSubSup>
                            </m:e>
                          </m:func>
                        </m:e>
                      </m:func>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lim</m:t>
                          </m:r>
                        </m:e>
                        <m:lim>
                          <m:r>
                            <a:rPr lang="en-US" i="1">
                              <a:latin typeface="Cambria Math" panose="02040503050406030204" pitchFamily="18" charset="0"/>
                            </a:rPr>
                            <m:t>𝑁</m:t>
                          </m:r>
                          <m:r>
                            <a:rPr lang="en-US" i="1">
                              <a:latin typeface="Cambria Math" panose="02040503050406030204" pitchFamily="18" charset="0"/>
                            </a:rPr>
                            <m:t>→+∞</m:t>
                          </m:r>
                        </m:lim>
                      </m:limLow>
                      <m:func>
                        <m:funcPr>
                          <m:ctrlPr>
                            <a:rPr lang="en-US" b="0" i="1" smtClean="0">
                              <a:latin typeface="Cambria Math" panose="02040503050406030204" pitchFamily="18" charset="0"/>
                            </a:rPr>
                          </m:ctrlPr>
                        </m:funcPr>
                        <m:fName>
                          <m:r>
                            <a:rPr lang="en-US" b="0" i="1" smtClean="0">
                              <a:latin typeface="Cambria Math" panose="02040503050406030204" pitchFamily="18" charset="0"/>
                            </a:rPr>
                            <m:t>(</m:t>
                          </m:r>
                          <m:r>
                            <m:rPr>
                              <m:sty m:val="p"/>
                            </m:rPr>
                            <a:rPr lang="en-US" b="0" i="0" smtClean="0">
                              <a:latin typeface="Cambria Math" panose="02040503050406030204" pitchFamily="18" charset="0"/>
                            </a:rPr>
                            <m:t>arctan</m:t>
                          </m:r>
                        </m:fName>
                        <m:e>
                          <m:r>
                            <a:rPr lang="en-US" b="0" i="1" smtClean="0">
                              <a:latin typeface="Cambria Math" panose="02040503050406030204" pitchFamily="18" charset="0"/>
                            </a:rPr>
                            <m:t>𝑁</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arctan</m:t>
                              </m:r>
                            </m:fName>
                            <m:e>
                              <m:r>
                                <a:rPr lang="en-US" b="0" i="1" smtClean="0">
                                  <a:latin typeface="Cambria Math" panose="02040503050406030204" pitchFamily="18" charset="0"/>
                                </a:rPr>
                                <m:t>0)</m:t>
                              </m:r>
                            </m:e>
                          </m:func>
                        </m:e>
                      </m:func>
                    </m:oMath>
                  </m:oMathPara>
                </a14:m>
                <a:endParaRPr lang="en-US" b="0"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lim</m:t>
                          </m:r>
                        </m:e>
                        <m:lim>
                          <m:r>
                            <a:rPr lang="en-US" i="1">
                              <a:latin typeface="Cambria Math" panose="02040503050406030204" pitchFamily="18" charset="0"/>
                            </a:rPr>
                            <m:t>𝑁</m:t>
                          </m:r>
                          <m:r>
                            <a:rPr lang="en-US" i="1">
                              <a:latin typeface="Cambria Math" panose="02040503050406030204" pitchFamily="18" charset="0"/>
                            </a:rPr>
                            <m:t>→+∞</m:t>
                          </m:r>
                        </m:lim>
                      </m:limLow>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arctan</m:t>
                          </m:r>
                        </m:fName>
                        <m:e>
                          <m:r>
                            <a:rPr lang="en-US" b="0" i="1" smtClean="0">
                              <a:latin typeface="Cambria Math" panose="02040503050406030204" pitchFamily="18" charset="0"/>
                            </a:rPr>
                            <m:t>𝑁</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2</m:t>
                              </m:r>
                            </m:den>
                          </m:f>
                        </m:e>
                      </m:func>
                    </m:oMath>
                  </m:oMathPara>
                </a14:m>
                <a:endParaRPr lang="en-US" dirty="0" smtClean="0"/>
              </a:p>
              <a:p>
                <a:pPr marL="0" indent="0">
                  <a:lnSpc>
                    <a:spcPct val="150000"/>
                  </a:lnSpc>
                  <a:buNone/>
                </a:pPr>
                <a:endParaRPr lang="be-BY"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914400"/>
                <a:ext cx="10515600" cy="5262563"/>
              </a:xfrm>
              <a:blipFill>
                <a:blip r:embed="rId2"/>
                <a:stretch>
                  <a:fillRect l="-1217"/>
                </a:stretch>
              </a:blipFill>
            </p:spPr>
            <p:txBody>
              <a:bodyPr/>
              <a:lstStyle/>
              <a:p>
                <a:r>
                  <a:rPr lang="be-BY">
                    <a:noFill/>
                  </a:rPr>
                  <a:t> </a:t>
                </a:r>
              </a:p>
            </p:txBody>
          </p:sp>
        </mc:Fallback>
      </mc:AlternateContent>
      <p:sp>
        <p:nvSpPr>
          <p:cNvPr id="2" name="Нижний колонтитул 1"/>
          <p:cNvSpPr>
            <a:spLocks noGrp="1"/>
          </p:cNvSpPr>
          <p:nvPr>
            <p:ph type="ftr" sz="quarter" idx="11"/>
          </p:nvPr>
        </p:nvSpPr>
        <p:spPr/>
        <p:txBody>
          <a:bodyPr/>
          <a:lstStyle/>
          <a:p>
            <a:r>
              <a:rPr lang="en-US" smtClean="0"/>
              <a:t>Lecture 1 (Definition of the Laplace Transform)</a:t>
            </a:r>
            <a:endParaRPr lang="be-BY"/>
          </a:p>
        </p:txBody>
      </p:sp>
      <p:sp>
        <p:nvSpPr>
          <p:cNvPr id="4" name="Номер слайда 3"/>
          <p:cNvSpPr>
            <a:spLocks noGrp="1"/>
          </p:cNvSpPr>
          <p:nvPr>
            <p:ph type="sldNum" sz="quarter" idx="12"/>
          </p:nvPr>
        </p:nvSpPr>
        <p:spPr/>
        <p:txBody>
          <a:bodyPr/>
          <a:lstStyle/>
          <a:p>
            <a:fld id="{9418BF85-850B-4E05-A8BA-99F272547A97}" type="slidenum">
              <a:rPr lang="be-BY" smtClean="0"/>
              <a:t>8</a:t>
            </a:fld>
            <a:endParaRPr lang="be-BY"/>
          </a:p>
        </p:txBody>
      </p:sp>
    </p:spTree>
    <p:extLst>
      <p:ext uri="{BB962C8B-B14F-4D97-AF65-F5344CB8AC3E}">
        <p14:creationId xmlns:p14="http://schemas.microsoft.com/office/powerpoint/2010/main" val="1516502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Объект 2"/>
              <p:cNvSpPr>
                <a:spLocks noGrp="1"/>
              </p:cNvSpPr>
              <p:nvPr>
                <p:ph idx="1"/>
              </p:nvPr>
            </p:nvSpPr>
            <p:spPr>
              <a:xfrm>
                <a:off x="825137" y="248194"/>
                <a:ext cx="10617926" cy="6505303"/>
              </a:xfrm>
            </p:spPr>
            <p:txBody>
              <a:bodyPr>
                <a:normAutofit fontScale="92500"/>
              </a:bodyPr>
              <a:lstStyle/>
              <a:p>
                <a:pPr marL="0" indent="0">
                  <a:lnSpc>
                    <a:spcPct val="150000"/>
                  </a:lnSpc>
                  <a:buNone/>
                </a:pPr>
                <a:r>
                  <a:rPr lang="en-US" b="1" dirty="0" smtClean="0">
                    <a:solidFill>
                      <a:srgbClr val="00B050"/>
                    </a:solidFill>
                  </a:rPr>
                  <a:t>Example 2. </a:t>
                </a:r>
                <a:r>
                  <a:rPr lang="en-US" dirty="0" smtClean="0"/>
                  <a:t>Let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𝛼</m:t>
                            </m:r>
                          </m:sup>
                        </m:sSup>
                      </m:den>
                    </m:f>
                    <m:r>
                      <a:rPr lang="en-US" b="0" i="1" smtClean="0">
                        <a:latin typeface="Cambria Math" panose="02040503050406030204" pitchFamily="18" charset="0"/>
                      </a:rPr>
                      <m:t>, </m:t>
                    </m:r>
                    <m:r>
                      <a:rPr lang="en-US" b="0" i="1" smtClean="0">
                        <a:latin typeface="Cambria Math" panose="02040503050406030204" pitchFamily="18" charset="0"/>
                      </a:rPr>
                      <m:t>𝛼</m:t>
                    </m:r>
                    <m:r>
                      <a:rPr lang="en-US" b="0" i="1" smtClean="0">
                        <a:latin typeface="Cambria Math" panose="02040503050406030204" pitchFamily="18" charset="0"/>
                      </a:rPr>
                      <m:t>&gt;0. </m:t>
                    </m:r>
                  </m:oMath>
                </a14:m>
                <a:r>
                  <a:rPr lang="en-US" dirty="0" smtClean="0"/>
                  <a:t> Evaluate the integral </a:t>
                </a:r>
              </a:p>
              <a:p>
                <a:pPr marL="0" indent="0">
                  <a:lnSpc>
                    <a:spcPct val="150000"/>
                  </a:lnSpc>
                  <a:buNone/>
                </a:pPr>
                <a14:m>
                  <m:oMathPara xmlns:m="http://schemas.openxmlformats.org/officeDocument/2006/math">
                    <m:oMathParaPr>
                      <m:jc m:val="centerGroup"/>
                    </m:oMathParaPr>
                    <m:oMath xmlns:m="http://schemas.openxmlformats.org/officeDocument/2006/math">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m:t>
                          </m:r>
                        </m:sup>
                        <m:e>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b="0" i="1" smtClean="0">
                                      <a:latin typeface="Cambria Math" panose="02040503050406030204" pitchFamily="18" charset="0"/>
                                    </a:rPr>
                                    <m:t>𝛼</m:t>
                                  </m:r>
                                </m:sup>
                              </m:sSup>
                            </m:den>
                          </m:f>
                          <m:r>
                            <a:rPr lang="en-US" b="0" i="1" smtClean="0">
                              <a:latin typeface="Cambria Math" panose="02040503050406030204" pitchFamily="18" charset="0"/>
                            </a:rPr>
                            <m:t>𝑑𝑡</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𝑁</m:t>
                                  </m:r>
                                  <m:r>
                                    <a:rPr lang="en-US" b="0" i="1" smtClean="0">
                                      <a:latin typeface="Cambria Math" panose="02040503050406030204" pitchFamily="18" charset="0"/>
                                    </a:rPr>
                                    <m:t>→+∞</m:t>
                                  </m:r>
                                </m:lim>
                              </m:limLow>
                            </m:fName>
                            <m:e>
                              <m:nary>
                                <m:naryPr>
                                  <m:ctrlPr>
                                    <a:rPr lang="en-US" b="0" i="1" smtClean="0">
                                      <a:latin typeface="Cambria Math" panose="02040503050406030204" pitchFamily="18" charset="0"/>
                                    </a:rPr>
                                  </m:ctrlPr>
                                </m:naryPr>
                                <m:sub>
                                  <m:r>
                                    <a:rPr lang="en-US" b="0" i="1" smtClean="0">
                                      <a:latin typeface="Cambria Math" panose="02040503050406030204" pitchFamily="18" charset="0"/>
                                    </a:rPr>
                                    <m:t>1</m:t>
                                  </m:r>
                                </m:sub>
                                <m:sup>
                                  <m:r>
                                    <a:rPr lang="en-US" b="0" i="1" smtClean="0">
                                      <a:latin typeface="Cambria Math" panose="02040503050406030204" pitchFamily="18" charset="0"/>
                                    </a:rPr>
                                    <m:t>𝑁</m:t>
                                  </m:r>
                                </m:sup>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𝛼</m:t>
                                          </m:r>
                                        </m:sup>
                                      </m:sSup>
                                    </m:den>
                                  </m:f>
                                  <m:r>
                                    <a:rPr lang="en-US" b="0" i="1" smtClean="0">
                                      <a:latin typeface="Cambria Math" panose="02040503050406030204" pitchFamily="18" charset="0"/>
                                    </a:rPr>
                                    <m:t>𝑑𝑡</m:t>
                                  </m:r>
                                </m:e>
                              </m:nary>
                            </m:e>
                          </m:func>
                        </m:e>
                      </m:nary>
                    </m:oMath>
                  </m:oMathPara>
                </a14:m>
                <a:endParaRPr lang="en-US" dirty="0" smtClean="0"/>
              </a:p>
              <a:p>
                <a:pPr marL="0" indent="0">
                  <a:lnSpc>
                    <a:spcPct val="150000"/>
                  </a:lnSpc>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lim</m:t>
                              </m:r>
                            </m:e>
                            <m:lim>
                              <m:r>
                                <a:rPr lang="en-US" i="1">
                                  <a:latin typeface="Cambria Math" panose="02040503050406030204" pitchFamily="18" charset="0"/>
                                </a:rPr>
                                <m:t>𝑁</m:t>
                              </m:r>
                              <m:r>
                                <a:rPr lang="en-US" i="1">
                                  <a:latin typeface="Cambria Math" panose="02040503050406030204" pitchFamily="18" charset="0"/>
                                </a:rPr>
                                <m:t>→+∞</m:t>
                              </m:r>
                            </m:lim>
                          </m:limLow>
                        </m:fName>
                        <m:e>
                          <m:func>
                            <m:funcPr>
                              <m:ctrlPr>
                                <a:rPr lang="en-US" b="0" i="1" smtClean="0">
                                  <a:latin typeface="Cambria Math" panose="02040503050406030204" pitchFamily="18" charset="0"/>
                                </a:rPr>
                              </m:ctrlPr>
                            </m:funcPr>
                            <m:fNa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+1</m:t>
                                      </m:r>
                                    </m:sup>
                                  </m:sSup>
                                </m:num>
                                <m:den>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+1</m:t>
                                  </m:r>
                                </m:den>
                              </m:f>
                            </m:fName>
                            <m:e>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r>
                                        <a:rPr lang="be-BY">
                                          <a:latin typeface="Cambria Math" panose="02040503050406030204" pitchFamily="18" charset="0"/>
                                        </a:rPr>
                                        <m:t>​</m:t>
                                      </m:r>
                                    </m:e>
                                  </m:d>
                                </m:e>
                                <m:sub>
                                  <m:r>
                                    <a:rPr lang="en-US" b="0" i="1" smtClean="0">
                                      <a:latin typeface="Cambria Math" panose="02040503050406030204" pitchFamily="18" charset="0"/>
                                    </a:rPr>
                                    <m:t>1</m:t>
                                  </m:r>
                                </m:sub>
                                <m:sup>
                                  <m:r>
                                    <a:rPr lang="en-US" b="0" i="1" smtClean="0">
                                      <a:latin typeface="Cambria Math" panose="02040503050406030204" pitchFamily="18" charset="0"/>
                                    </a:rPr>
                                    <m:t>𝑁</m:t>
                                  </m:r>
                                </m:sup>
                              </m:sSubSup>
                            </m:e>
                          </m:func>
                        </m:e>
                      </m:func>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lim</m:t>
                          </m:r>
                        </m:e>
                        <m:lim>
                          <m:r>
                            <a:rPr lang="en-US" i="1">
                              <a:latin typeface="Cambria Math" panose="02040503050406030204" pitchFamily="18" charset="0"/>
                            </a:rPr>
                            <m:t>𝑁</m:t>
                          </m:r>
                          <m:r>
                            <a:rPr lang="en-US" i="1">
                              <a:latin typeface="Cambria Math" panose="02040503050406030204" pitchFamily="18" charset="0"/>
                            </a:rPr>
                            <m:t>→+∞</m:t>
                          </m:r>
                        </m:lim>
                      </m:limLow>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0" i="1" smtClean="0">
                                  <a:latin typeface="Cambria Math" panose="02040503050406030204" pitchFamily="18" charset="0"/>
                                </a:rPr>
                                <m:t>𝑁</m:t>
                              </m:r>
                            </m:e>
                            <m:sup>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+1</m:t>
                              </m:r>
                            </m:sup>
                          </m:sSup>
                        </m:num>
                        <m:den>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+1</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+1</m:t>
                          </m:r>
                        </m:den>
                      </m:f>
                    </m:oMath>
                  </m:oMathPara>
                </a14:m>
                <a:endParaRPr lang="en-US" b="0" dirty="0" smtClean="0"/>
              </a:p>
              <a:p>
                <a:pPr marL="0" indent="0">
                  <a:lnSpc>
                    <a:spcPct val="150000"/>
                  </a:lnSpc>
                  <a:buNone/>
                </a:pPr>
                <a:r>
                  <a:rPr lang="en-US" b="0" dirty="0" smtClean="0"/>
                  <a:t>1-st </a:t>
                </a:r>
                <a:r>
                  <a:rPr lang="en-US" dirty="0"/>
                  <a:t>c</a:t>
                </a:r>
                <a:r>
                  <a:rPr lang="en-US" b="0" dirty="0" smtClean="0"/>
                  <a:t>ondition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≠1</m:t>
                    </m:r>
                  </m:oMath>
                </a14:m>
                <a:r>
                  <a:rPr lang="en-US" dirty="0" smtClean="0"/>
                  <a:t> because the denominator can not be zero, </a:t>
                </a:r>
              </a:p>
              <a:p>
                <a:pPr marL="0" indent="0">
                  <a:lnSpc>
                    <a:spcPct val="150000"/>
                  </a:lnSpc>
                  <a:buNone/>
                </a:pPr>
                <a:r>
                  <a:rPr lang="en-US" dirty="0" smtClean="0"/>
                  <a:t>2-nd condition is if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+1&lt;0</m:t>
                    </m:r>
                  </m:oMath>
                </a14:m>
                <a:r>
                  <a:rPr lang="en-US" dirty="0" smtClean="0"/>
                  <a:t> then </a:t>
                </a:r>
                <a14:m>
                  <m:oMath xmlns:m="http://schemas.openxmlformats.org/officeDocument/2006/math">
                    <m:limLow>
                      <m:limLowPr>
                        <m:ctrlPr>
                          <a:rPr lang="en-US" i="1">
                            <a:latin typeface="Cambria Math" panose="02040503050406030204" pitchFamily="18" charset="0"/>
                          </a:rPr>
                        </m:ctrlPr>
                      </m:limLowPr>
                      <m:e>
                        <m:r>
                          <m:rPr>
                            <m:sty m:val="p"/>
                          </m:rPr>
                          <a:rPr lang="en-US">
                            <a:latin typeface="Cambria Math" panose="02040503050406030204" pitchFamily="18" charset="0"/>
                          </a:rPr>
                          <m:t>lim</m:t>
                        </m:r>
                      </m:e>
                      <m:lim>
                        <m:r>
                          <a:rPr lang="en-US" i="1">
                            <a:latin typeface="Cambria Math" panose="02040503050406030204" pitchFamily="18" charset="0"/>
                          </a:rPr>
                          <m:t>𝑁</m:t>
                        </m:r>
                        <m:r>
                          <a:rPr lang="en-US" i="1">
                            <a:latin typeface="Cambria Math" panose="02040503050406030204" pitchFamily="18" charset="0"/>
                          </a:rPr>
                          <m:t>→+∞</m:t>
                        </m:r>
                      </m:lim>
                    </m:limLow>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𝑁</m:t>
                            </m:r>
                          </m:e>
                          <m:sup>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+1</m:t>
                            </m:r>
                          </m:sup>
                        </m:sSup>
                      </m:num>
                      <m:den>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+1</m:t>
                        </m:r>
                      </m:den>
                    </m:f>
                    <m:r>
                      <a:rPr lang="en-US" b="0" i="1" smtClean="0">
                        <a:latin typeface="Cambria Math" panose="02040503050406030204" pitchFamily="18" charset="0"/>
                      </a:rPr>
                      <m:t>=0</m:t>
                    </m:r>
                  </m:oMath>
                </a14:m>
                <a:r>
                  <a:rPr lang="en-US" dirty="0" smtClean="0"/>
                  <a:t> and </a:t>
                </a:r>
                <a14:m>
                  <m:oMath xmlns:m="http://schemas.openxmlformats.org/officeDocument/2006/math">
                    <m:nary>
                      <m:naryPr>
                        <m:ctrlPr>
                          <a:rPr lang="en-US" b="0" i="1" smtClean="0">
                            <a:latin typeface="Cambria Math" panose="02040503050406030204" pitchFamily="18" charset="0"/>
                          </a:rPr>
                        </m:ctrlPr>
                      </m:naryPr>
                      <m:sub>
                        <m:r>
                          <a:rPr lang="en-US" b="0" i="1" smtClean="0">
                            <a:latin typeface="Cambria Math" panose="02040503050406030204" pitchFamily="18" charset="0"/>
                          </a:rPr>
                          <m:t>1</m:t>
                        </m:r>
                      </m:sub>
                      <m:sup>
                        <m:r>
                          <a:rPr lang="en-US" b="0" i="1" smtClean="0">
                            <a:latin typeface="Cambria Math" panose="02040503050406030204" pitchFamily="18" charset="0"/>
                          </a:rPr>
                          <m:t>+∞</m:t>
                        </m:r>
                      </m:sup>
                      <m:e>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𝛼</m:t>
                                </m:r>
                              </m:sup>
                            </m:sSup>
                          </m:den>
                        </m:f>
                        <m:r>
                          <a:rPr lang="en-US" i="1">
                            <a:latin typeface="Cambria Math" panose="02040503050406030204" pitchFamily="18" charset="0"/>
                          </a:rPr>
                          <m:t>𝑑𝑡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𝛼</m:t>
                            </m:r>
                            <m:r>
                              <a:rPr lang="en-US" b="0" i="1" smtClean="0">
                                <a:latin typeface="Cambria Math" panose="02040503050406030204" pitchFamily="18" charset="0"/>
                              </a:rPr>
                              <m:t>−1</m:t>
                            </m:r>
                          </m:den>
                        </m:f>
                      </m:e>
                    </m:nary>
                  </m:oMath>
                </a14:m>
                <a:endParaRPr lang="en-US" dirty="0" smtClean="0"/>
              </a:p>
              <a:p>
                <a:pPr marL="0" indent="0">
                  <a:lnSpc>
                    <a:spcPct val="150000"/>
                  </a:lnSpc>
                  <a:buNone/>
                </a:pPr>
                <a:r>
                  <a:rPr lang="en-US" dirty="0" smtClean="0"/>
                  <a:t>Alternatively, if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+1&gt;0</m:t>
                    </m:r>
                  </m:oMath>
                </a14:m>
                <a:r>
                  <a:rPr lang="en-US" dirty="0"/>
                  <a:t> then </a:t>
                </a:r>
                <a14:m>
                  <m:oMath xmlns:m="http://schemas.openxmlformats.org/officeDocument/2006/math">
                    <m:limLow>
                      <m:limLowPr>
                        <m:ctrlPr>
                          <a:rPr lang="en-US" i="1">
                            <a:latin typeface="Cambria Math" panose="02040503050406030204" pitchFamily="18" charset="0"/>
                          </a:rPr>
                        </m:ctrlPr>
                      </m:limLowPr>
                      <m:e>
                        <m:r>
                          <m:rPr>
                            <m:sty m:val="p"/>
                          </m:rPr>
                          <a:rPr lang="en-US">
                            <a:latin typeface="Cambria Math" panose="02040503050406030204" pitchFamily="18" charset="0"/>
                          </a:rPr>
                          <m:t>lim</m:t>
                        </m:r>
                      </m:e>
                      <m:lim>
                        <m:r>
                          <a:rPr lang="en-US" i="1">
                            <a:latin typeface="Cambria Math" panose="02040503050406030204" pitchFamily="18" charset="0"/>
                          </a:rPr>
                          <m:t>𝑁</m:t>
                        </m:r>
                        <m:r>
                          <a:rPr lang="en-US" i="1">
                            <a:latin typeface="Cambria Math" panose="02040503050406030204" pitchFamily="18" charset="0"/>
                          </a:rPr>
                          <m:t>→+∞</m:t>
                        </m:r>
                      </m:lim>
                    </m:limLow>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𝑁</m:t>
                            </m:r>
                          </m:e>
                          <m:sup>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+1</m:t>
                            </m:r>
                          </m:sup>
                        </m:sSup>
                      </m:num>
                      <m:den>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+1</m:t>
                        </m:r>
                      </m:den>
                    </m:f>
                    <m:r>
                      <a:rPr lang="en-US" i="1">
                        <a:latin typeface="Cambria Math" panose="02040503050406030204" pitchFamily="18" charset="0"/>
                      </a:rPr>
                      <m:t>=</m:t>
                    </m:r>
                    <m:r>
                      <a:rPr lang="en-US" b="0" i="1" smtClean="0">
                        <a:latin typeface="Cambria Math" panose="02040503050406030204" pitchFamily="18" charset="0"/>
                      </a:rPr>
                      <m:t>+∞</m:t>
                    </m:r>
                  </m:oMath>
                </a14:m>
                <a:r>
                  <a:rPr lang="en-US" dirty="0"/>
                  <a:t> and </a:t>
                </a:r>
                <a14:m>
                  <m:oMath xmlns:m="http://schemas.openxmlformats.org/officeDocument/2006/math">
                    <m:nary>
                      <m:naryPr>
                        <m:ctrlPr>
                          <a:rPr lang="en-US" i="1">
                            <a:latin typeface="Cambria Math" panose="02040503050406030204" pitchFamily="18" charset="0"/>
                          </a:rPr>
                        </m:ctrlPr>
                      </m:naryPr>
                      <m:sub>
                        <m:r>
                          <a:rPr lang="en-US" i="1">
                            <a:latin typeface="Cambria Math" panose="02040503050406030204" pitchFamily="18" charset="0"/>
                          </a:rPr>
                          <m:t>1</m:t>
                        </m:r>
                      </m:sub>
                      <m:sup>
                        <m:r>
                          <a:rPr lang="en-US" i="1">
                            <a:latin typeface="Cambria Math" panose="02040503050406030204" pitchFamily="18" charset="0"/>
                          </a:rPr>
                          <m:t>+∞</m:t>
                        </m:r>
                      </m:sup>
                      <m:e>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𝛼</m:t>
                                </m:r>
                              </m:sup>
                            </m:sSup>
                          </m:den>
                        </m:f>
                        <m:r>
                          <a:rPr lang="en-US" i="1">
                            <a:latin typeface="Cambria Math" panose="02040503050406030204" pitchFamily="18" charset="0"/>
                          </a:rPr>
                          <m:t>𝑑𝑡</m:t>
                        </m:r>
                        <m:r>
                          <a:rPr lang="en-US" i="1">
                            <a:latin typeface="Cambria Math" panose="02040503050406030204" pitchFamily="18" charset="0"/>
                          </a:rPr>
                          <m:t>=+∞</m:t>
                        </m:r>
                      </m:e>
                    </m:nary>
                  </m:oMath>
                </a14:m>
                <a:endParaRPr lang="be-BY" dirty="0"/>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825137" y="248194"/>
                <a:ext cx="10617926" cy="6505303"/>
              </a:xfrm>
              <a:blipFill>
                <a:blip r:embed="rId2"/>
                <a:stretch>
                  <a:fillRect l="-1033"/>
                </a:stretch>
              </a:blipFill>
            </p:spPr>
            <p:txBody>
              <a:bodyPr/>
              <a:lstStyle/>
              <a:p>
                <a:r>
                  <a:rPr lang="be-BY">
                    <a:noFill/>
                  </a:rPr>
                  <a:t> </a:t>
                </a:r>
              </a:p>
            </p:txBody>
          </p:sp>
        </mc:Fallback>
      </mc:AlternateContent>
      <p:sp>
        <p:nvSpPr>
          <p:cNvPr id="2" name="Нижний колонтитул 1"/>
          <p:cNvSpPr>
            <a:spLocks noGrp="1"/>
          </p:cNvSpPr>
          <p:nvPr>
            <p:ph type="ftr" sz="quarter" idx="11"/>
          </p:nvPr>
        </p:nvSpPr>
        <p:spPr/>
        <p:txBody>
          <a:bodyPr/>
          <a:lstStyle/>
          <a:p>
            <a:r>
              <a:rPr lang="en-US" smtClean="0"/>
              <a:t>Lecture 1 (Definition of the Laplace Transform)</a:t>
            </a:r>
            <a:endParaRPr lang="be-BY"/>
          </a:p>
        </p:txBody>
      </p:sp>
      <p:sp>
        <p:nvSpPr>
          <p:cNvPr id="4" name="Номер слайда 3"/>
          <p:cNvSpPr>
            <a:spLocks noGrp="1"/>
          </p:cNvSpPr>
          <p:nvPr>
            <p:ph type="sldNum" sz="quarter" idx="12"/>
          </p:nvPr>
        </p:nvSpPr>
        <p:spPr/>
        <p:txBody>
          <a:bodyPr/>
          <a:lstStyle/>
          <a:p>
            <a:fld id="{9418BF85-850B-4E05-A8BA-99F272547A97}" type="slidenum">
              <a:rPr lang="be-BY" smtClean="0"/>
              <a:t>9</a:t>
            </a:fld>
            <a:endParaRPr lang="be-BY"/>
          </a:p>
        </p:txBody>
      </p:sp>
    </p:spTree>
    <p:extLst>
      <p:ext uri="{BB962C8B-B14F-4D97-AF65-F5344CB8AC3E}">
        <p14:creationId xmlns:p14="http://schemas.microsoft.com/office/powerpoint/2010/main" val="1610329113"/>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1571</TotalTime>
  <Words>1312</Words>
  <Application>Microsoft Office PowerPoint</Application>
  <PresentationFormat>Широкоэкранный</PresentationFormat>
  <Paragraphs>299</Paragraphs>
  <Slides>42</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42</vt:i4>
      </vt:variant>
    </vt:vector>
  </HeadingPairs>
  <TitlesOfParts>
    <vt:vector size="49" baseType="lpstr">
      <vt:lpstr>Arial</vt:lpstr>
      <vt:lpstr>Calibri</vt:lpstr>
      <vt:lpstr>Calibri Light</vt:lpstr>
      <vt:lpstr>Cambria Math</vt:lpstr>
      <vt:lpstr>Symbol</vt:lpstr>
      <vt:lpstr>Times New Roman</vt:lpstr>
      <vt:lpstr>Тема Office</vt:lpstr>
      <vt:lpstr>Mathematical Methods of Solid Mechanics</vt:lpstr>
      <vt:lpstr>The plan of the control works</vt:lpstr>
      <vt:lpstr>Textbooks and References</vt:lpstr>
      <vt:lpstr>Laplace Transform</vt:lpstr>
      <vt:lpstr>Pierre-Simon, marquis de Laplace 23 March 1749 – 5 March 1827)</vt:lpstr>
      <vt:lpstr>Презентация PowerPoint</vt:lpstr>
      <vt:lpstr>Definition of Improper Riemann Integral</vt:lpstr>
      <vt:lpstr>Презентация PowerPoint</vt:lpstr>
      <vt:lpstr>Презентация PowerPoint</vt:lpstr>
      <vt:lpstr>Презентация PowerPoint</vt:lpstr>
      <vt:lpstr>Презентация PowerPoint</vt:lpstr>
      <vt:lpstr>Definition of Laplace Transform</vt:lpstr>
      <vt:lpstr>Definition of Laplace Transform</vt:lpstr>
      <vt:lpstr>Linearity of Laplace Transform</vt:lpstr>
      <vt:lpstr>Linearity of Laplace Transform</vt:lpstr>
      <vt:lpstr>Laplace Transform of some Elementary Functions</vt:lpstr>
      <vt:lpstr>Laplace Transform of some Elementary Functions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Table of Laplace transforms</vt:lpstr>
      <vt:lpstr>Table of Laplace transforms</vt:lpstr>
      <vt:lpstr>Admissible functions for Laplace transform</vt:lpstr>
      <vt:lpstr>Integrable functions of exponential growth </vt:lpstr>
      <vt:lpstr>Презентация PowerPoint</vt:lpstr>
      <vt:lpstr>Integrable functions of exponential growth </vt:lpstr>
      <vt:lpstr>Admissible and not admissible functions for LT</vt:lpstr>
      <vt:lpstr>Admissible and not admissible functions for LT</vt:lpstr>
      <vt:lpstr>Admissible and not admissible functions for LT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Aliaksandr Radyna</dc:creator>
  <cp:lastModifiedBy>Aliaksandr Radyna</cp:lastModifiedBy>
  <cp:revision>105</cp:revision>
  <dcterms:created xsi:type="dcterms:W3CDTF">2020-05-13T07:06:02Z</dcterms:created>
  <dcterms:modified xsi:type="dcterms:W3CDTF">2020-09-29T13:41:01Z</dcterms:modified>
</cp:coreProperties>
</file>