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95" r:id="rId2"/>
    <p:sldId id="326" r:id="rId3"/>
    <p:sldId id="325" r:id="rId4"/>
    <p:sldId id="327" r:id="rId5"/>
    <p:sldId id="328" r:id="rId6"/>
    <p:sldId id="345" r:id="rId7"/>
    <p:sldId id="347" r:id="rId8"/>
    <p:sldId id="346" r:id="rId9"/>
    <p:sldId id="329" r:id="rId10"/>
    <p:sldId id="348" r:id="rId11"/>
    <p:sldId id="330" r:id="rId12"/>
    <p:sldId id="332" r:id="rId13"/>
    <p:sldId id="331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343" r:id="rId32"/>
    <p:sldId id="344" r:id="rId33"/>
  </p:sldIdLst>
  <p:sldSz cx="12192000" cy="6858000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2C1B5-913B-4DA9-8868-6B7D1A765631}" type="datetimeFigureOut">
              <a:rPr lang="be-BY" smtClean="0"/>
              <a:t>08.10.2020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05769-31F9-4E7A-AF05-B26E84D26825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449672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441A-4BFA-444B-97CD-41D6B51E69A1}" type="datetime1">
              <a:rPr lang="be-BY" smtClean="0"/>
              <a:t>08.10.2020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 (Properties of the Laplace Transform)</a:t>
            </a: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64957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79FF-4594-4013-AC2E-B32A5A37085D}" type="datetime1">
              <a:rPr lang="be-BY" smtClean="0"/>
              <a:t>08.10.2020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 (Properties of the Laplace Transform)</a:t>
            </a: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33060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C783-AB81-4B1A-914C-36064A9EF49E}" type="datetime1">
              <a:rPr lang="be-BY" smtClean="0"/>
              <a:t>08.10.2020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 (Properties of the Laplace Transform)</a:t>
            </a: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88404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248E5-9337-4821-A9A0-AF5058822090}" type="datetime1">
              <a:rPr lang="be-BY" smtClean="0"/>
              <a:t>08.10.2020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 (Properties of the Laplace Transform)</a:t>
            </a: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03892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6404-7C84-497C-B833-ECA036725EA6}" type="datetime1">
              <a:rPr lang="be-BY" smtClean="0"/>
              <a:t>08.10.2020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 (Properties of the Laplace Transform)</a:t>
            </a: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59024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9C8E-7FEA-4232-A29F-4B3F304C8918}" type="datetime1">
              <a:rPr lang="be-BY" smtClean="0"/>
              <a:t>08.10.2020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 (Properties of the Laplace Transform)</a:t>
            </a:r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6121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17E0-88B7-4823-B32C-E4B6942DEF10}" type="datetime1">
              <a:rPr lang="be-BY" smtClean="0"/>
              <a:t>08.10.2020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 (Properties of the Laplace Transform)</a:t>
            </a:r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52887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C2E9-19B7-464E-9AFD-9D13EAC828CF}" type="datetime1">
              <a:rPr lang="be-BY" smtClean="0"/>
              <a:t>08.10.2020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 (Properties of the Laplace Transform)</a:t>
            </a:r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29850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0ECE-EAF5-4E82-9ADD-14AD2F55C5DD}" type="datetime1">
              <a:rPr lang="be-BY" smtClean="0"/>
              <a:t>08.10.2020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 (Properties of the Laplace Transform)</a:t>
            </a:r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97523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E119-B621-4ADE-9C4E-0D0AEB3A5D5B}" type="datetime1">
              <a:rPr lang="be-BY" smtClean="0"/>
              <a:t>08.10.2020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 (Properties of the Laplace Transform)</a:t>
            </a:r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75055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804F-6C5D-4ED9-8B6F-1B1DB5563629}" type="datetime1">
              <a:rPr lang="be-BY" smtClean="0"/>
              <a:t>08.10.2020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 (Properties of the Laplace Transform)</a:t>
            </a:r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94898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416CF-E2E3-4D85-81AC-01901AD8A4F3}" type="datetime1">
              <a:rPr lang="be-BY" smtClean="0"/>
              <a:t>08.10.2020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Lecture 2 (Properties of the Laplace Transform)</a:t>
            </a: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89933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Mathematical Methods of Solid Mechanics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Aliaksandr Radyna Assoc. Prof.</a:t>
            </a:r>
          </a:p>
          <a:p>
            <a:r>
              <a:rPr lang="en-US" dirty="0" smtClean="0"/>
              <a:t>DUT-BSU Joint Institute </a:t>
            </a:r>
            <a:endParaRPr lang="be-BY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 (Properties of the Laplace Transform)</a:t>
            </a:r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8292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 of the lecture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18457" y="1567543"/>
                <a:ext cx="10635343" cy="4609420"/>
              </a:xfrm>
            </p:spPr>
            <p:txBody>
              <a:bodyPr/>
              <a:lstStyle/>
              <a:p>
                <a:r>
                  <a:rPr lang="en-US" dirty="0" smtClean="0"/>
                  <a:t>First translation theorem</a:t>
                </a:r>
              </a:p>
              <a:p>
                <a:r>
                  <a:rPr lang="en-US" dirty="0"/>
                  <a:t>Second translation </a:t>
                </a:r>
                <a:r>
                  <a:rPr lang="en-US" dirty="0" smtClean="0"/>
                  <a:t>theorem</a:t>
                </a:r>
              </a:p>
              <a:p>
                <a:r>
                  <a:rPr lang="en-US" dirty="0"/>
                  <a:t>Scaling </a:t>
                </a:r>
                <a:r>
                  <a:rPr lang="en-US" dirty="0" smtClean="0"/>
                  <a:t>theorem</a:t>
                </a:r>
              </a:p>
              <a:p>
                <a:r>
                  <a:rPr lang="en-US" dirty="0"/>
                  <a:t>Differentiation of the Laplace </a:t>
                </a:r>
                <a:r>
                  <a:rPr lang="en-US" dirty="0" smtClean="0"/>
                  <a:t>Transform</a:t>
                </a:r>
              </a:p>
              <a:p>
                <a:r>
                  <a:rPr lang="en-US" dirty="0" smtClean="0"/>
                  <a:t>Laplace Transform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dirty="0" smtClean="0"/>
                  <a:t> applying Gamma function</a:t>
                </a:r>
              </a:p>
              <a:p>
                <a:endParaRPr lang="be-BY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8457" y="1567543"/>
                <a:ext cx="10635343" cy="4609420"/>
              </a:xfrm>
              <a:blipFill>
                <a:blip r:embed="rId2"/>
                <a:stretch>
                  <a:fillRect l="-1032" t="-2116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 (Properties of the Laplace Transform)</a:t>
            </a:r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10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59873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translation theorem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1074" y="1825625"/>
                <a:ext cx="10922726" cy="444454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Theorem 1. </a:t>
                </a:r>
                <a:r>
                  <a:rPr lang="en-US" dirty="0" smtClean="0"/>
                  <a:t>For </a:t>
                </a:r>
                <a:r>
                  <a:rPr lang="en-US" dirty="0"/>
                  <a:t>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 and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then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Proof.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Note! </a:t>
                </a:r>
                <a:r>
                  <a:rPr lang="en-US" dirty="0" smtClean="0"/>
                  <a:t>For the convergence of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en-US" dirty="0" smtClean="0"/>
                  <a:t> we should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74" y="1825625"/>
                <a:ext cx="10922726" cy="4444546"/>
              </a:xfrm>
              <a:blipFill>
                <a:blip r:embed="rId2"/>
                <a:stretch>
                  <a:fillRect l="-1172" t="-2192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 (Properties of the Laplace Transform)</a:t>
            </a:r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11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93915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768840" cy="10979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example for the first translation theorem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1074" y="1907177"/>
                <a:ext cx="9953897" cy="436299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Exercise 1. </a:t>
                </a:r>
                <a:r>
                  <a:rPr lang="en-US" dirty="0" smtClean="0"/>
                  <a:t>Find the Laplace transform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Solution.</a:t>
                </a:r>
              </a:p>
              <a:p>
                <a:pPr marL="0" indent="0">
                  <a:buNone/>
                </a:pPr>
                <a:r>
                  <a:rPr lang="en-US" dirty="0" smtClean="0"/>
                  <a:t>According to the Table of LTs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By  Theorem 1 we have got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+16</m:t>
                        </m:r>
                      </m:den>
                    </m:f>
                  </m:oMath>
                </a14:m>
                <a:r>
                  <a:rPr lang="en-US" b="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Generalization.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1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74" y="1907177"/>
                <a:ext cx="9953897" cy="4362994"/>
              </a:xfrm>
              <a:blipFill>
                <a:blip r:embed="rId2"/>
                <a:stretch>
                  <a:fillRect l="-1286" t="-2374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 (Properties of the Laplace Transform)</a:t>
            </a:r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12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2694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translation theorem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Theorem 2.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then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Proof.</a:t>
                </a:r>
              </a:p>
              <a:p>
                <a:pPr marL="0" indent="0">
                  <a:buNone/>
                </a:pPr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 smtClean="0"/>
                  <a:t> 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Upp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𝑎𝑠</m:t>
                          </m:r>
                        </m:sup>
                      </m:sSup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 (Properties of the Laplace Transform)</a:t>
            </a:r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13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5477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for the second translation theorem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Exercise 2. </a:t>
                </a:r>
                <a:r>
                  <a:rPr lang="en-US" dirty="0" smtClean="0"/>
                  <a:t>Find th</a:t>
                </a:r>
                <a:r>
                  <a:rPr lang="en-US" dirty="0"/>
                  <a:t>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sinh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−7)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Solution.</a:t>
                </a:r>
              </a:p>
              <a:p>
                <a:pPr marL="0" indent="0">
                  <a:buNone/>
                </a:pPr>
                <a:r>
                  <a:rPr lang="en-US" dirty="0" smtClean="0"/>
                  <a:t>Since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sinh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then by Theorem 2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sinh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−7)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 (Properties of the Laplace Transform)</a:t>
            </a:r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14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63094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94954" y="875211"/>
                <a:ext cx="10358846" cy="530175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Note! </a:t>
                </a:r>
                <a:r>
                  <a:rPr lang="en-US" dirty="0" smtClean="0"/>
                  <a:t>The function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−7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&lt;7</m:t>
                    </m:r>
                  </m:oMath>
                </a14:m>
                <a:r>
                  <a:rPr lang="en-US" dirty="0" smtClean="0"/>
                  <a:t>. In fact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−7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sinh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be-BY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4954" y="875211"/>
                <a:ext cx="10358846" cy="5301752"/>
              </a:xfrm>
              <a:blipFill>
                <a:blip r:embed="rId2"/>
                <a:stretch>
                  <a:fillRect l="-1176" t="-1956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86" y="3004458"/>
            <a:ext cx="5004391" cy="21463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77" y="3057650"/>
            <a:ext cx="4756343" cy="2039943"/>
          </a:xfrm>
          <a:prstGeom prst="rect">
            <a:avLst/>
          </a:prstGeom>
        </p:spPr>
      </p:pic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 (Properties of the Laplace Transform)</a:t>
            </a: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15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2740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theorem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Theorem 3.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then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Proof.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limUpp>
                        <m:limUp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lim>
                      </m:limUpp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 (Properties of the Laplace Transform)</a:t>
            </a:r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16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68366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for the scaling theorem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31520" y="1690688"/>
                <a:ext cx="10622280" cy="44862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Exercise 3. </a:t>
                </a: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.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dirty="0" smtClean="0"/>
                  <a:t> find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Solution.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1520" y="1690688"/>
                <a:ext cx="10622280" cy="4486275"/>
              </a:xfrm>
              <a:blipFill>
                <a:blip r:embed="rId2"/>
                <a:stretch>
                  <a:fillRect l="-114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 (Properties of the Laplace Transform)</a:t>
            </a:r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17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2373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Differentiation of the Laplace Transform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31520" y="1690688"/>
                <a:ext cx="10622280" cy="448627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Theorem 4. </a:t>
                </a: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.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Moreover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Proof. </a:t>
                </a:r>
                <a:r>
                  <a:rPr lang="en-US" dirty="0" smtClean="0"/>
                  <a:t>Let us consider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𝑠𝑡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)′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1520" y="1690688"/>
                <a:ext cx="10622280" cy="4486275"/>
              </a:xfrm>
              <a:blipFill>
                <a:blip r:embed="rId2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 (Properties of the Laplace Transform)</a:t>
            </a:r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18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6786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Differentiation of the Laplace Transform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31520" y="1690688"/>
                <a:ext cx="10622280" cy="448627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𝑠𝑡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be-BY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1520" y="1690688"/>
                <a:ext cx="10622280" cy="44862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 (Properties of the Laplace Transform)</a:t>
            </a:r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19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9571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Further properties of Laplace Transform 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e-BY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 (Properties of the Laplace Transform)</a:t>
            </a:r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2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6997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6851" cy="797469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An application of the differentiation of the Laplace transform</a:t>
            </a:r>
            <a:endParaRPr lang="be-BY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84663"/>
                <a:ext cx="10761618" cy="523820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 smtClean="0"/>
                  <a:t>Exercise 4. </a:t>
                </a:r>
                <a:r>
                  <a:rPr lang="en-US" dirty="0" smtClean="0"/>
                  <a:t>Find the Laplace transform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where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a positive integer.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 smtClean="0"/>
                  <a:t>Solution.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⋅1</m:t>
                          </m:r>
                        </m:e>
                      </m:d>
                      <m:limUpp>
                        <m:limUp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by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. 4</m:t>
                          </m:r>
                        </m:lim>
                      </m:limUp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2)⋅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2)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(−3)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2)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…(−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be-BY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84663"/>
                <a:ext cx="10761618" cy="5238206"/>
              </a:xfrm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 (Properties of the Laplace Transform)</a:t>
            </a:r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20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8642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6851" cy="797469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An application of the differentiation of the Laplace transform</a:t>
            </a:r>
            <a:endParaRPr lang="be-BY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84663"/>
                <a:ext cx="10761618" cy="523820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 smtClean="0"/>
                  <a:t>Exercise 5. </a:t>
                </a:r>
                <a:r>
                  <a:rPr lang="en-US" dirty="0" smtClean="0"/>
                  <a:t>Find the Laplace transform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where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a positive integer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 smtClean="0"/>
                  <a:t>Solution.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limUpp>
                        <m:limUp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by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. 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. 4</m:t>
                          </m:r>
                        </m:lim>
                      </m:limUp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be-BY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84663"/>
                <a:ext cx="10761618" cy="5238206"/>
              </a:xfrm>
              <a:blipFill>
                <a:blip r:embed="rId2"/>
                <a:stretch>
                  <a:fillRect l="-1133" t="-116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849" y="4454434"/>
            <a:ext cx="3959466" cy="1698171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 (Properties of the Laplace Transform)</a:t>
            </a: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21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74500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6851" cy="797469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An application of the differentiation of the Laplace transform</a:t>
            </a:r>
            <a:endParaRPr lang="be-BY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84663"/>
                <a:ext cx="10761618" cy="523820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 smtClean="0"/>
                  <a:t>Exercise 6. </a:t>
                </a:r>
                <a:r>
                  <a:rPr lang="en-US" dirty="0" smtClean="0"/>
                  <a:t>Find the Laplace transform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 smtClean="0"/>
                  <a:t>Solution.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}=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be-BY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84663"/>
                <a:ext cx="10761618" cy="5238206"/>
              </a:xfrm>
              <a:blipFill>
                <a:blip r:embed="rId2"/>
                <a:stretch>
                  <a:fillRect l="-1133" t="-116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 (Properties of the Laplace Transform)</a:t>
            </a:r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22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06658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6851" cy="797469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An application of the differentiation of the Laplace transform</a:t>
            </a:r>
            <a:endParaRPr lang="be-BY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84663"/>
                <a:ext cx="10761618" cy="523820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 smtClean="0"/>
                  <a:t>Exercise 7. </a:t>
                </a:r>
                <a:r>
                  <a:rPr lang="en-US" dirty="0" smtClean="0"/>
                  <a:t>Find the Laplace transform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where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 smtClean="0"/>
                  <a:t>Solution.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limUpp>
                        <m:limUp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by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Th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Up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be-BY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84663"/>
                <a:ext cx="10761618" cy="5238206"/>
              </a:xfrm>
              <a:blipFill>
                <a:blip r:embed="rId2"/>
                <a:stretch>
                  <a:fillRect l="-1133" t="-116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 (Properties of the Laplace Transform)</a:t>
            </a:r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23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77523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 smtClean="0"/>
                  <a:t>What’s happened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 smtClean="0"/>
                  <a:t>, where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4000" dirty="0" smtClean="0"/>
                  <a:t>?</a:t>
                </a:r>
                <a:r>
                  <a:rPr lang="en-US" dirty="0" smtClean="0"/>
                  <a:t> </a:t>
                </a:r>
                <a:endParaRPr lang="be-BY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We shall use Euler’s Gamma function: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Compare above two formulas</a:t>
                </a:r>
                <a:endParaRPr lang="be-BY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 (Properties of the Laplace Transform)</a:t>
            </a:r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24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3240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1263" y="584653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1263" y="584653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 (Properties of the Laplace Transform)</a:t>
            </a:r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25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80707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1263" y="584653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1263" y="584653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 (Properties of the Laplace Transform)</a:t>
            </a:r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26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0533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1263" y="584653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),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Change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 in the integral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1263" y="584653"/>
                <a:ext cx="10515600" cy="435133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 (Properties of the Laplace Transform)</a:t>
            </a:r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27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68692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1263" y="584653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Change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 in the integral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1263" y="584653"/>
                <a:ext cx="10515600" cy="435133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 (Properties of the Laplace Transform)</a:t>
            </a:r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28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59959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1263" y="584653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+1)−1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1263" y="584653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 (Properties of the Laplace Transform)</a:t>
            </a:r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29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09493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474" cy="875846"/>
          </a:xfrm>
        </p:spPr>
        <p:txBody>
          <a:bodyPr/>
          <a:lstStyle/>
          <a:p>
            <a:pPr algn="ctr"/>
            <a:r>
              <a:rPr lang="en-US" dirty="0" smtClean="0"/>
              <a:t>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0972"/>
                <a:ext cx="10515600" cy="493599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1. For each of the following functions, determine which has Laplace Transform. If it exists, find it; if it does not, say briefly why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(a)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</m:e>
                    </m:func>
                  </m:oMath>
                </a14:m>
                <a:r>
                  <a:rPr lang="en-US" dirty="0" smtClean="0"/>
                  <a:t> (b)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 smtClean="0"/>
                  <a:t> (c)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 smtClean="0"/>
                  <a:t> (d)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/>
                  <a:t>; (e)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Solution.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en-US" dirty="0" smtClean="0"/>
                  <a:t>(a), (d), (e) the functions are singular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then LTs are not defined for them.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(c)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∈(1; +∞)</m:t>
                    </m:r>
                  </m:oMath>
                </a14:m>
                <a:r>
                  <a:rPr lang="en-US" dirty="0" smtClean="0"/>
                  <a:t> then it is not the function of exponential order.</a:t>
                </a:r>
              </a:p>
              <a:p>
                <a:pPr marL="0" indent="0">
                  <a:buNone/>
                </a:pPr>
                <a:r>
                  <a:rPr lang="en-US" dirty="0" smtClean="0"/>
                  <a:t>(b)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3−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3−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=+∞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&gt;3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0972"/>
                <a:ext cx="10515600" cy="4935991"/>
              </a:xfrm>
              <a:blipFill>
                <a:blip r:embed="rId2"/>
                <a:stretch>
                  <a:fillRect l="-1217" t="-2843" b="-9023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 (Properties of the Laplace Transform)</a:t>
            </a:r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3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13123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1263" y="584653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Therefore, we may continue the table of Laplace Transforms: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1263" y="584653"/>
                <a:ext cx="10515600" cy="435133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 (Properties of the Laplace Transform)</a:t>
            </a:r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30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22982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6915" y="235132"/>
            <a:ext cx="96012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Table of the Laplace transforms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03357388"/>
                  </p:ext>
                </p:extLst>
              </p:nvPr>
            </p:nvGraphicFramePr>
            <p:xfrm>
              <a:off x="2915195" y="791254"/>
              <a:ext cx="6361610" cy="54470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90403">
                      <a:extLst>
                        <a:ext uri="{9D8B030D-6E8A-4147-A177-3AD203B41FA5}">
                          <a16:colId xmlns:a16="http://schemas.microsoft.com/office/drawing/2014/main" val="148095261"/>
                        </a:ext>
                      </a:extLst>
                    </a:gridCol>
                    <a:gridCol w="1590403">
                      <a:extLst>
                        <a:ext uri="{9D8B030D-6E8A-4147-A177-3AD203B41FA5}">
                          <a16:colId xmlns:a16="http://schemas.microsoft.com/office/drawing/2014/main" val="277792271"/>
                        </a:ext>
                      </a:extLst>
                    </a:gridCol>
                    <a:gridCol w="1582794">
                      <a:extLst>
                        <a:ext uri="{9D8B030D-6E8A-4147-A177-3AD203B41FA5}">
                          <a16:colId xmlns:a16="http://schemas.microsoft.com/office/drawing/2014/main" val="802249575"/>
                        </a:ext>
                      </a:extLst>
                    </a:gridCol>
                    <a:gridCol w="1598010">
                      <a:extLst>
                        <a:ext uri="{9D8B030D-6E8A-4147-A177-3AD203B41FA5}">
                          <a16:colId xmlns:a16="http://schemas.microsoft.com/office/drawing/2014/main" val="3880239665"/>
                        </a:ext>
                      </a:extLst>
                    </a:gridCol>
                  </a:tblGrid>
                  <a:tr h="4238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t-space</a:t>
                          </a:r>
                          <a:endParaRPr lang="be-BY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s-space</a:t>
                          </a:r>
                          <a:endParaRPr lang="be-BY" b="1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t-space</a:t>
                          </a:r>
                          <a:endParaRPr lang="be-BY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s-space</a:t>
                          </a:r>
                          <a:endParaRPr lang="be-BY" b="1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7869532"/>
                      </a:ext>
                    </a:extLst>
                  </a:tr>
                  <a:tr h="4238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be-BY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be-BY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2510824"/>
                      </a:ext>
                    </a:extLst>
                  </a:tr>
                  <a:tr h="6936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5029761"/>
                      </a:ext>
                    </a:extLst>
                  </a:tr>
                  <a:tr h="6987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𝑎𝑠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7447859"/>
                      </a:ext>
                    </a:extLst>
                  </a:tr>
                  <a:tr h="6414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sinh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𝑎𝑡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+1)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9271865"/>
                      </a:ext>
                    </a:extLst>
                  </a:tr>
                  <a:tr h="6414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cosh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𝑎𝑡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𝑏𝑡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𝑎𝑡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54133"/>
                      </a:ext>
                    </a:extLst>
                  </a:tr>
                  <a:tr h="6589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𝑎𝑡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𝑏𝑡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be-BY" dirty="0"/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𝑎𝑠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4062213"/>
                      </a:ext>
                    </a:extLst>
                  </a:tr>
                  <a:tr h="6465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𝑎𝑡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be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0435331"/>
                      </a:ext>
                    </a:extLst>
                  </a:tr>
                  <a:tr h="59817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be-BY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be-BY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be-BY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4900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03357388"/>
                  </p:ext>
                </p:extLst>
              </p:nvPr>
            </p:nvGraphicFramePr>
            <p:xfrm>
              <a:off x="2915195" y="791254"/>
              <a:ext cx="6361610" cy="54470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90403">
                      <a:extLst>
                        <a:ext uri="{9D8B030D-6E8A-4147-A177-3AD203B41FA5}">
                          <a16:colId xmlns:a16="http://schemas.microsoft.com/office/drawing/2014/main" val="148095261"/>
                        </a:ext>
                      </a:extLst>
                    </a:gridCol>
                    <a:gridCol w="1590403">
                      <a:extLst>
                        <a:ext uri="{9D8B030D-6E8A-4147-A177-3AD203B41FA5}">
                          <a16:colId xmlns:a16="http://schemas.microsoft.com/office/drawing/2014/main" val="277792271"/>
                        </a:ext>
                      </a:extLst>
                    </a:gridCol>
                    <a:gridCol w="1582794">
                      <a:extLst>
                        <a:ext uri="{9D8B030D-6E8A-4147-A177-3AD203B41FA5}">
                          <a16:colId xmlns:a16="http://schemas.microsoft.com/office/drawing/2014/main" val="802249575"/>
                        </a:ext>
                      </a:extLst>
                    </a:gridCol>
                    <a:gridCol w="1598010">
                      <a:extLst>
                        <a:ext uri="{9D8B030D-6E8A-4147-A177-3AD203B41FA5}">
                          <a16:colId xmlns:a16="http://schemas.microsoft.com/office/drawing/2014/main" val="3880239665"/>
                        </a:ext>
                      </a:extLst>
                    </a:gridCol>
                  </a:tblGrid>
                  <a:tr h="4238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t-space</a:t>
                          </a:r>
                          <a:endParaRPr lang="be-BY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s-space</a:t>
                          </a:r>
                          <a:endParaRPr lang="be-BY" b="1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t-space</a:t>
                          </a:r>
                          <a:endParaRPr lang="be-BY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s-space</a:t>
                          </a:r>
                          <a:endParaRPr lang="be-BY" b="1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7869532"/>
                      </a:ext>
                    </a:extLst>
                  </a:tr>
                  <a:tr h="423842"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383" t="-108696" r="-300766" b="-10985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100383" t="-108696" r="-200766" b="-10985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01154" t="-108696" r="-101538" b="-10985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98855" t="-108696" r="-763" b="-10985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2510824"/>
                      </a:ext>
                    </a:extLst>
                  </a:tr>
                  <a:tr h="693608"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383" t="-126316" r="-300766" b="-5649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100383" t="-126316" r="-200766" b="-5649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01154" t="-126316" r="-101538" b="-5649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98855" t="-126316" r="-763" b="-5649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5029761"/>
                      </a:ext>
                    </a:extLst>
                  </a:tr>
                  <a:tr h="698760"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383" t="-224348" r="-300766" b="-4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100383" t="-224348" r="-200766" b="-4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01154" t="-224348" r="-101538" b="-4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98855" t="-224348" r="-763" b="-4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447859"/>
                      </a:ext>
                    </a:extLst>
                  </a:tr>
                  <a:tr h="641499"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383" t="-355238" r="-300766" b="-40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100383" t="-355238" r="-200766" b="-40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01154" t="-355238" r="-101538" b="-40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98855" t="-355238" r="-763" b="-40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9271865"/>
                      </a:ext>
                    </a:extLst>
                  </a:tr>
                  <a:tr h="641426"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383" t="-450943" r="-30076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100383" t="-450943" r="-20076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01154" t="-450943" r="-10153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98855" t="-450943" r="-763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954133"/>
                      </a:ext>
                    </a:extLst>
                  </a:tr>
                  <a:tr h="672465"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383" t="-530909" r="-300766" b="-18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100383" t="-530909" r="-200766" b="-18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01154" t="-530909" r="-101538" b="-18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298855" t="-530909" r="-763" b="-18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4062213"/>
                      </a:ext>
                    </a:extLst>
                  </a:tr>
                  <a:tr h="646578"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383" t="-648598" r="-300766" b="-94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100383" t="-648598" r="-200766" b="-94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be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0435331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383" t="-809091" r="-300766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be-BY"/>
                        </a:p>
                      </a:txBody>
                      <a:tcPr>
                        <a:blipFill>
                          <a:blip r:embed="rId2"/>
                          <a:stretch>
                            <a:fillRect l="-100383" t="-809091" r="-200766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be-BY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be-BY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49000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 (Properties of the Laplace Transform)</a:t>
            </a:r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31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9652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538"/>
          </a:xfrm>
        </p:spPr>
        <p:txBody>
          <a:bodyPr/>
          <a:lstStyle/>
          <a:p>
            <a:pPr algn="ctr"/>
            <a:r>
              <a:rPr lang="en-US" dirty="0" smtClean="0"/>
              <a:t>Homework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84664"/>
                <a:ext cx="11127377" cy="47923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1. Using Theorems 1 and 2 find </a:t>
                </a:r>
                <a:r>
                  <a:rPr lang="en-US" dirty="0"/>
                  <a:t>the Laplace Transforms of the following </a:t>
                </a:r>
                <a:r>
                  <a:rPr lang="en-US" dirty="0" smtClean="0"/>
                  <a:t>functions: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(a)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(b)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+6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dirty="0" smtClean="0"/>
                  <a:t>(c)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dirty="0" smtClean="0"/>
                  <a:t>(d)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1;2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Hint</a:t>
                </a:r>
                <a:r>
                  <a:rPr lang="en-US" dirty="0"/>
                  <a:t>. use the </a:t>
                </a:r>
                <a:r>
                  <a:rPr lang="en-US" dirty="0" smtClean="0"/>
                  <a:t>Unit step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2. Use the property of Theorem 4 to determine the following Laplace Transforms:</a:t>
                </a:r>
              </a:p>
              <a:p>
                <a:pPr marL="0" indent="0">
                  <a:buNone/>
                </a:pPr>
                <a:r>
                  <a:rPr lang="en-US" dirty="0" smtClean="0"/>
                  <a:t>(a)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dirty="0" smtClean="0"/>
                  <a:t>;  (b)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3. </a:t>
                </a:r>
                <a:r>
                  <a:rPr lang="en-US" dirty="0"/>
                  <a:t>Use the property of </a:t>
                </a:r>
                <a:r>
                  <a:rPr lang="en-US" dirty="0" smtClean="0"/>
                  <a:t>Theorem 1, </a:t>
                </a:r>
                <a:r>
                  <a:rPr lang="en-US" dirty="0"/>
                  <a:t>4 to determine the following Laplace Transforms: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be-BY" dirty="0"/>
              </a:p>
              <a:p>
                <a:pPr marL="0" indent="0">
                  <a:buNone/>
                </a:pPr>
                <a:endParaRPr lang="be-BY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84664"/>
                <a:ext cx="11127377" cy="4792300"/>
              </a:xfrm>
              <a:blipFill>
                <a:blip r:embed="rId2"/>
                <a:stretch>
                  <a:fillRect l="-931" t="-2545" r="-329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 (Properties of the Laplace Transform)</a:t>
            </a:r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32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45193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72897" cy="888909"/>
          </a:xfrm>
        </p:spPr>
        <p:txBody>
          <a:bodyPr/>
          <a:lstStyle/>
          <a:p>
            <a:pPr algn="ctr"/>
            <a:r>
              <a:rPr lang="en-US" dirty="0" smtClean="0"/>
              <a:t>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3040"/>
                <a:ext cx="10515600" cy="47139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2. Find the Laplace Transforms of the following functions:</a:t>
                </a:r>
              </a:p>
              <a:p>
                <a:pPr marL="0" indent="0">
                  <a:buNone/>
                </a:pPr>
                <a:r>
                  <a:rPr lang="en-US" dirty="0" smtClean="0"/>
                  <a:t>(a)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Solution.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(a)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𝑝𝑎𝑟𝑡𝑠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=+∞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be-BY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3040"/>
                <a:ext cx="10515600" cy="4713923"/>
              </a:xfrm>
              <a:blipFill>
                <a:blip r:embed="rId2"/>
                <a:stretch>
                  <a:fillRect l="-1217" t="-2070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 (Properties of the Laplace Transform)</a:t>
            </a:r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4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82351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3040"/>
                <a:ext cx="10515600" cy="53949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2. Find the Laplace Transforms of the following functions:</a:t>
                </a:r>
              </a:p>
              <a:p>
                <a:pPr marL="0" indent="0">
                  <a:buNone/>
                </a:pPr>
                <a:r>
                  <a:rPr lang="en-US" dirty="0" smtClean="0"/>
                  <a:t>(b)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Solution.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(b) Using linearity of LT and the Table of Laplace Transforms we have got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+6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=4⋅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+6⋅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𝑠𝑡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=+∞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−4</m:t>
                          </m:r>
                        </m:den>
                      </m:f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3040"/>
                <a:ext cx="10515600" cy="5394960"/>
              </a:xfrm>
              <a:blipFill>
                <a:blip r:embed="rId2"/>
                <a:stretch>
                  <a:fillRect l="-1217" t="-1808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 (Properties of the Laplace Transform)</a:t>
            </a:r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35726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65229" cy="915035"/>
          </a:xfrm>
        </p:spPr>
        <p:txBody>
          <a:bodyPr/>
          <a:lstStyle/>
          <a:p>
            <a:pPr algn="ctr"/>
            <a:r>
              <a:rPr lang="en-US" dirty="0" smtClean="0"/>
              <a:t>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2594"/>
                <a:ext cx="10515600" cy="501436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+6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𝑠𝑡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=+∞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−4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=+∞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−4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−4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Answer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+6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−4</m:t>
                        </m:r>
                      </m:den>
                    </m:f>
                  </m:oMath>
                </a14:m>
                <a:endParaRPr lang="be-BY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2594"/>
                <a:ext cx="10515600" cy="501436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 (Properties of the Laplace Transform)</a:t>
            </a:r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91701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Heaviside’s Unit Step Function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20634" y="1377230"/>
                <a:ext cx="10515600" cy="497912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Let me consider a remarkable case before Exercise 2 (c) from the Homework. This function is denoted 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0634" y="1377230"/>
                <a:ext cx="10515600" cy="4979120"/>
              </a:xfrm>
              <a:blipFill>
                <a:blip r:embed="rId2"/>
                <a:stretch>
                  <a:fillRect l="-1159" t="-2081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Группа 20"/>
          <p:cNvGrpSpPr/>
          <p:nvPr/>
        </p:nvGrpSpPr>
        <p:grpSpPr>
          <a:xfrm>
            <a:off x="603068" y="2435906"/>
            <a:ext cx="4984406" cy="3466737"/>
            <a:chOff x="2155371" y="2710226"/>
            <a:chExt cx="4984406" cy="3466737"/>
          </a:xfrm>
        </p:grpSpPr>
        <p:cxnSp>
          <p:nvCxnSpPr>
            <p:cNvPr id="5" name="Прямая со стрелкой 4"/>
            <p:cNvCxnSpPr/>
            <p:nvPr/>
          </p:nvCxnSpPr>
          <p:spPr>
            <a:xfrm flipV="1">
              <a:off x="3487784" y="2782389"/>
              <a:ext cx="26125" cy="3394574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/>
            <p:nvPr/>
          </p:nvCxnSpPr>
          <p:spPr>
            <a:xfrm>
              <a:off x="2155371" y="5421085"/>
              <a:ext cx="4480560" cy="7837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3513909" y="3894636"/>
              <a:ext cx="3226525" cy="634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890647" y="3773380"/>
              <a:ext cx="40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be-BY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19515" y="5514312"/>
              <a:ext cx="40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be-BY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32977" y="5072242"/>
              <a:ext cx="40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be-BY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96790" y="2710226"/>
              <a:ext cx="40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be-BY" dirty="0"/>
            </a:p>
          </p:txBody>
        </p:sp>
      </p:grp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 (Properties of the Laplace Transform)</a:t>
            </a:r>
            <a:endParaRPr lang="be-BY"/>
          </a:p>
        </p:txBody>
      </p:sp>
      <p:sp>
        <p:nvSpPr>
          <p:cNvPr id="20" name="Номер слайда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7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65521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48640"/>
                <a:ext cx="10515600" cy="562832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eqAr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en-US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Let us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Solution.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1⋅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be-BY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be-BY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48640"/>
                <a:ext cx="10515600" cy="5628323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145" y="3635381"/>
            <a:ext cx="3132910" cy="215126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391" y="3486386"/>
            <a:ext cx="2192380" cy="2474953"/>
          </a:xfrm>
          <a:prstGeom prst="rect">
            <a:avLst/>
          </a:prstGeom>
        </p:spPr>
      </p:pic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 (Properties of the Laplace Transform)</a:t>
            </a: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8484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703526" cy="836658"/>
          </a:xfrm>
        </p:spPr>
        <p:txBody>
          <a:bodyPr/>
          <a:lstStyle/>
          <a:p>
            <a:pPr algn="ctr"/>
            <a:r>
              <a:rPr lang="en-US" dirty="0" smtClean="0"/>
              <a:t>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4"/>
                <a:ext cx="10435046" cy="542108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smtClean="0"/>
                  <a:t>2. Find the Laplace Transforms of the following functions: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smtClean="0"/>
                  <a:t>(c)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Hint. use the formula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 smtClean="0"/>
                  <a:t>Solution.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smtClean="0"/>
                  <a:t>(c) Using linearity of LT and Exercise 8 we have got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𝑏𝑠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4"/>
                <a:ext cx="10435046" cy="5421085"/>
              </a:xfrm>
              <a:blipFill>
                <a:blip r:embed="rId2"/>
                <a:stretch>
                  <a:fillRect l="-1227" t="-112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2 (Properties of the Laplace Transform)</a:t>
            </a:r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9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79964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2289</TotalTime>
  <Words>727</Words>
  <Application>Microsoft Office PowerPoint</Application>
  <PresentationFormat>Широкоэкранный</PresentationFormat>
  <Paragraphs>262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Тема Office</vt:lpstr>
      <vt:lpstr>Mathematical Methods of Solid Mechanics</vt:lpstr>
      <vt:lpstr>Further properties of Laplace Transform </vt:lpstr>
      <vt:lpstr>Solutions to the home exercises</vt:lpstr>
      <vt:lpstr>Solutions to the home exercises</vt:lpstr>
      <vt:lpstr>Solutions to the home exercises</vt:lpstr>
      <vt:lpstr>Solutions to the home exercises</vt:lpstr>
      <vt:lpstr>Heaviside’s Unit Step Function</vt:lpstr>
      <vt:lpstr>Презентация PowerPoint</vt:lpstr>
      <vt:lpstr>Solutions to the home exercises</vt:lpstr>
      <vt:lpstr>Plan of the lecture</vt:lpstr>
      <vt:lpstr>First translation theorem</vt:lpstr>
      <vt:lpstr>An example for the first translation theorem</vt:lpstr>
      <vt:lpstr>Second translation theorem</vt:lpstr>
      <vt:lpstr>An example for the second translation theorem</vt:lpstr>
      <vt:lpstr>Презентация PowerPoint</vt:lpstr>
      <vt:lpstr>Scaling theorem</vt:lpstr>
      <vt:lpstr>An example for the scaling theorem</vt:lpstr>
      <vt:lpstr>Differentiation of the Laplace Transform</vt:lpstr>
      <vt:lpstr>Differentiation of the Laplace Transform</vt:lpstr>
      <vt:lpstr>An application of the differentiation of the Laplace transform</vt:lpstr>
      <vt:lpstr>An application of the differentiation of the Laplace transform</vt:lpstr>
      <vt:lpstr>An application of the differentiation of the Laplace transform</vt:lpstr>
      <vt:lpstr>An application of the differentiation of the Laplace transform</vt:lpstr>
      <vt:lpstr>What’s happened for 〖L(t〗^α), where α∈R_+∖N?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Table of the Laplace transforms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Aliaksandr Radyna</dc:creator>
  <cp:lastModifiedBy>Aliaksandr Radyna</cp:lastModifiedBy>
  <cp:revision>140</cp:revision>
  <dcterms:created xsi:type="dcterms:W3CDTF">2020-05-13T07:06:02Z</dcterms:created>
  <dcterms:modified xsi:type="dcterms:W3CDTF">2020-10-08T14:33:39Z</dcterms:modified>
</cp:coreProperties>
</file>