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95" r:id="rId2"/>
    <p:sldId id="326" r:id="rId3"/>
    <p:sldId id="325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68" r:id="rId17"/>
    <p:sldId id="330" r:id="rId18"/>
    <p:sldId id="357" r:id="rId19"/>
    <p:sldId id="358" r:id="rId20"/>
    <p:sldId id="359" r:id="rId21"/>
    <p:sldId id="360" r:id="rId22"/>
    <p:sldId id="361" r:id="rId23"/>
    <p:sldId id="332" r:id="rId24"/>
    <p:sldId id="362" r:id="rId25"/>
    <p:sldId id="331" r:id="rId26"/>
    <p:sldId id="365" r:id="rId27"/>
    <p:sldId id="366" r:id="rId28"/>
    <p:sldId id="364" r:id="rId29"/>
    <p:sldId id="363" r:id="rId30"/>
    <p:sldId id="333" r:id="rId31"/>
    <p:sldId id="367" r:id="rId32"/>
    <p:sldId id="343" r:id="rId33"/>
    <p:sldId id="344" r:id="rId34"/>
  </p:sldIdLst>
  <p:sldSz cx="12192000" cy="6858000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32635-F54F-43AE-B205-26FCD504DDA4}" type="datetimeFigureOut">
              <a:rPr lang="be-BY" smtClean="0"/>
              <a:t>29.10.2020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D5C6D-25F4-4A86-84B6-CBC26ED1ED2B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6982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29.10.2020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64957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29.10.2020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3060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29.10.2020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88404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29.10.2020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03892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29.10.2020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9024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29.10.2020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6121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29.10.2020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2887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29.10.2020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2985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29.10.2020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97523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29.10.2020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75055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29.10.2020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94898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B5CAD-A25C-4BFA-98E3-33E91045C92A}" type="datetimeFigureOut">
              <a:rPr lang="be-BY" smtClean="0"/>
              <a:t>29.10.2020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89933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5" Type="http://schemas.openxmlformats.org/officeDocument/2006/relationships/slide" Target="slide32.xml"/><Relationship Id="rId4" Type="http://schemas.openxmlformats.org/officeDocument/2006/relationships/slide" Target="slide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Mathematical Methods of Solid Mechanics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Aliaksandr Radyna Assoc. Prof.</a:t>
            </a:r>
          </a:p>
          <a:p>
            <a:r>
              <a:rPr lang="en-US" dirty="0" smtClean="0"/>
              <a:t>DUT-BSU Joint Institute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82927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474" cy="875846"/>
          </a:xfrm>
        </p:spPr>
        <p:txBody>
          <a:bodyPr/>
          <a:lstStyle/>
          <a:p>
            <a:pPr algn="ctr"/>
            <a:r>
              <a:rPr lang="en-US" dirty="0" smtClean="0"/>
              <a:t>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2. Use the property of Theorem 4 to determine the following Laplace Transforms:</a:t>
                </a:r>
              </a:p>
              <a:p>
                <a:pPr marL="0" indent="0">
                  <a:buNone/>
                </a:pPr>
                <a:r>
                  <a:rPr lang="en-US" dirty="0" smtClean="0"/>
                  <a:t>(a)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Solution.</a:t>
                </a:r>
                <a:endParaRPr lang="en-US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 smtClean="0"/>
                  <a:t> then by Theorem 4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  <a:blipFill>
                <a:blip r:embed="rId2"/>
                <a:stretch>
                  <a:fillRect l="-1206" t="-1876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7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474" cy="875846"/>
          </a:xfrm>
        </p:spPr>
        <p:txBody>
          <a:bodyPr/>
          <a:lstStyle/>
          <a:p>
            <a:pPr algn="ctr"/>
            <a:r>
              <a:rPr lang="en-US" dirty="0" smtClean="0"/>
              <a:t>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2. Use the property of Theorem 4 to determine the following Laplace Transforms:</a:t>
                </a:r>
              </a:p>
              <a:p>
                <a:pPr marL="0" indent="0">
                  <a:buNone/>
                </a:pPr>
                <a:r>
                  <a:rPr lang="en-US" dirty="0" smtClean="0"/>
                  <a:t>(b)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Solution.</a:t>
                </a:r>
                <a:endParaRPr lang="en-US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 smtClean="0"/>
                  <a:t> then by Theorem 4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/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  <a:blipFill>
                <a:blip r:embed="rId2"/>
                <a:stretch>
                  <a:fillRect l="-517" t="-1876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4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474" cy="875846"/>
          </a:xfrm>
        </p:spPr>
        <p:txBody>
          <a:bodyPr/>
          <a:lstStyle/>
          <a:p>
            <a:pPr algn="ctr"/>
            <a:r>
              <a:rPr lang="en-US" dirty="0" smtClean="0"/>
              <a:t>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3. </a:t>
                </a:r>
                <a:r>
                  <a:rPr lang="en-US" dirty="0"/>
                  <a:t>Use the property of Theorem </a:t>
                </a:r>
                <a:r>
                  <a:rPr lang="en-US" dirty="0" smtClean="0"/>
                  <a:t>1, </a:t>
                </a:r>
                <a:r>
                  <a:rPr lang="en-US" dirty="0"/>
                  <a:t>4 to determine the following Laplace Transforms: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Solution.</a:t>
                </a:r>
                <a:endParaRPr lang="en-US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 smtClean="0"/>
                  <a:t> then by Scaling Theorem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  <a:blipFill>
                <a:blip r:embed="rId2"/>
                <a:stretch>
                  <a:fillRect l="-1206" t="-1876" r="-46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69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474" cy="875846"/>
          </a:xfrm>
        </p:spPr>
        <p:txBody>
          <a:bodyPr/>
          <a:lstStyle/>
          <a:p>
            <a:pPr algn="ctr"/>
            <a:r>
              <a:rPr lang="en-US" dirty="0" smtClean="0"/>
              <a:t>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3. </a:t>
                </a:r>
                <a:r>
                  <a:rPr lang="en-US" dirty="0"/>
                  <a:t>Use the property of Theorem </a:t>
                </a:r>
                <a:r>
                  <a:rPr lang="en-US" dirty="0" smtClean="0"/>
                  <a:t>1, </a:t>
                </a:r>
                <a:r>
                  <a:rPr lang="en-US" dirty="0"/>
                  <a:t>4 to determine the following Laplace Transforms: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Solution.</a:t>
                </a:r>
                <a:endParaRPr lang="en-US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r>
                  <a:rPr lang="en-US" dirty="0" smtClean="0"/>
                  <a:t> then by First shifting Theorem we have got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  <a:blipFill>
                <a:blip r:embed="rId2"/>
                <a:stretch>
                  <a:fillRect l="-1206" t="-1876" r="-46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0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474" cy="875846"/>
          </a:xfrm>
        </p:spPr>
        <p:txBody>
          <a:bodyPr/>
          <a:lstStyle/>
          <a:p>
            <a:pPr algn="ctr"/>
            <a:r>
              <a:rPr lang="en-US" dirty="0" smtClean="0"/>
              <a:t>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3. </a:t>
                </a:r>
                <a:r>
                  <a:rPr lang="en-US" dirty="0"/>
                  <a:t>Use the property of Theorem </a:t>
                </a:r>
                <a:r>
                  <a:rPr lang="en-US" dirty="0" smtClean="0"/>
                  <a:t>1, </a:t>
                </a:r>
                <a:r>
                  <a:rPr lang="en-US" dirty="0"/>
                  <a:t>4 to determine the following Laplace Transforms: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Solution.</a:t>
                </a:r>
                <a:endParaRPr lang="en-US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Further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−4)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r>
                  <a:rPr lang="en-US" dirty="0" smtClean="0"/>
                  <a:t> then by Theorem 4 (about differentiation of LT) we have got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−4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−4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−4)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−8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  <a:blipFill>
                <a:blip r:embed="rId2"/>
                <a:stretch>
                  <a:fillRect l="-632" t="-209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22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Derivative property of the Laplace Transform</a:t>
            </a:r>
            <a:endParaRPr lang="be-BY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6448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Plan of the lecture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hlinkClick r:id="rId2" action="ppaction://hlinksldjump"/>
              </a:rPr>
              <a:t>The Laplace Transform of derivative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3" action="ppaction://hlinksldjump"/>
              </a:rPr>
              <a:t>Integration of the Laplace Transform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4" action="ppaction://hlinksldjump"/>
              </a:rPr>
              <a:t>The Laplace Transform of the integral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5" action="ppaction://hlinksldjump"/>
              </a:rPr>
              <a:t>Table of the Laplace Transforms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6" action="ppaction://hlinksldjump"/>
              </a:rPr>
              <a:t>Homework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04539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Laplace Transform of derivative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4" y="1825625"/>
                <a:ext cx="10922726" cy="444454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Theorem 1.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Moreover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−…−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4" y="1825625"/>
                <a:ext cx="10922726" cy="4444546"/>
              </a:xfrm>
              <a:blipFill>
                <a:blip r:embed="rId2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15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Laplace Transform of derivative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4" y="1489166"/>
                <a:ext cx="10922726" cy="47810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Proof.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=+∞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(0).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4" y="1489166"/>
                <a:ext cx="10922726" cy="4781005"/>
              </a:xfrm>
              <a:blipFill>
                <a:blip r:embed="rId2"/>
                <a:stretch>
                  <a:fillRect l="-1172" t="-2038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2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Laplace Transform of derivative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4" y="1489166"/>
                <a:ext cx="10922726" cy="47810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Proof.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Taking most left-hand side of equations and most right-hand side of equations we get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)}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4" y="1489166"/>
                <a:ext cx="10922726" cy="4781005"/>
              </a:xfrm>
              <a:blipFill>
                <a:blip r:embed="rId2"/>
                <a:stretch>
                  <a:fillRect l="-1172" t="-2038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1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Derivative  property of the Laplace Transform 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6997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Laplace Transform of derivative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4" y="1489166"/>
                <a:ext cx="10922726" cy="478100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Proof.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Consider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then by the previous argument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0" dirty="0" smtClean="0"/>
                  <a:t>We substitute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b="0" dirty="0" smtClean="0"/>
                  <a:t> instead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dirty="0" smtClean="0"/>
                  <a:t> in RHS of the last equation: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(0))−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4" y="1489166"/>
                <a:ext cx="10922726" cy="4781005"/>
              </a:xfrm>
              <a:blipFill>
                <a:blip r:embed="rId2"/>
                <a:stretch>
                  <a:fillRect l="-1172" t="-280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07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Laplace Transform of derivative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3" y="1489166"/>
                <a:ext cx="11508377" cy="47156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Proof.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(0))−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For n-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derivative we can get the theorem by induction. Assume that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…−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b="0" i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is true.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3" y="1489166"/>
                <a:ext cx="11508377" cy="4715691"/>
              </a:xfrm>
              <a:blipFill>
                <a:blip r:embed="rId2"/>
                <a:stretch>
                  <a:fillRect l="-1112" t="-206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03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Laplace Transform of derivative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3" y="1489166"/>
                <a:ext cx="11508377" cy="47156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Proof.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…−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b="0" i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is true. Then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…−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(0)</m:t>
                          </m:r>
                          <m:r>
                            <m:rPr>
                              <m:nor/>
                            </m:rPr>
                            <a:rPr lang="en-US" i="1" dirty="0"/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−…−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3" y="1489166"/>
                <a:ext cx="11508377" cy="4715691"/>
              </a:xfrm>
              <a:blipFill>
                <a:blip r:embed="rId2"/>
                <a:stretch>
                  <a:fillRect l="-1112" t="-206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31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768840" cy="109791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 example for theorem 1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4" y="1463040"/>
                <a:ext cx="9953897" cy="480713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Exercise 1. </a:t>
                </a:r>
                <a:r>
                  <a:rPr lang="en-US" dirty="0" smtClean="0"/>
                  <a:t>Find the Laplace transform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dirty="0" smtClean="0"/>
                  <a:t> if we know that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4" y="1463040"/>
                <a:ext cx="9953897" cy="4807131"/>
              </a:xfrm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4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768840" cy="109791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 example for </a:t>
            </a:r>
            <a:r>
              <a:rPr lang="en-US" dirty="0" smtClean="0"/>
              <a:t>theorem </a:t>
            </a:r>
            <a:r>
              <a:rPr lang="en-US" dirty="0"/>
              <a:t>1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4" y="1463040"/>
                <a:ext cx="9953897" cy="480713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Solution.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)′=4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b="0" dirty="0" smtClean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By  Theorem 1 we obtain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 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+16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</m:oMath>
                </a14:m>
                <a:r>
                  <a:rPr lang="en-US" b="0" dirty="0" smtClean="0"/>
                  <a:t>.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b="0" dirty="0" smtClean="0">
                    <a:hlinkClick r:id="rId2" action="ppaction://hlinksldjump"/>
                  </a:rPr>
                  <a:t>The Plan of the lecture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4" y="1463040"/>
                <a:ext cx="9953897" cy="4807131"/>
              </a:xfrm>
              <a:blipFill>
                <a:blip r:embed="rId3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82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Integration of the Laplace transform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Theorem 2.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&gt;0, ∃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en-US" dirty="0" smtClean="0"/>
                  <a:t> then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77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8291" cy="928098"/>
          </a:xfrm>
        </p:spPr>
        <p:txBody>
          <a:bodyPr/>
          <a:lstStyle/>
          <a:p>
            <a:pPr algn="ctr"/>
            <a:r>
              <a:rPr lang="en-US" dirty="0"/>
              <a:t>Integration of the Laplace transform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05394" y="1489166"/>
                <a:ext cx="10648406" cy="468779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Proof.  </a:t>
                </a:r>
                <a:r>
                  <a:rPr lang="en-US" dirty="0" smtClean="0"/>
                  <a:t>We remark that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Then substitute RHS to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i</a:t>
                </a:r>
                <a:r>
                  <a:rPr lang="en-US" dirty="0" smtClean="0"/>
                  <a:t>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5394" y="1489166"/>
                <a:ext cx="10648406" cy="4687797"/>
              </a:xfrm>
              <a:blipFill>
                <a:blip r:embed="rId2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95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90909" cy="980349"/>
          </a:xfrm>
        </p:spPr>
        <p:txBody>
          <a:bodyPr/>
          <a:lstStyle/>
          <a:p>
            <a:pPr algn="ctr"/>
            <a:r>
              <a:rPr lang="en-US" dirty="0"/>
              <a:t>Integration of the Laplace transform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05394" y="1489166"/>
                <a:ext cx="10648406" cy="468779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𝑑𝑞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𝑞𝑡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dirty="0" smtClean="0">
                    <a:hlinkClick r:id="rId2" action="ppaction://hlinksldjump"/>
                  </a:rPr>
                  <a:t>The Plan of the lecture</a:t>
                </a: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5394" y="1489166"/>
                <a:ext cx="10648406" cy="468779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1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Laplace transform of the integral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Theorem 3.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then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3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12977" cy="901972"/>
          </a:xfrm>
        </p:spPr>
        <p:txBody>
          <a:bodyPr/>
          <a:lstStyle/>
          <a:p>
            <a:pPr algn="ctr"/>
            <a:r>
              <a:rPr lang="en-US" dirty="0" smtClean="0"/>
              <a:t>Laplace transform of the integral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0789"/>
                <a:ext cx="10515600" cy="476617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Proof.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Denote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. It is clear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Let us take the Laplace transform from both sides of the last equation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0789"/>
                <a:ext cx="10515600" cy="4766174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33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474" cy="875846"/>
          </a:xfrm>
        </p:spPr>
        <p:txBody>
          <a:bodyPr/>
          <a:lstStyle/>
          <a:p>
            <a:pPr algn="ctr"/>
            <a:r>
              <a:rPr lang="en-US" dirty="0" smtClean="0"/>
              <a:t>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1. Using </a:t>
                </a:r>
                <a:r>
                  <a:rPr lang="en-US" dirty="0"/>
                  <a:t>Theorems 1 and 2 find the Laplace Transforms of the following functions:</a:t>
                </a:r>
              </a:p>
              <a:p>
                <a:pPr marL="0" indent="0">
                  <a:buNone/>
                </a:pPr>
                <a:r>
                  <a:rPr lang="en-US" dirty="0"/>
                  <a:t>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Solution.</a:t>
                </a:r>
                <a:endParaRPr lang="en-US" b="1" dirty="0"/>
              </a:p>
              <a:p>
                <a:pPr marL="514350" indent="-514350">
                  <a:buAutoNum type="alphaLcParenBoth"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 smtClean="0"/>
                  <a:t> then by Th.1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  <a:blipFill>
                <a:blip r:embed="rId2"/>
                <a:stretch>
                  <a:fillRect l="-1206" t="-1876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23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 example for theorem 3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Exercise 2. </a:t>
                </a:r>
                <a:r>
                  <a:rPr lang="en-US" dirty="0" smtClean="0"/>
                  <a:t>Find th</a:t>
                </a:r>
                <a:r>
                  <a:rPr lang="en-US" dirty="0"/>
                  <a:t>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  is a Sine Integral function.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Solution.</a:t>
                </a:r>
              </a:p>
              <a:p>
                <a:pPr marL="0" indent="0">
                  <a:buNone/>
                </a:pPr>
                <a:r>
                  <a:rPr lang="en-US" dirty="0" smtClean="0"/>
                  <a:t>Since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a</a:t>
                </a:r>
                <a:r>
                  <a:rPr lang="en-US" dirty="0" smtClean="0"/>
                  <a:t>nd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limUpp>
                        <m:limUp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lim>
                      </m:limUpp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be-BY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b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3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30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6309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 example for theorem 3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Then by theorem 3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Note!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limUpp>
                        <m:limUp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Th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2</m:t>
                          </m:r>
                        </m:lim>
                      </m:limUpp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𝑑𝑢</m:t>
                          </m:r>
                          <m:limUpp>
                            <m:limUp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lim>
                          </m:limUpp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be-BY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func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>
                    <a:hlinkClick r:id="rId2" action="ppaction://hlinksldjump"/>
                  </a:rPr>
                  <a:t>The Plan of the lecture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76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6914" y="365125"/>
            <a:ext cx="9797143" cy="5754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of the Laplace transforms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68435057"/>
                  </p:ext>
                </p:extLst>
              </p:nvPr>
            </p:nvGraphicFramePr>
            <p:xfrm>
              <a:off x="2403566" y="940526"/>
              <a:ext cx="7563395" cy="55468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0849">
                      <a:extLst>
                        <a:ext uri="{9D8B030D-6E8A-4147-A177-3AD203B41FA5}">
                          <a16:colId xmlns:a16="http://schemas.microsoft.com/office/drawing/2014/main" val="148095261"/>
                        </a:ext>
                      </a:extLst>
                    </a:gridCol>
                    <a:gridCol w="1890849">
                      <a:extLst>
                        <a:ext uri="{9D8B030D-6E8A-4147-A177-3AD203B41FA5}">
                          <a16:colId xmlns:a16="http://schemas.microsoft.com/office/drawing/2014/main" val="277792271"/>
                        </a:ext>
                      </a:extLst>
                    </a:gridCol>
                    <a:gridCol w="1770016">
                      <a:extLst>
                        <a:ext uri="{9D8B030D-6E8A-4147-A177-3AD203B41FA5}">
                          <a16:colId xmlns:a16="http://schemas.microsoft.com/office/drawing/2014/main" val="802249575"/>
                        </a:ext>
                      </a:extLst>
                    </a:gridCol>
                    <a:gridCol w="2011681">
                      <a:extLst>
                        <a:ext uri="{9D8B030D-6E8A-4147-A177-3AD203B41FA5}">
                          <a16:colId xmlns:a16="http://schemas.microsoft.com/office/drawing/2014/main" val="3880239665"/>
                        </a:ext>
                      </a:extLst>
                    </a:gridCol>
                  </a:tblGrid>
                  <a:tr h="4021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t-space</a:t>
                          </a:r>
                          <a:endParaRPr lang="be-BY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s-space</a:t>
                          </a:r>
                          <a:endParaRPr lang="be-BY" b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t-space</a:t>
                          </a:r>
                          <a:endParaRPr lang="be-BY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s-space</a:t>
                          </a:r>
                          <a:endParaRPr lang="be-BY" b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7869532"/>
                      </a:ext>
                    </a:extLst>
                  </a:tr>
                  <a:tr h="40217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be-BY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be-BY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510824"/>
                      </a:ext>
                    </a:extLst>
                  </a:tr>
                  <a:tr h="6581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5029761"/>
                      </a:ext>
                    </a:extLst>
                  </a:tr>
                  <a:tr h="6630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𝑎𝑠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7447859"/>
                      </a:ext>
                    </a:extLst>
                  </a:tr>
                  <a:tr h="6086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sinh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9271865"/>
                      </a:ext>
                    </a:extLst>
                  </a:tr>
                  <a:tr h="6086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cosh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𝑏𝑡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54133"/>
                      </a:ext>
                    </a:extLst>
                  </a:tr>
                  <a:tr h="6447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𝑏𝑡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be-BY" dirty="0"/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𝑎𝑠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4062213"/>
                      </a:ext>
                    </a:extLst>
                  </a:tr>
                  <a:tr h="613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𝑎𝑡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arctan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435331"/>
                      </a:ext>
                    </a:extLst>
                  </a:tr>
                  <a:tr h="9114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be-BY" i="1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arctan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be-BY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4900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68435057"/>
                  </p:ext>
                </p:extLst>
              </p:nvPr>
            </p:nvGraphicFramePr>
            <p:xfrm>
              <a:off x="2403566" y="940526"/>
              <a:ext cx="7563395" cy="55468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0849">
                      <a:extLst>
                        <a:ext uri="{9D8B030D-6E8A-4147-A177-3AD203B41FA5}">
                          <a16:colId xmlns:a16="http://schemas.microsoft.com/office/drawing/2014/main" val="148095261"/>
                        </a:ext>
                      </a:extLst>
                    </a:gridCol>
                    <a:gridCol w="1890849">
                      <a:extLst>
                        <a:ext uri="{9D8B030D-6E8A-4147-A177-3AD203B41FA5}">
                          <a16:colId xmlns:a16="http://schemas.microsoft.com/office/drawing/2014/main" val="277792271"/>
                        </a:ext>
                      </a:extLst>
                    </a:gridCol>
                    <a:gridCol w="1770016">
                      <a:extLst>
                        <a:ext uri="{9D8B030D-6E8A-4147-A177-3AD203B41FA5}">
                          <a16:colId xmlns:a16="http://schemas.microsoft.com/office/drawing/2014/main" val="802249575"/>
                        </a:ext>
                      </a:extLst>
                    </a:gridCol>
                    <a:gridCol w="2011681">
                      <a:extLst>
                        <a:ext uri="{9D8B030D-6E8A-4147-A177-3AD203B41FA5}">
                          <a16:colId xmlns:a16="http://schemas.microsoft.com/office/drawing/2014/main" val="3880239665"/>
                        </a:ext>
                      </a:extLst>
                    </a:gridCol>
                  </a:tblGrid>
                  <a:tr h="4021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t-space</a:t>
                          </a:r>
                          <a:endParaRPr lang="be-BY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s-space</a:t>
                          </a:r>
                          <a:endParaRPr lang="be-BY" b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t-space</a:t>
                          </a:r>
                          <a:endParaRPr lang="be-BY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s-space</a:t>
                          </a:r>
                          <a:endParaRPr lang="be-BY" b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7869532"/>
                      </a:ext>
                    </a:extLst>
                  </a:tr>
                  <a:tr h="402170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22" t="-107576" r="-300000" b="-11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645" t="-107576" r="-200968" b="-11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13746" t="-107576" r="-114089" b="-11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76667" t="-107576" r="-606" b="-11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510824"/>
                      </a:ext>
                    </a:extLst>
                  </a:tr>
                  <a:tr h="658141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22" t="-126852" r="-300000" b="-623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645" t="-126852" r="-200968" b="-623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13746" t="-126852" r="-114089" b="-623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76667" t="-126852" r="-606" b="-623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5029761"/>
                      </a:ext>
                    </a:extLst>
                  </a:tr>
                  <a:tr h="663029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22" t="-224771" r="-300000" b="-5174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645" t="-224771" r="-200968" b="-5174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13746" t="-224771" r="-114089" b="-5174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76667" t="-224771" r="-606" b="-5174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447859"/>
                      </a:ext>
                    </a:extLst>
                  </a:tr>
                  <a:tr h="613982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22" t="-350495" r="-300000" b="-458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645" t="-350495" r="-200968" b="-458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13746" t="-350495" r="-114089" b="-458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76667" t="-350495" r="-606" b="-4584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271865"/>
                      </a:ext>
                    </a:extLst>
                  </a:tr>
                  <a:tr h="609918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22" t="-455000" r="-300000" b="-36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645" t="-455000" r="-200968" b="-36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13746" t="-455000" r="-114089" b="-36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76667" t="-455000" r="-606" b="-36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954133"/>
                      </a:ext>
                    </a:extLst>
                  </a:tr>
                  <a:tr h="672465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22" t="-500000" r="-300000" b="-2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645" t="-500000" r="-200968" b="-2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13746" t="-500000" r="-114089" b="-2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76667" t="-500000" r="-606" b="-2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4062213"/>
                      </a:ext>
                    </a:extLst>
                  </a:tr>
                  <a:tr h="613516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22" t="-666000" r="-300000" b="-1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645" t="-666000" r="-200968" b="-1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13746" t="-666000" r="-114089" b="-1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76667" t="-666000" r="-606" b="-15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435331"/>
                      </a:ext>
                    </a:extLst>
                  </a:tr>
                  <a:tr h="911460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22" t="-510667" r="-300000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645" t="-510667" r="-200968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13746" t="-510667" r="-114089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76667" t="-510667" r="-606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49000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52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38"/>
          </a:xfrm>
        </p:spPr>
        <p:txBody>
          <a:bodyPr/>
          <a:lstStyle/>
          <a:p>
            <a:pPr algn="ctr"/>
            <a:r>
              <a:rPr lang="en-US" dirty="0" smtClean="0"/>
              <a:t>Homework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4664"/>
                <a:ext cx="11127377" cy="479230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US" smtClean="0"/>
                  <a:t>Prove that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𝑑𝑢</m:t>
                                  </m:r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2. Find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𝑎𝑢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𝑏𝑢</m:t>
                                          </m:r>
                                        </m:e>
                                      </m:func>
                                    </m:e>
                                  </m:func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3. Determine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sinh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be-BY" dirty="0"/>
                                <m:t> 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4664"/>
                <a:ext cx="11127377" cy="4792300"/>
              </a:xfrm>
              <a:blipFill>
                <a:blip r:embed="rId2"/>
                <a:stretch>
                  <a:fillRect l="-1095" t="-229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9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474" cy="875846"/>
          </a:xfrm>
        </p:spPr>
        <p:txBody>
          <a:bodyPr/>
          <a:lstStyle/>
          <a:p>
            <a:pPr algn="ctr"/>
            <a:r>
              <a:rPr lang="en-US" dirty="0" smtClean="0"/>
              <a:t>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1. Using </a:t>
                </a:r>
                <a:r>
                  <a:rPr lang="en-US" dirty="0"/>
                  <a:t>Theorems 1 and 2 find the Laplace Transforms of the following functions:</a:t>
                </a:r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en-US" dirty="0"/>
                  <a:t>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Solution.</a:t>
                </a:r>
                <a:endParaRPr lang="en-US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(b) By linearity of LT we have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+6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  <a:blipFill>
                <a:blip r:embed="rId2"/>
                <a:stretch>
                  <a:fillRect l="-1206" t="-1876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6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474" cy="875846"/>
          </a:xfrm>
        </p:spPr>
        <p:txBody>
          <a:bodyPr/>
          <a:lstStyle/>
          <a:p>
            <a:pPr algn="ctr"/>
            <a:r>
              <a:rPr lang="en-US" dirty="0" smtClean="0"/>
              <a:t>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1. Using </a:t>
                </a:r>
                <a:r>
                  <a:rPr lang="en-US" dirty="0"/>
                  <a:t>Theorems 1 and 2 find the Laplace Transforms of the following functions:</a:t>
                </a:r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en-US" dirty="0"/>
                  <a:t>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dirty="0"/>
                  <a:t>;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Solution.</a:t>
                </a:r>
                <a:endParaRPr lang="en-US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 (c)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𝑖𝑡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}+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  <a:blipFill>
                <a:blip r:embed="rId2"/>
                <a:stretch>
                  <a:fillRect l="-1206" t="-2539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5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474" cy="875846"/>
          </a:xfrm>
        </p:spPr>
        <p:txBody>
          <a:bodyPr/>
          <a:lstStyle/>
          <a:p>
            <a:pPr algn="ctr"/>
            <a:r>
              <a:rPr lang="en-US" dirty="0" smtClean="0"/>
              <a:t>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1. Using </a:t>
                </a:r>
                <a:r>
                  <a:rPr lang="en-US" dirty="0"/>
                  <a:t>Theorems 1 and 2 find the Laplace Transforms of the following functions: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(</a:t>
                </a:r>
                <a:r>
                  <a:rPr lang="en-US" dirty="0"/>
                  <a:t>d)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0;1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1;2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Hint</a:t>
                </a:r>
                <a:r>
                  <a:rPr lang="en-US" dirty="0"/>
                  <a:t>. use the Unit step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82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474" cy="875846"/>
          </a:xfrm>
        </p:spPr>
        <p:txBody>
          <a:bodyPr/>
          <a:lstStyle/>
          <a:p>
            <a:pPr algn="ctr"/>
            <a:r>
              <a:rPr lang="en-US" dirty="0" smtClean="0"/>
              <a:t>Solutions to the home exercises</a:t>
            </a:r>
            <a:endParaRPr lang="be-B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240972"/>
                <a:ext cx="11469188" cy="55255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Solution.</a:t>
                </a:r>
                <a:endParaRPr lang="en-US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(d)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−1))+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−1))+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t</a:t>
                </a:r>
                <a:r>
                  <a:rPr lang="en-US" dirty="0" smtClean="0"/>
                  <a:t>hen by linearity of LT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Theorem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lim>
                      </m:limUp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240972"/>
                <a:ext cx="11469188" cy="5525588"/>
              </a:xfrm>
              <a:blipFill>
                <a:blip r:embed="rId2"/>
                <a:stretch>
                  <a:fillRect l="-1063" t="-1876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42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474" cy="875846"/>
          </a:xfrm>
        </p:spPr>
        <p:txBody>
          <a:bodyPr/>
          <a:lstStyle/>
          <a:p>
            <a:pPr algn="ctr"/>
            <a:r>
              <a:rPr lang="en-US" dirty="0" smtClean="0"/>
              <a:t>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2. Use the property of Theorem 4 to determine the following Laplace Transforms:</a:t>
                </a:r>
              </a:p>
              <a:p>
                <a:pPr marL="0" indent="0">
                  <a:buNone/>
                </a:pPr>
                <a:r>
                  <a:rPr lang="en-US" dirty="0"/>
                  <a:t>(a)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dirty="0"/>
                  <a:t>;  (b)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  <a:blipFill>
                <a:blip r:embed="rId2"/>
                <a:stretch>
                  <a:fillRect l="-1206" t="-1876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03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474" cy="875846"/>
          </a:xfrm>
        </p:spPr>
        <p:txBody>
          <a:bodyPr/>
          <a:lstStyle/>
          <a:p>
            <a:pPr algn="ctr"/>
            <a:r>
              <a:rPr lang="en-US" dirty="0" smtClean="0"/>
              <a:t>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2. Use the property of Theorem 4 to determine the following Laplace Transforms:</a:t>
                </a:r>
              </a:p>
              <a:p>
                <a:pPr marL="0" indent="0">
                  <a:buNone/>
                </a:pPr>
                <a:r>
                  <a:rPr lang="en-US" dirty="0" smtClean="0"/>
                  <a:t>(a)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Solution.</a:t>
                </a:r>
                <a:endParaRPr lang="en-US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 smtClean="0"/>
                  <a:t> then by Theorem 4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  <a:blipFill>
                <a:blip r:embed="rId2"/>
                <a:stretch>
                  <a:fillRect l="-1206" t="-1876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8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526</Words>
  <Application>Microsoft Office PowerPoint</Application>
  <PresentationFormat>Широкоэкранный</PresentationFormat>
  <Paragraphs>220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Тема Office</vt:lpstr>
      <vt:lpstr>Mathematical Methods of Solid Mechanics</vt:lpstr>
      <vt:lpstr>Derivative  property of the Laplace Transform </vt:lpstr>
      <vt:lpstr>Solutions to the home exercises</vt:lpstr>
      <vt:lpstr>Solutions to the home exercises</vt:lpstr>
      <vt:lpstr>Solutions to the home exercises</vt:lpstr>
      <vt:lpstr>Solutions to the home exercises</vt:lpstr>
      <vt:lpstr>Solutions to the home exercises</vt:lpstr>
      <vt:lpstr>Solutions to the home exercises</vt:lpstr>
      <vt:lpstr>Solutions to the home exercises</vt:lpstr>
      <vt:lpstr>Solutions to the home exercises</vt:lpstr>
      <vt:lpstr>Solutions to the home exercises</vt:lpstr>
      <vt:lpstr>Solutions to the home exercises</vt:lpstr>
      <vt:lpstr>Solutions to the home exercises</vt:lpstr>
      <vt:lpstr>Solutions to the home exercises</vt:lpstr>
      <vt:lpstr>Derivative property of the Laplace Transform</vt:lpstr>
      <vt:lpstr>The Plan of the lecture</vt:lpstr>
      <vt:lpstr> Laplace Transform of derivative</vt:lpstr>
      <vt:lpstr> Laplace Transform of derivative</vt:lpstr>
      <vt:lpstr> Laplace Transform of derivative</vt:lpstr>
      <vt:lpstr> Laplace Transform of derivative</vt:lpstr>
      <vt:lpstr> Laplace Transform of derivative</vt:lpstr>
      <vt:lpstr> Laplace Transform of derivative</vt:lpstr>
      <vt:lpstr>An example for theorem 1</vt:lpstr>
      <vt:lpstr>An example for theorem 1</vt:lpstr>
      <vt:lpstr>Integration of the Laplace transform</vt:lpstr>
      <vt:lpstr>Integration of the Laplace transform</vt:lpstr>
      <vt:lpstr>Integration of the Laplace transform</vt:lpstr>
      <vt:lpstr>Laplace transform of the integral</vt:lpstr>
      <vt:lpstr>Laplace transform of the integral</vt:lpstr>
      <vt:lpstr>An example for theorem 3</vt:lpstr>
      <vt:lpstr>An example for theorem 3</vt:lpstr>
      <vt:lpstr>Table of the Laplace transforms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Aliaksandr Radyna</dc:creator>
  <cp:lastModifiedBy>Aliaksandr Radyna</cp:lastModifiedBy>
  <cp:revision>174</cp:revision>
  <dcterms:created xsi:type="dcterms:W3CDTF">2020-05-13T07:06:02Z</dcterms:created>
  <dcterms:modified xsi:type="dcterms:W3CDTF">2020-10-29T14:28:14Z</dcterms:modified>
</cp:coreProperties>
</file>