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26" r:id="rId3"/>
    <p:sldId id="325" r:id="rId4"/>
    <p:sldId id="345" r:id="rId5"/>
    <p:sldId id="368" r:id="rId6"/>
    <p:sldId id="369" r:id="rId7"/>
    <p:sldId id="346" r:id="rId8"/>
    <p:sldId id="370" r:id="rId9"/>
    <p:sldId id="371" r:id="rId10"/>
    <p:sldId id="356" r:id="rId11"/>
    <p:sldId id="330" r:id="rId12"/>
    <p:sldId id="357" r:id="rId13"/>
    <p:sldId id="372" r:id="rId14"/>
    <p:sldId id="358" r:id="rId15"/>
    <p:sldId id="359" r:id="rId16"/>
    <p:sldId id="373" r:id="rId17"/>
    <p:sldId id="374" r:id="rId18"/>
    <p:sldId id="360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43" r:id="rId29"/>
    <p:sldId id="384" r:id="rId30"/>
    <p:sldId id="344" r:id="rId31"/>
    <p:sldId id="386" r:id="rId32"/>
    <p:sldId id="388" r:id="rId33"/>
    <p:sldId id="387" r:id="rId34"/>
    <p:sldId id="385" r:id="rId35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495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06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8404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389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902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12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88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985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752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505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489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5CAD-A25C-4BFA-98E3-33E91045C92A}" type="datetimeFigureOut">
              <a:rPr lang="be-BY" smtClean="0"/>
              <a:t>12.10.2020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993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Methods of Solid Mechanics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Aliaksandr Radyna Assoc. Prof.</a:t>
            </a:r>
          </a:p>
          <a:p>
            <a:r>
              <a:rPr lang="en-US" dirty="0" smtClean="0"/>
              <a:t>DUT-BSU Joint Institute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82927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Inverse Laplace Transform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448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Definition of Inverse Laplace transform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825625"/>
                <a:ext cx="10922726" cy="44445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Definition 1.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then the inverse Laplace transform is defined by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825625"/>
                <a:ext cx="10922726" cy="4444546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the Inverse Laplace Transform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Theorem 1. </a:t>
                </a:r>
                <a:r>
                  <a:rPr lang="en-US" dirty="0" smtClean="0"/>
                  <a:t>For any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from s-space (having ILT) and any real (or complex)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            (1)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Proof.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Let us take the Laplace transform from the both sides of (1) and due to its linearity we shall obtain true identity.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 l="-1172" r="-156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the Inverse Laplace Transform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}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}+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9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3606" cy="1124041"/>
          </a:xfrm>
        </p:spPr>
        <p:txBody>
          <a:bodyPr/>
          <a:lstStyle/>
          <a:p>
            <a:r>
              <a:rPr lang="en-US" dirty="0" smtClean="0"/>
              <a:t> Uniqueness of the Inverse Laplace Transform 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7016" y="1776549"/>
                <a:ext cx="10726783" cy="449362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Theorem 2. (Uniqueness) </a:t>
                </a:r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hen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part from null functions (that is, functions having zero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 smtClean="0"/>
                  <a:t>).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016" y="1776549"/>
                <a:ext cx="10726783" cy="4493622"/>
              </a:xfrm>
              <a:blipFill>
                <a:blip r:embed="rId2"/>
                <a:stretch>
                  <a:fillRect l="-119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1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Uniqueness of the Inverse Laplace Transform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Prove that the Laplace Transform is unique: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s equivalent to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 smtClean="0"/>
                  <a:t>Denoting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, to prove uniqueness is equivalent to prove implication: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 l="-1172" t="-28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0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Uniqueness of the Inverse Laplace Transform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It will be proved later.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From the uniqueness of the Laplace transform follows the uniqueness of the inverse Laplace transform.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 l="-1172" t="-203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of the Inverse Laplace Transform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2164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Example 1. </a:t>
                </a:r>
                <a:r>
                  <a:rPr lang="en-US" dirty="0" smtClean="0"/>
                  <a:t>Using partial fractions find the inverse LT: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There is a representation of a fraction by partial fractions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are unknown coefficients</a:t>
                </a:r>
                <a:r>
                  <a:rPr lang="en-US" dirty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1112" t="-172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Since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s an identity,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by multiplying both sides of it on different expressions and then by substituting 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to the new identity: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e-BY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 Inverse Laplace Transform 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6997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The same procedure can be applied for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|×(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e-BY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Therefore,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3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Example </a:t>
                </a:r>
                <a:r>
                  <a:rPr lang="en-US" b="1" dirty="0"/>
                  <a:t>2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Determine  the inverse LT: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There is a representation of a fraction by partial fractions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are unknown coefficients</a:t>
                </a:r>
                <a:r>
                  <a:rPr lang="en-US" dirty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1112" t="-172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These unknown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can be derived by multiplying all identity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then by 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1112" t="-172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Therefore,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and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can be derived from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By multiplying whole the identity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 smtClean="0"/>
                  <a:t> and then take a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1112" t="-21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2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can be obtained from the equality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b</a:t>
                </a:r>
                <a:r>
                  <a:rPr lang="en-US" dirty="0" smtClean="0"/>
                  <a:t>y substituting into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+18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</m:t>
                    </m:r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Resuming,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 smtClean="0"/>
                  <a:t> we have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9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6914" y="365125"/>
            <a:ext cx="9797143" cy="5754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table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9177323"/>
                  </p:ext>
                </p:extLst>
              </p:nvPr>
            </p:nvGraphicFramePr>
            <p:xfrm>
              <a:off x="2403566" y="940526"/>
              <a:ext cx="7563395" cy="55468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0849">
                      <a:extLst>
                        <a:ext uri="{9D8B030D-6E8A-4147-A177-3AD203B41FA5}">
                          <a16:colId xmlns:a16="http://schemas.microsoft.com/office/drawing/2014/main" val="148095261"/>
                        </a:ext>
                      </a:extLst>
                    </a:gridCol>
                    <a:gridCol w="1890849">
                      <a:extLst>
                        <a:ext uri="{9D8B030D-6E8A-4147-A177-3AD203B41FA5}">
                          <a16:colId xmlns:a16="http://schemas.microsoft.com/office/drawing/2014/main" val="277792271"/>
                        </a:ext>
                      </a:extLst>
                    </a:gridCol>
                    <a:gridCol w="1770016">
                      <a:extLst>
                        <a:ext uri="{9D8B030D-6E8A-4147-A177-3AD203B41FA5}">
                          <a16:colId xmlns:a16="http://schemas.microsoft.com/office/drawing/2014/main" val="802249575"/>
                        </a:ext>
                      </a:extLst>
                    </a:gridCol>
                    <a:gridCol w="2011681">
                      <a:extLst>
                        <a:ext uri="{9D8B030D-6E8A-4147-A177-3AD203B41FA5}">
                          <a16:colId xmlns:a16="http://schemas.microsoft.com/office/drawing/2014/main" val="3880239665"/>
                        </a:ext>
                      </a:extLst>
                    </a:gridCol>
                  </a:tblGrid>
                  <a:tr h="402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869532"/>
                      </a:ext>
                    </a:extLst>
                  </a:tr>
                  <a:tr h="4021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10824"/>
                      </a:ext>
                    </a:extLst>
                  </a:tr>
                  <a:tr h="6581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029761"/>
                      </a:ext>
                    </a:extLst>
                  </a:tr>
                  <a:tr h="663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447859"/>
                      </a:ext>
                    </a:extLst>
                  </a:tr>
                  <a:tr h="6086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sinh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9271865"/>
                      </a:ext>
                    </a:extLst>
                  </a:tr>
                  <a:tr h="6086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cosh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54133"/>
                      </a:ext>
                    </a:extLst>
                  </a:tr>
                  <a:tr h="6447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be-BY" dirty="0"/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𝑎𝑠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062213"/>
                      </a:ext>
                    </a:extLst>
                  </a:tr>
                  <a:tr h="613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𝑎𝑡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arctan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435331"/>
                      </a:ext>
                    </a:extLst>
                  </a:tr>
                  <a:tr h="9114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be-BY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arctan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be-BY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4900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9177323"/>
                  </p:ext>
                </p:extLst>
              </p:nvPr>
            </p:nvGraphicFramePr>
            <p:xfrm>
              <a:off x="2403566" y="940526"/>
              <a:ext cx="7563395" cy="55468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0849">
                      <a:extLst>
                        <a:ext uri="{9D8B030D-6E8A-4147-A177-3AD203B41FA5}">
                          <a16:colId xmlns:a16="http://schemas.microsoft.com/office/drawing/2014/main" val="148095261"/>
                        </a:ext>
                      </a:extLst>
                    </a:gridCol>
                    <a:gridCol w="1890849">
                      <a:extLst>
                        <a:ext uri="{9D8B030D-6E8A-4147-A177-3AD203B41FA5}">
                          <a16:colId xmlns:a16="http://schemas.microsoft.com/office/drawing/2014/main" val="277792271"/>
                        </a:ext>
                      </a:extLst>
                    </a:gridCol>
                    <a:gridCol w="1770016">
                      <a:extLst>
                        <a:ext uri="{9D8B030D-6E8A-4147-A177-3AD203B41FA5}">
                          <a16:colId xmlns:a16="http://schemas.microsoft.com/office/drawing/2014/main" val="802249575"/>
                        </a:ext>
                      </a:extLst>
                    </a:gridCol>
                    <a:gridCol w="2011681">
                      <a:extLst>
                        <a:ext uri="{9D8B030D-6E8A-4147-A177-3AD203B41FA5}">
                          <a16:colId xmlns:a16="http://schemas.microsoft.com/office/drawing/2014/main" val="3880239665"/>
                        </a:ext>
                      </a:extLst>
                    </a:gridCol>
                  </a:tblGrid>
                  <a:tr h="402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869532"/>
                      </a:ext>
                    </a:extLst>
                  </a:tr>
                  <a:tr h="402170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107576" r="-300000" b="-1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107576" r="-200968" b="-1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107576" r="-114089" b="-1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107576" r="-606" b="-1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10824"/>
                      </a:ext>
                    </a:extLst>
                  </a:tr>
                  <a:tr h="658141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126852" r="-300000" b="-623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126852" r="-200968" b="-623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126852" r="-114089" b="-623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126852" r="-606" b="-623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029761"/>
                      </a:ext>
                    </a:extLst>
                  </a:tr>
                  <a:tr h="663029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224771" r="-300000" b="-517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224771" r="-200968" b="-517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224771" r="-114089" b="-517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224771" r="-606" b="-5174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47859"/>
                      </a:ext>
                    </a:extLst>
                  </a:tr>
                  <a:tr h="613982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350495" r="-300000" b="-458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350495" r="-200968" b="-458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350495" r="-114089" b="-458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350495" r="-606" b="-458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271865"/>
                      </a:ext>
                    </a:extLst>
                  </a:tr>
                  <a:tr h="609918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455000" r="-300000" b="-3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455000" r="-200968" b="-3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455000" r="-114089" b="-3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455000" r="-606" b="-36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54133"/>
                      </a:ext>
                    </a:extLst>
                  </a:tr>
                  <a:tr h="672465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500000" r="-300000" b="-2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500000" r="-200968" b="-2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500000" r="-114089" b="-2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500000" r="-606" b="-2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4062213"/>
                      </a:ext>
                    </a:extLst>
                  </a:tr>
                  <a:tr h="613516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666000" r="-300000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666000" r="-200968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666000" r="-114089" b="-1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666000" r="-606" b="-1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435331"/>
                      </a:ext>
                    </a:extLst>
                  </a:tr>
                  <a:tr h="911460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510667" r="-30000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510667" r="-200968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510667" r="-114089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510667" r="-606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9000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525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Due to Laplace transform table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561704"/>
                <a:ext cx="11508377" cy="5643154"/>
              </a:xfrm>
              <a:blipFill>
                <a:blip r:embed="rId2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8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en-US" dirty="0"/>
                  <a:t>Prove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e>
                              </m:nary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r>
                  <a:rPr lang="en-US" b="1" dirty="0"/>
                  <a:t> </a:t>
                </a:r>
                <a:r>
                  <a:rPr lang="en-US" dirty="0" smtClean="0"/>
                  <a:t>Denote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0" dirty="0" smtClean="0"/>
                  <a:t>then by the </a:t>
                </a:r>
                <a:r>
                  <a:rPr lang="en-US" dirty="0" smtClean="0"/>
                  <a:t>theorem</a:t>
                </a:r>
                <a:r>
                  <a:rPr lang="en-US" b="0" dirty="0" smtClean="0"/>
                  <a:t> relating to  the Laplace transform of the integral we have got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By the same argument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253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234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Exercise 1. </a:t>
                </a:r>
                <a:r>
                  <a:rPr lang="en-US" dirty="0" smtClean="0"/>
                  <a:t>Determine the following inverse Laplace transforms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The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denominator of the rational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+7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s not factorized. In this case we use completing square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+7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−3+10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  <a:blipFill>
                <a:blip r:embed="rId2"/>
                <a:stretch>
                  <a:fillRect l="-1095" t="-203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+7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e-B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4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Exercise 2. </a:t>
                </a:r>
                <a:r>
                  <a:rPr lang="en-US" dirty="0" smtClean="0"/>
                  <a:t>Determine the following inverse Laplace transforms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The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rational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has the inverse Laplace transform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  <a:blipFill>
                <a:blip r:embed="rId2"/>
                <a:stretch>
                  <a:fillRect l="-1095" t="-203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8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By the first shift theorem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due to second shift theorem we have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−7)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−7)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&lt;7 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−7)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−7)</m:t>
                          </m:r>
                        </m:sup>
                      </m:sSup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  <a:blipFill>
                <a:blip r:embed="rId2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1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pPr algn="ctr"/>
            <a:r>
              <a:rPr lang="en-US" dirty="0" smtClean="0"/>
              <a:t>Homework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 smtClean="0"/>
                  <a:t>Determine the following inverse Laplace transforms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  <a:blipFill>
                <a:blip r:embed="rId2"/>
                <a:stretch>
                  <a:fillRect l="-986" t="-26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Find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𝑏𝑢</m:t>
                                          </m:r>
                                        </m:e>
                                      </m:func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We shall make 3 steps.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Step 1. By the table of LTs and linearity of LT we have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𝑏𝑢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𝑎𝑢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𝑏𝑢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87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9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Find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𝑏𝑢</m:t>
                                          </m:r>
                                        </m:e>
                                      </m:func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Step </a:t>
                </a:r>
                <a:r>
                  <a:rPr lang="en-US" dirty="0" smtClean="0"/>
                  <a:t>2. </a:t>
                </a:r>
                <a:r>
                  <a:rPr lang="en-US" dirty="0"/>
                  <a:t>By </a:t>
                </a:r>
                <a:r>
                  <a:rPr lang="en-US" dirty="0" smtClean="0"/>
                  <a:t>theorem 2 we have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𝑏𝑢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034" t="-165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54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Find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𝑏𝑢</m:t>
                                          </m:r>
                                        </m:e>
                                      </m:func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Step </a:t>
                </a:r>
                <a:r>
                  <a:rPr lang="en-US" dirty="0" smtClean="0"/>
                  <a:t>3. </a:t>
                </a:r>
                <a:r>
                  <a:rPr lang="en-US" dirty="0"/>
                  <a:t>By </a:t>
                </a:r>
                <a:r>
                  <a:rPr lang="en-US" dirty="0" smtClean="0"/>
                  <a:t>theorem 3 we have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𝑏𝑢</m:t>
                                          </m:r>
                                        </m:e>
                                      </m:func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87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61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Determine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sinh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be-BY" dirty="0"/>
                                <m:t> 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Step 1.  Represent Sine hyperbolic as  a subtraction of  exponents: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m:rPr>
                              <m:nor/>
                            </m:rPr>
                            <a:rPr lang="be-BY" dirty="0"/>
                            <m:t> 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034" t="-176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5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Determine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sinh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be-BY" dirty="0"/>
                                <m:t> 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Step 2.  By linearity and first shift theorem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87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Determine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sinh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be-BY" dirty="0"/>
                                <m:t> 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   </a:t>
                </a:r>
                <a:r>
                  <a:rPr lang="en-US" dirty="0" smtClean="0"/>
                  <a:t>Step </a:t>
                </a:r>
                <a:r>
                  <a:rPr lang="en-US" dirty="0" smtClean="0"/>
                  <a:t>3.  By the theorem relating to the LT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sinh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be-BY" dirty="0"/>
                                <m:t> 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b="0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</m:oMath>
                  </m:oMathPara>
                </a14:m>
                <a:endParaRPr lang="en-US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034" t="-231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47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334</Words>
  <Application>Microsoft Office PowerPoint</Application>
  <PresentationFormat>Широкоэкранный</PresentationFormat>
  <Paragraphs>214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Тема Office</vt:lpstr>
      <vt:lpstr>Mathematical Methods of Solid Mechanics</vt:lpstr>
      <vt:lpstr>The  Inverse Laplace Transform 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The Inverse Laplace Transform</vt:lpstr>
      <vt:lpstr> Definition of Inverse Laplace transform</vt:lpstr>
      <vt:lpstr>Linearity of the Inverse Laplace Transform</vt:lpstr>
      <vt:lpstr>Linearity of the Inverse Laplace Transform</vt:lpstr>
      <vt:lpstr> Uniqueness of the Inverse Laplace Transform </vt:lpstr>
      <vt:lpstr> Uniqueness of the Inverse Laplace Transform</vt:lpstr>
      <vt:lpstr> Uniqueness of the Inverse Laplace Transform</vt:lpstr>
      <vt:lpstr>Examples of the Inverse Laplace Transform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Laplace transform table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Aliaksandr Radyna</dc:creator>
  <cp:lastModifiedBy>Aliaksandr Radyna</cp:lastModifiedBy>
  <cp:revision>190</cp:revision>
  <dcterms:created xsi:type="dcterms:W3CDTF">2020-05-13T07:06:02Z</dcterms:created>
  <dcterms:modified xsi:type="dcterms:W3CDTF">2020-10-12T17:45:50Z</dcterms:modified>
</cp:coreProperties>
</file>