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326" r:id="rId3"/>
    <p:sldId id="389" r:id="rId4"/>
    <p:sldId id="325" r:id="rId5"/>
    <p:sldId id="345" r:id="rId6"/>
    <p:sldId id="390" r:id="rId7"/>
    <p:sldId id="346" r:id="rId8"/>
    <p:sldId id="391" r:id="rId9"/>
    <p:sldId id="392" r:id="rId10"/>
    <p:sldId id="393" r:id="rId11"/>
    <p:sldId id="394" r:id="rId12"/>
    <p:sldId id="330" r:id="rId13"/>
    <p:sldId id="395" r:id="rId14"/>
    <p:sldId id="396" r:id="rId15"/>
    <p:sldId id="397" r:id="rId16"/>
    <p:sldId id="398" r:id="rId17"/>
    <p:sldId id="400" r:id="rId18"/>
    <p:sldId id="357" r:id="rId19"/>
    <p:sldId id="402" r:id="rId20"/>
    <p:sldId id="401" r:id="rId21"/>
    <p:sldId id="403" r:id="rId22"/>
    <p:sldId id="419" r:id="rId23"/>
    <p:sldId id="423" r:id="rId24"/>
    <p:sldId id="421" r:id="rId25"/>
    <p:sldId id="420" r:id="rId26"/>
    <p:sldId id="424" r:id="rId27"/>
    <p:sldId id="425" r:id="rId28"/>
    <p:sldId id="422" r:id="rId29"/>
    <p:sldId id="427" r:id="rId30"/>
  </p:sldIdLst>
  <p:sldSz cx="12192000" cy="6858000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16.10.2020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64957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16.10.2020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33060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16.10.2020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8404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16.10.2020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03892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16.10.2020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59024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16.10.2020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6121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16.10.2020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2887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16.10.2020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2985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16.10.2020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97523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16.10.2020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75055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CAD-A25C-4BFA-98E3-33E91045C92A}" type="datetimeFigureOut">
              <a:rPr lang="be-BY" smtClean="0"/>
              <a:t>16.10.2020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94898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B5CAD-A25C-4BFA-98E3-33E91045C92A}" type="datetimeFigureOut">
              <a:rPr lang="be-BY" smtClean="0"/>
              <a:t>16.10.2020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BF85-850B-4E05-A8BA-99F272547A97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89933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Methods of Solid Mechanics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Aliaksandr Radyna Assoc. Prof.</a:t>
            </a:r>
          </a:p>
          <a:p>
            <a:r>
              <a:rPr lang="en-US" dirty="0" smtClean="0"/>
              <a:t>DUT-BSU Joint Institute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8292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2"/>
                <a:ext cx="10800806" cy="552558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Hence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e>
                      </m:func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2"/>
                <a:ext cx="10800806" cy="5525588"/>
              </a:xfrm>
              <a:blipFill>
                <a:blip r:embed="rId2"/>
                <a:stretch>
                  <a:fillRect l="-118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5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Limiting theorems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98237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Theorem of Initial value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4" y="1825625"/>
                <a:ext cx="10922726" cy="44445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Theorem 1 (Initial value). </a:t>
                </a:r>
                <a:r>
                  <a:rPr lang="en-US" dirty="0" smtClean="0"/>
                  <a:t>If the indicated limits exist 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→+0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Proof.</a:t>
                </a:r>
                <a:r>
                  <a:rPr lang="en-US" dirty="0" smtClean="0"/>
                  <a:t> It is already established that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But by the definition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" y="1825625"/>
                <a:ext cx="10922726" cy="4444546"/>
              </a:xfrm>
              <a:blipFill>
                <a:blip r:embed="rId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15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69286" cy="5623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Theorem of Initial value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4" y="1188720"/>
                <a:ext cx="10922726" cy="508145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is an exponential order </a:t>
                </a:r>
                <a:r>
                  <a:rPr lang="en-US" dirty="0" smtClean="0"/>
                  <a:t>(that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=+∞</m:t>
                        </m:r>
                      </m:sup>
                    </m:sSubSup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Up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" y="1188720"/>
                <a:ext cx="10922726" cy="5081451"/>
              </a:xfrm>
              <a:blipFill>
                <a:blip r:embed="rId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9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69286" cy="5623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Theorem of Initial value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4" y="1188720"/>
                <a:ext cx="10922726" cy="508145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Hence,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dirty="0" smtClean="0"/>
                  <a:t>. Therefore,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→+0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" y="1188720"/>
                <a:ext cx="10922726" cy="5081451"/>
              </a:xfrm>
              <a:blipFill>
                <a:blip r:embed="rId2"/>
                <a:stretch>
                  <a:fillRect l="-89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8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Theorem of Final value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5577" y="1472928"/>
                <a:ext cx="10922726" cy="44445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Theorem 2 (Final value). </a:t>
                </a:r>
                <a:r>
                  <a:rPr lang="en-US" dirty="0" smtClean="0"/>
                  <a:t>If the indicated limits exist 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Proof.</a:t>
                </a:r>
                <a:r>
                  <a:rPr lang="en-US" dirty="0" smtClean="0"/>
                  <a:t> It is already established that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But by the definition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577" y="1472928"/>
                <a:ext cx="10922726" cy="4444546"/>
              </a:xfrm>
              <a:blipFill>
                <a:blip r:embed="rId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5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69286" cy="5623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Theorem of Initial value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4" y="1188720"/>
                <a:ext cx="10922726" cy="508145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Consider the limit </a:t>
                </a:r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" y="1188720"/>
                <a:ext cx="10922726" cy="5081451"/>
              </a:xfrm>
              <a:blipFill>
                <a:blip r:embed="rId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69286" cy="5623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Theorem of Initial value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4" y="1188720"/>
                <a:ext cx="10922726" cy="508145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(1)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limUpp>
                        <m:limUp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,(2)</m:t>
                          </m:r>
                        </m:lim>
                      </m:limUpp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" y="1188720"/>
                <a:ext cx="10922726" cy="50814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06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3440" y="365125"/>
            <a:ext cx="10515600" cy="849721"/>
          </a:xfrm>
        </p:spPr>
        <p:txBody>
          <a:bodyPr/>
          <a:lstStyle/>
          <a:p>
            <a:r>
              <a:rPr lang="en-US" dirty="0" smtClean="0"/>
              <a:t>Verification of the term by term method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4" y="1489166"/>
                <a:ext cx="10922726" cy="478100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Example 1.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 then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It is clear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→+0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hence theorem 1 is confirmed.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" y="1489166"/>
                <a:ext cx="10922726" cy="4781005"/>
              </a:xfrm>
              <a:blipFill>
                <a:blip r:embed="rId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2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3440" y="365125"/>
            <a:ext cx="10515600" cy="849721"/>
          </a:xfrm>
        </p:spPr>
        <p:txBody>
          <a:bodyPr/>
          <a:lstStyle/>
          <a:p>
            <a:r>
              <a:rPr lang="en-US" dirty="0" smtClean="0"/>
              <a:t>Verification of the term by term method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4" y="1489166"/>
                <a:ext cx="10922726" cy="478100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→+∞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0,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hence theorem 2 is confirmed as well.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" y="1489166"/>
                <a:ext cx="10922726" cy="4781005"/>
              </a:xfrm>
              <a:blipFill>
                <a:blip r:embed="rId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5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Limiting theorems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6997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3440" y="365125"/>
            <a:ext cx="10515600" cy="849721"/>
          </a:xfrm>
        </p:spPr>
        <p:txBody>
          <a:bodyPr/>
          <a:lstStyle/>
          <a:p>
            <a:r>
              <a:rPr lang="en-US" dirty="0" smtClean="0"/>
              <a:t>Verification of the term by term method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4" y="1489166"/>
                <a:ext cx="10922726" cy="478100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Let us expand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into the power series. Apply the LT to the series term by term, we get 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{1}−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" y="1489166"/>
                <a:ext cx="10922726" cy="4781005"/>
              </a:xfrm>
              <a:blipFill>
                <a:blip r:embed="rId2"/>
                <a:stretch>
                  <a:fillRect l="-89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2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3440" y="365125"/>
            <a:ext cx="10515600" cy="849721"/>
          </a:xfrm>
        </p:spPr>
        <p:txBody>
          <a:bodyPr/>
          <a:lstStyle/>
          <a:p>
            <a:r>
              <a:rPr lang="en-US" dirty="0" smtClean="0"/>
              <a:t>Verification of the term by term method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1074" y="1489166"/>
                <a:ext cx="10922726" cy="478100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So, term by term evaluation gives the right answer.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74" y="1489166"/>
                <a:ext cx="10922726" cy="4781005"/>
              </a:xfrm>
              <a:blipFill>
                <a:blip r:embed="rId2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4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Exercise 1. </a:t>
                </a:r>
                <a:r>
                  <a:rPr lang="en-US" dirty="0" smtClean="0"/>
                  <a:t>Verify the initial value problem for the function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Solution.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→+0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(∗)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Left-hand side 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(∗)</m:t>
                    </m:r>
                  </m:oMath>
                </a14:m>
                <a:r>
                  <a:rPr lang="en-US" dirty="0" smtClean="0"/>
                  <a:t> is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→+0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8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Right-hand side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(∗)</m:t>
                    </m:r>
                  </m:oMath>
                </a14:m>
                <a:r>
                  <a:rPr lang="en-US" dirty="0" smtClean="0"/>
                  <a:t> is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7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Exercise 2. </a:t>
                </a:r>
                <a:r>
                  <a:rPr lang="en-US" dirty="0" smtClean="0"/>
                  <a:t>Verify the initial value problem for the function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Solution.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→+0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                      (∗)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Left-hand side  of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(∗)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→+0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41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Right-hand side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(∗)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arctan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den>
                                      </m:f>
                                    </m:e>
                                  </m:func>
                                </m:num>
                                <m:den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arctan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)′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)′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=1.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3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Exercise 3. </a:t>
                </a:r>
                <a:r>
                  <a:rPr lang="en-US" dirty="0" smtClean="0"/>
                  <a:t>Verify the final value problem for the function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Solution.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(∗)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Left-hand side 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(∗)</m:t>
                    </m:r>
                  </m:oMath>
                </a14:m>
                <a:r>
                  <a:rPr lang="en-US" dirty="0" smtClean="0"/>
                  <a:t> is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5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0" dirty="0" smtClean="0"/>
                  <a:t>The Laplace transform of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b="0" dirty="0" smtClean="0"/>
                  <a:t> is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Right-hand side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(∗)</m:t>
                    </m:r>
                  </m:oMath>
                </a14:m>
                <a:r>
                  <a:rPr lang="en-US" dirty="0" smtClean="0"/>
                  <a:t> is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𝑠𝐹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The final value problem is verified. </a:t>
                </a:r>
                <a:endParaRPr lang="be-BY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7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Homework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Exercise 1. </a:t>
                </a:r>
                <a:r>
                  <a:rPr lang="en-US" dirty="0" smtClean="0"/>
                  <a:t>Verify the initial value problem for the function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/>
                  <a:t>Exercise 2. </a:t>
                </a:r>
                <a:r>
                  <a:rPr lang="en-US" dirty="0"/>
                  <a:t>Verify the final value problem for the function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7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Homework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Exercise 3.  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polynomials of degrees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. Use the partial fractions to proof the result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are distinct roots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058092"/>
                <a:ext cx="10635343" cy="5394959"/>
              </a:xfrm>
              <a:blipFill>
                <a:blip r:embed="rId2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7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Homework solutions</a:t>
            </a:r>
          </a:p>
          <a:p>
            <a:r>
              <a:rPr lang="en-US" dirty="0" smtClean="0"/>
              <a:t>Limiting theorems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Initial value problem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Final value problem</a:t>
            </a:r>
          </a:p>
          <a:p>
            <a:pPr marL="0" indent="0">
              <a:buNone/>
            </a:pPr>
            <a:r>
              <a:rPr lang="en-US" dirty="0" smtClean="0"/>
              <a:t>Exercises</a:t>
            </a:r>
          </a:p>
          <a:p>
            <a:pPr marL="0" indent="0">
              <a:buNone/>
            </a:pPr>
            <a:r>
              <a:rPr lang="en-US" dirty="0" smtClean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5402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 dirty="0" smtClean="0"/>
                  <a:t>Determine </a:t>
                </a:r>
                <a:r>
                  <a:rPr lang="en-US" dirty="0"/>
                  <a:t>the following inverse Laplace transforms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Solution.</a:t>
                </a:r>
                <a:r>
                  <a:rPr lang="en-US" b="1" dirty="0"/>
                  <a:t> </a:t>
                </a:r>
                <a:r>
                  <a:rPr lang="en-US" dirty="0" smtClean="0"/>
                  <a:t>Using partial fraction decomposition we get</a:t>
                </a:r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By the linearity of ILT we get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+2)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+2)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  <a:blipFill>
                <a:blip r:embed="rId2"/>
                <a:stretch>
                  <a:fillRect l="-1206" t="-198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2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86395" y="1097281"/>
                <a:ext cx="10617926" cy="5525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2. Find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Solution. </a:t>
                </a:r>
                <a:r>
                  <a:rPr lang="en-US" dirty="0" smtClean="0"/>
                  <a:t>The expression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−8</m:t>
                        </m:r>
                      </m:den>
                    </m:f>
                  </m:oMath>
                </a14:m>
                <a:r>
                  <a:rPr lang="en-US" dirty="0" smtClean="0"/>
                  <a:t> is factorized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Then by partial fraction decomposition we shall get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6395" y="1097281"/>
                <a:ext cx="10617926" cy="5525588"/>
              </a:xfrm>
              <a:blipFill>
                <a:blip r:embed="rId2"/>
                <a:stretch>
                  <a:fillRect l="-1148" t="-176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6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86395" y="1097281"/>
                <a:ext cx="10617926" cy="552558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6395" y="1097281"/>
                <a:ext cx="10617926" cy="55255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6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3. Determine the ILT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Solution. </a:t>
                </a:r>
                <a:r>
                  <a:rPr lang="en-US" dirty="0" smtClean="0"/>
                  <a:t>By using partial fraction decomposition we get</a:t>
                </a:r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  <a:blipFill>
                <a:blip r:embed="rId2"/>
                <a:stretch>
                  <a:fillRect l="-1034" t="-2318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5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→+∞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→+∞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→+∞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5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474" cy="875846"/>
          </a:xfrm>
        </p:spPr>
        <p:txBody>
          <a:bodyPr/>
          <a:lstStyle/>
          <a:p>
            <a:pPr algn="ctr"/>
            <a:r>
              <a:rPr lang="en-US" dirty="0" smtClean="0"/>
              <a:t>Solutions to the home exercises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2(1+4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2+4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0972"/>
                <a:ext cx="10617926" cy="55255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6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282</Words>
  <Application>Microsoft Office PowerPoint</Application>
  <PresentationFormat>Широкоэкранный</PresentationFormat>
  <Paragraphs>150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Тема Office</vt:lpstr>
      <vt:lpstr>Mathematical Methods of Solid Mechanics</vt:lpstr>
      <vt:lpstr>Limiting theorems</vt:lpstr>
      <vt:lpstr>Презентация PowerPoint</vt:lpstr>
      <vt:lpstr>Solutions to the home exercises</vt:lpstr>
      <vt:lpstr>Solutions to the home exercises</vt:lpstr>
      <vt:lpstr>Solutions to the home exercises</vt:lpstr>
      <vt:lpstr>Solutions to the home exercises</vt:lpstr>
      <vt:lpstr>Solutions to the home exercises</vt:lpstr>
      <vt:lpstr>Solutions to the home exercises</vt:lpstr>
      <vt:lpstr>Solutions to the home exercises</vt:lpstr>
      <vt:lpstr>Limiting theorems</vt:lpstr>
      <vt:lpstr> Theorem of Initial value</vt:lpstr>
      <vt:lpstr> Theorem of Initial value</vt:lpstr>
      <vt:lpstr> Theorem of Initial value</vt:lpstr>
      <vt:lpstr> Theorem of Final value</vt:lpstr>
      <vt:lpstr> Theorem of Initial value</vt:lpstr>
      <vt:lpstr> Theorem of Initial value</vt:lpstr>
      <vt:lpstr>Verification of the term by term method</vt:lpstr>
      <vt:lpstr>Verification of the term by term method</vt:lpstr>
      <vt:lpstr>Verification of the term by term method</vt:lpstr>
      <vt:lpstr>Verification of the term by term method</vt:lpstr>
      <vt:lpstr>Exercises</vt:lpstr>
      <vt:lpstr>Exercises</vt:lpstr>
      <vt:lpstr>Exercises</vt:lpstr>
      <vt:lpstr>Exercises</vt:lpstr>
      <vt:lpstr>Exercises</vt:lpstr>
      <vt:lpstr>Exercises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Aliaksandr Radyna</dc:creator>
  <cp:lastModifiedBy>Aliaksandr Radyna</cp:lastModifiedBy>
  <cp:revision>247</cp:revision>
  <dcterms:created xsi:type="dcterms:W3CDTF">2020-05-13T07:06:02Z</dcterms:created>
  <dcterms:modified xsi:type="dcterms:W3CDTF">2020-10-16T07:45:31Z</dcterms:modified>
</cp:coreProperties>
</file>