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38" r:id="rId3"/>
    <p:sldId id="436" r:id="rId4"/>
    <p:sldId id="434" r:id="rId5"/>
    <p:sldId id="437" r:id="rId6"/>
    <p:sldId id="435" r:id="rId7"/>
    <p:sldId id="428" r:id="rId8"/>
    <p:sldId id="429" r:id="rId9"/>
    <p:sldId id="430" r:id="rId10"/>
    <p:sldId id="431" r:id="rId11"/>
    <p:sldId id="432" r:id="rId12"/>
    <p:sldId id="404" r:id="rId13"/>
    <p:sldId id="439" r:id="rId14"/>
    <p:sldId id="359" r:id="rId15"/>
    <p:sldId id="408" r:id="rId16"/>
    <p:sldId id="409" r:id="rId17"/>
    <p:sldId id="411" r:id="rId18"/>
    <p:sldId id="410" r:id="rId19"/>
    <p:sldId id="405" r:id="rId20"/>
    <p:sldId id="407" r:id="rId21"/>
    <p:sldId id="413" r:id="rId22"/>
    <p:sldId id="414" r:id="rId23"/>
    <p:sldId id="373" r:id="rId24"/>
    <p:sldId id="415" r:id="rId25"/>
    <p:sldId id="416" r:id="rId26"/>
    <p:sldId id="418" r:id="rId27"/>
    <p:sldId id="417" r:id="rId28"/>
    <p:sldId id="442" r:id="rId29"/>
    <p:sldId id="443" r:id="rId30"/>
    <p:sldId id="343" r:id="rId31"/>
    <p:sldId id="374" r:id="rId32"/>
    <p:sldId id="441" r:id="rId33"/>
    <p:sldId id="440" r:id="rId34"/>
    <p:sldId id="445" r:id="rId35"/>
    <p:sldId id="446" r:id="rId36"/>
    <p:sldId id="447" r:id="rId37"/>
    <p:sldId id="449" r:id="rId38"/>
    <p:sldId id="455" r:id="rId39"/>
    <p:sldId id="450" r:id="rId40"/>
    <p:sldId id="451" r:id="rId41"/>
    <p:sldId id="452" r:id="rId42"/>
    <p:sldId id="453" r:id="rId43"/>
    <p:sldId id="454" r:id="rId44"/>
    <p:sldId id="444" r:id="rId45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CAD-A25C-4BFA-98E3-33E91045C92A}" type="datetimeFigureOut">
              <a:rPr lang="be-BY" smtClean="0"/>
              <a:t>05.11.2020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5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Therefore,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Consequently,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6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Impulse Function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Dirac delta function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495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Plan of the Lecture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Evolution from functions to  distributions</a:t>
            </a:r>
          </a:p>
          <a:p>
            <a:pPr>
              <a:lnSpc>
                <a:spcPct val="150000"/>
              </a:lnSpc>
            </a:pPr>
            <a:r>
              <a:rPr lang="en-US" dirty="0"/>
              <a:t>Definition of the Dirac delta </a:t>
            </a:r>
            <a:r>
              <a:rPr lang="en-US" dirty="0" smtClean="0"/>
              <a:t>function= the Impulse 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Definition of the </a:t>
            </a:r>
            <a:r>
              <a:rPr lang="en-US" dirty="0"/>
              <a:t>L</a:t>
            </a:r>
            <a:r>
              <a:rPr lang="en-US" dirty="0" smtClean="0"/>
              <a:t>aplace transform for the Impulse 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Examples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47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r>
              <a:rPr lang="en-US" dirty="0" smtClean="0"/>
              <a:t> Evolution from functions to distributions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function is a mapping from a set to a number field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an argument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 are functions of one argument, two arguments, etc.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arguments.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But a function of infinitely values of arguments such as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is  already called a </a:t>
                </a:r>
                <a:r>
                  <a:rPr lang="en-US" b="1" dirty="0" smtClean="0"/>
                  <a:t>functional</a:t>
                </a:r>
                <a:r>
                  <a:rPr lang="en-US" dirty="0" smtClean="0"/>
                  <a:t> or a </a:t>
                </a:r>
                <a:r>
                  <a:rPr lang="en-US" b="1" dirty="0" smtClean="0"/>
                  <a:t>distribution.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 t="-191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r>
              <a:rPr lang="en-US" dirty="0" smtClean="0"/>
              <a:t> Evolution from functions to distributions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smtClean="0"/>
                  <a:t>Technically this is a function of a sequence.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smtClean="0"/>
                  <a:t>And the sequence in the argument 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=1,2,3,… 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So, we even  may consider a function of infinitesimal many of arguments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0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r>
              <a:rPr lang="en-US" dirty="0" smtClean="0"/>
              <a:t> Evolution from functions to distributions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1. </a:t>
                </a:r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b="0" dirty="0" smtClean="0"/>
                  <a:t> be a fixed number sequence. 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4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r>
              <a:rPr lang="en-US" dirty="0" smtClean="0"/>
              <a:t> Evolution from functions to distributions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analogy the same can be done with functions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3. </a:t>
                </a:r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 be a fixed </a:t>
                </a:r>
                <a:r>
                  <a:rPr lang="en-US" b="0" dirty="0" err="1" smtClean="0"/>
                  <a:t>integrable</a:t>
                </a:r>
                <a:r>
                  <a:rPr lang="en-US" b="0" dirty="0" smtClean="0"/>
                  <a:t> function. Then for any continuously differentiable function (it is so called test function)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−∞&lt;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&lt;+∞,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〉≔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 r="-17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3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89" y="2131865"/>
            <a:ext cx="5714286" cy="308571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89" y="1831419"/>
            <a:ext cx="2906267" cy="5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16143" cy="823595"/>
          </a:xfrm>
        </p:spPr>
        <p:txBody>
          <a:bodyPr/>
          <a:lstStyle/>
          <a:p>
            <a:r>
              <a:rPr lang="en-US" dirty="0" smtClean="0"/>
              <a:t> Evolution from functions to distributions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functional or the distribution is denoted by as follows: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</a:t>
                </a:r>
                <a:r>
                  <a:rPr lang="en-US" dirty="0"/>
                  <a:t> </a:t>
                </a:r>
                <a:r>
                  <a:rPr lang="en-US" dirty="0" smtClean="0"/>
                  <a:t>so called test function (infinitely differentiable at every point and having bounded support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136" y="1188720"/>
                <a:ext cx="10909663" cy="5081451"/>
              </a:xfrm>
              <a:blipFill>
                <a:blip r:embed="rId2"/>
                <a:stretch>
                  <a:fillRect l="-1174" t="-1918" r="-67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Impulse Function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2587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30097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Dirac delta function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474"/>
                <a:ext cx="10515600" cy="483148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Definition 1</a:t>
                </a:r>
                <a:r>
                  <a:rPr lang="en-US" dirty="0" smtClean="0"/>
                  <a:t>. The Dirac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-function is defined as having the following properties: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How to imagine this “function”?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This is an impulse function at zero point.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474"/>
                <a:ext cx="10515600" cy="4831489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9269" y="705394"/>
                <a:ext cx="5917473" cy="54715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us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remark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any smooth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9269" y="705394"/>
                <a:ext cx="5917473" cy="5471569"/>
              </a:xfrm>
              <a:blipFill>
                <a:blip r:embed="rId2"/>
                <a:stretch>
                  <a:fillRect l="-1854" t="-33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59" y="1690688"/>
            <a:ext cx="4663441" cy="4352545"/>
          </a:xfrm>
        </p:spPr>
      </p:pic>
    </p:spTree>
    <p:extLst>
      <p:ext uri="{BB962C8B-B14F-4D97-AF65-F5344CB8AC3E}">
        <p14:creationId xmlns:p14="http://schemas.microsoft.com/office/powerpoint/2010/main" val="2248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79269" y="705394"/>
                <a:ext cx="10332720" cy="5471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That means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9269" y="705394"/>
                <a:ext cx="10332720" cy="5471569"/>
              </a:xfrm>
              <a:blipFill>
                <a:blip r:embed="rId2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3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Interpretation of the Delta Dirac function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690688"/>
                <a:ext cx="10922726" cy="45794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Therefore, delta Dirac function can be imagine as a limit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can be imagine as a limit of a more simple sequence of functions :  top hat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690688"/>
                <a:ext cx="10922726" cy="4579483"/>
              </a:xfrm>
              <a:blipFill>
                <a:blip r:embed="rId2"/>
                <a:stretch>
                  <a:fillRect l="-1172" t="-212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Delta-like sequence of the Top hat functions</a:t>
            </a:r>
            <a:endParaRPr lang="be-BY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1754251"/>
            <a:ext cx="7746275" cy="4234630"/>
          </a:xfrm>
        </p:spPr>
      </p:pic>
    </p:spTree>
    <p:extLst>
      <p:ext uri="{BB962C8B-B14F-4D97-AF65-F5344CB8AC3E}">
        <p14:creationId xmlns:p14="http://schemas.microsoft.com/office/powerpoint/2010/main" val="33576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44138"/>
                <a:ext cx="10452463" cy="573282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shifted top hat functions at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consider the Laplace transform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44138"/>
                <a:ext cx="10452463" cy="5732826"/>
              </a:xfrm>
              <a:blipFill>
                <a:blip r:embed="rId2"/>
                <a:stretch>
                  <a:fillRect l="-933" t="-202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3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relation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groupCh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i</a:t>
                </a:r>
                <a:r>
                  <a:rPr lang="en-US" dirty="0" smtClean="0"/>
                  <a:t>s equivalent  to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2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equation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c</a:t>
                </a:r>
                <a:r>
                  <a:rPr lang="en-US" dirty="0" smtClean="0"/>
                  <a:t>an be generalized 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 we can append two functions to our Laplace Transform table.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3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Definition 2. </a:t>
                </a:r>
                <a:r>
                  <a:rPr lang="en-US" dirty="0" smtClean="0"/>
                  <a:t>The Laplace Transform of the impulse function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0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Note! </a:t>
                </a:r>
                <a:r>
                  <a:rPr lang="en-US" dirty="0" smtClean="0"/>
                  <a:t>Formally if we substitute zero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we get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but the delta-like sequence of the Top hat functions has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happens because we start integration from zero and integrate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of the Top hat functions. To fix that we have to start integration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→−0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other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6" y="418012"/>
                <a:ext cx="10452463" cy="5732826"/>
              </a:xfrm>
              <a:blipFill>
                <a:blip r:embed="rId2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Right-hand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=16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verified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4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914" y="365125"/>
            <a:ext cx="9797143" cy="575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Laplace transform table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3111844"/>
                  </p:ext>
                </p:extLst>
              </p:nvPr>
            </p:nvGraphicFramePr>
            <p:xfrm>
              <a:off x="2403566" y="884219"/>
              <a:ext cx="7563395" cy="57928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086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86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447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be-BY" dirty="0"/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550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be-BY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arctan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  <a:tr h="550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be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𝑎𝑠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be-BY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465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3111844"/>
                  </p:ext>
                </p:extLst>
              </p:nvPr>
            </p:nvGraphicFramePr>
            <p:xfrm>
              <a:off x="2403566" y="884219"/>
              <a:ext cx="7563395" cy="57928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0849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890849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770016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2011681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021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0217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07576" r="-300000" b="-12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07576" r="-200968" b="-12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07576" r="-114089" b="-12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07576" r="-606" b="-124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58141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126852" r="-300000" b="-6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126852" r="-200968" b="-6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126852" r="-114089" b="-660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126852" r="-606" b="-660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63029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24771" r="-300000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224771" r="-200968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224771" r="-114089" b="-5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224771" r="-606" b="-554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13982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350495" r="-300000" b="-498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350495" r="-200968" b="-498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350495" r="-114089" b="-498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350495" r="-606" b="-498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0991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455000" r="-300000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455000" r="-200968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455000" r="-114089" b="-4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455000" r="-606" b="-4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504545" r="-300000" b="-2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504545" r="-200968" b="-2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504545" r="-114089" b="-26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504545" r="-606" b="-26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13516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658416" r="-300000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658416" r="-200968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658416" r="-114089" b="-190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658416" r="-606" b="-190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766000" r="-300000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766000" r="-200968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766000" r="-114089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766000" r="-606" b="-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  <a:tr h="550563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22" t="-962222" r="-30000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645" t="-962222" r="-20096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13746" t="-962222" r="-11408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76667" t="-962222" r="-60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1465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for the Impulse Dirac function and its </a:t>
            </a:r>
            <a:r>
              <a:rPr lang="en-US" smtClean="0"/>
              <a:t>Laplace Transform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216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766"/>
                <a:ext cx="10515600" cy="560219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1.</a:t>
                </a:r>
                <a:r>
                  <a:rPr lang="en-US" dirty="0" smtClean="0"/>
                  <a:t> Determine the inverse Laplace transform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interpret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obtained.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766"/>
                <a:ext cx="10515600" cy="56021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Determine the inverse Laplace transform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us prove it at home using the formula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′(0)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242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3. </a:t>
                </a:r>
                <a:r>
                  <a:rPr lang="en-US" dirty="0" smtClean="0"/>
                  <a:t>Solve the equation with initial value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take the Laplace transform from both sides of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)}.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by the differentiation theorem we get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ILT from both sides of the last equation we obtain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4. </a:t>
                </a:r>
                <a:r>
                  <a:rPr lang="en-US" dirty="0" smtClean="0"/>
                  <a:t>From the elasticity theory of beams is known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elastic curve </a:t>
                </a:r>
                <a:r>
                  <a:rPr lang="en-US" dirty="0" smtClean="0"/>
                  <a:t>of the beam,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/>
                  <a:t>Young’s modulus of elasticity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a second moment of the cross-section area with respect to the z-axis (the </a:t>
                </a:r>
                <a:r>
                  <a:rPr lang="en-US" dirty="0" err="1" smtClean="0"/>
                  <a:t>centroidal</a:t>
                </a:r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xis),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load of the beam.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 r="-96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Куб 16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1" name="Параллелограмм 20"/>
          <p:cNvSpPr/>
          <p:nvPr/>
        </p:nvSpPr>
        <p:spPr>
          <a:xfrm rot="18602057">
            <a:off x="2681443" y="3963137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2" name="Параллелограмм 21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ьная выноска 22"/>
              <p:cNvSpPr/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Cross-section,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23" name="Овальная выноска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blipFill>
                <a:blip r:embed="rId6"/>
                <a:stretch>
                  <a:fillRect t="-42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ьная выноска 23"/>
              <p:cNvSpPr/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4187"/>
                  <a:gd name="adj2" fmla="val -209064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4" name="Овальная выноска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4187"/>
                  <a:gd name="adj2" fmla="val -20906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вальная выноска 24"/>
              <p:cNvSpPr/>
              <p:nvPr/>
            </p:nvSpPr>
            <p:spPr>
              <a:xfrm>
                <a:off x="5299800" y="3208094"/>
                <a:ext cx="1376771" cy="487775"/>
              </a:xfrm>
              <a:prstGeom prst="wedgeEllipseCallout">
                <a:avLst>
                  <a:gd name="adj1" fmla="val -112100"/>
                  <a:gd name="adj2" fmla="val 1212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5" name="Овальная выноска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00" y="3208094"/>
                <a:ext cx="1376771" cy="487775"/>
              </a:xfrm>
              <a:prstGeom prst="wedgeEllipseCallout">
                <a:avLst>
                  <a:gd name="adj1" fmla="val -112100"/>
                  <a:gd name="adj2" fmla="val 121229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4. </a:t>
                </a:r>
                <a:r>
                  <a:rPr lang="en-US" dirty="0" smtClean="0"/>
                  <a:t>From the elasticity theory of beams is known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elastic curve </a:t>
                </a:r>
                <a:r>
                  <a:rPr lang="en-US" dirty="0" smtClean="0"/>
                  <a:t>of the beam,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/>
                  <a:t>Young’s modulus of elasticity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a second moment of the cross-section area with respect to the z-axis (the </a:t>
                </a:r>
                <a:r>
                  <a:rPr lang="en-US" dirty="0" err="1" smtClean="0"/>
                  <a:t>centroidal</a:t>
                </a:r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xis),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load of the beam.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 r="-96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Куб 16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1" name="Параллелограмм 20"/>
          <p:cNvSpPr/>
          <p:nvPr/>
        </p:nvSpPr>
        <p:spPr>
          <a:xfrm rot="18602057">
            <a:off x="2681443" y="3963137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2" name="Параллелограмм 21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ьная выноска 22"/>
              <p:cNvSpPr/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Cross-section,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23" name="Овальная выноска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blipFill>
                <a:blip r:embed="rId6"/>
                <a:stretch>
                  <a:fillRect t="-42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ьная выноска 23"/>
              <p:cNvSpPr/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7194"/>
                  <a:gd name="adj2" fmla="val -209064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4" name="Овальная выноска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7194"/>
                  <a:gd name="adj2" fmla="val -20906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вальная выноска 24"/>
              <p:cNvSpPr/>
              <p:nvPr/>
            </p:nvSpPr>
            <p:spPr>
              <a:xfrm>
                <a:off x="5299800" y="3208094"/>
                <a:ext cx="1086620" cy="487775"/>
              </a:xfrm>
              <a:prstGeom prst="wedgeEllipseCallout">
                <a:avLst>
                  <a:gd name="adj1" fmla="val -131608"/>
                  <a:gd name="adj2" fmla="val 1212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5" name="Овальная выноска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00" y="3208094"/>
                <a:ext cx="1086620" cy="487775"/>
              </a:xfrm>
              <a:prstGeom prst="wedgeEllipseCallout">
                <a:avLst>
                  <a:gd name="adj1" fmla="val -131608"/>
                  <a:gd name="adj2" fmla="val 121229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/>
          <p:nvPr/>
        </p:nvCxnSpPr>
        <p:spPr>
          <a:xfrm flipV="1">
            <a:off x="6611301" y="3435531"/>
            <a:ext cx="780052" cy="6792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611301" y="4114801"/>
            <a:ext cx="0" cy="15065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11301" y="4114801"/>
            <a:ext cx="41989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88111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11" y="5550321"/>
                <a:ext cx="41057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82782" y="377039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82" y="3770390"/>
                <a:ext cx="4105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91353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53" y="3082650"/>
                <a:ext cx="410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араллелограмм 28"/>
          <p:cNvSpPr/>
          <p:nvPr/>
        </p:nvSpPr>
        <p:spPr>
          <a:xfrm rot="18602057">
            <a:off x="6372121" y="3966160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вальная выноска 30"/>
              <p:cNvSpPr/>
              <p:nvPr/>
            </p:nvSpPr>
            <p:spPr>
              <a:xfrm>
                <a:off x="8649106" y="2647708"/>
                <a:ext cx="2161178" cy="574464"/>
              </a:xfrm>
              <a:prstGeom prst="wedgeEllipseCallout">
                <a:avLst>
                  <a:gd name="adj1" fmla="val -60844"/>
                  <a:gd name="adj2" fmla="val 2231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elastic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1" name="Овальная выноска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06" y="2647708"/>
                <a:ext cx="2161178" cy="574464"/>
              </a:xfrm>
              <a:prstGeom prst="wedgeEllipseCallout">
                <a:avLst>
                  <a:gd name="adj1" fmla="val -60844"/>
                  <a:gd name="adj2" fmla="val 223196"/>
                </a:avLst>
              </a:prstGeom>
              <a:blipFill>
                <a:blip r:embed="rId12"/>
                <a:stretch>
                  <a:fillRect t="-33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Дуга 31"/>
          <p:cNvSpPr/>
          <p:nvPr/>
        </p:nvSpPr>
        <p:spPr>
          <a:xfrm rot="10800000">
            <a:off x="6626720" y="3844710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3" name="Дуга 32"/>
          <p:cNvSpPr/>
          <p:nvPr/>
        </p:nvSpPr>
        <p:spPr>
          <a:xfrm rot="10800000">
            <a:off x="6524855" y="3963505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4" name="Дуга 33"/>
          <p:cNvSpPr/>
          <p:nvPr/>
        </p:nvSpPr>
        <p:spPr>
          <a:xfrm rot="10800000">
            <a:off x="6599329" y="3276875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5" name="Дуга 34"/>
          <p:cNvSpPr/>
          <p:nvPr/>
        </p:nvSpPr>
        <p:spPr>
          <a:xfrm rot="10800000">
            <a:off x="6460895" y="3476522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6" name="Параллелограмм 35"/>
          <p:cNvSpPr/>
          <p:nvPr/>
        </p:nvSpPr>
        <p:spPr>
          <a:xfrm rot="18602057">
            <a:off x="9631368" y="3963306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805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Exercise 4. </a:t>
                </a:r>
                <a:r>
                  <a:rPr lang="en-US" dirty="0" smtClean="0"/>
                  <a:t>From the elasticity theory of beams is known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elastic curve </a:t>
                </a:r>
                <a:r>
                  <a:rPr lang="en-US" dirty="0" smtClean="0"/>
                  <a:t>of the beam,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/>
                  <a:t>Young’s modulus of elasticity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a second moment of the cross-section area with respect to the z-axis (the </a:t>
                </a:r>
                <a:r>
                  <a:rPr lang="en-US" dirty="0" err="1" smtClean="0"/>
                  <a:t>centroidal</a:t>
                </a:r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xis),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load of the beam.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 r="-96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Куб 16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1" name="Параллелограмм 20"/>
          <p:cNvSpPr/>
          <p:nvPr/>
        </p:nvSpPr>
        <p:spPr>
          <a:xfrm rot="18602057">
            <a:off x="2681443" y="3963137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2" name="Параллелограмм 21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Овальная выноска 22"/>
              <p:cNvSpPr/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Cross-section,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23" name="Овальная выноска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8" y="2647708"/>
                <a:ext cx="2161178" cy="574464"/>
              </a:xfrm>
              <a:prstGeom prst="wedgeEllipseCallout">
                <a:avLst>
                  <a:gd name="adj1" fmla="val -73605"/>
                  <a:gd name="adj2" fmla="val 167611"/>
                </a:avLst>
              </a:prstGeom>
              <a:blipFill>
                <a:blip r:embed="rId6"/>
                <a:stretch>
                  <a:fillRect t="-42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Овальная выноска 23"/>
              <p:cNvSpPr/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7194"/>
                  <a:gd name="adj2" fmla="val -209064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4" name="Овальная выноска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58" y="5091252"/>
                <a:ext cx="1930400" cy="487775"/>
              </a:xfrm>
              <a:prstGeom prst="wedgeEllipseCallout">
                <a:avLst>
                  <a:gd name="adj1" fmla="val -147194"/>
                  <a:gd name="adj2" fmla="val -20906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вальная выноска 24"/>
              <p:cNvSpPr/>
              <p:nvPr/>
            </p:nvSpPr>
            <p:spPr>
              <a:xfrm>
                <a:off x="5299800" y="3208094"/>
                <a:ext cx="1086620" cy="487775"/>
              </a:xfrm>
              <a:prstGeom prst="wedgeEllipseCallout">
                <a:avLst>
                  <a:gd name="adj1" fmla="val -131608"/>
                  <a:gd name="adj2" fmla="val 12122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5" name="Овальная выноска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800" y="3208094"/>
                <a:ext cx="1086620" cy="487775"/>
              </a:xfrm>
              <a:prstGeom prst="wedgeEllipseCallout">
                <a:avLst>
                  <a:gd name="adj1" fmla="val -131608"/>
                  <a:gd name="adj2" fmla="val 121229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/>
          <p:nvPr/>
        </p:nvCxnSpPr>
        <p:spPr>
          <a:xfrm flipV="1">
            <a:off x="6611301" y="3435531"/>
            <a:ext cx="780052" cy="6792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611301" y="4114801"/>
            <a:ext cx="0" cy="150658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611301" y="4114801"/>
            <a:ext cx="419898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88111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11" y="5550321"/>
                <a:ext cx="41057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82782" y="377039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82" y="3770390"/>
                <a:ext cx="4105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91353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53" y="3082650"/>
                <a:ext cx="410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араллелограмм 28"/>
          <p:cNvSpPr/>
          <p:nvPr/>
        </p:nvSpPr>
        <p:spPr>
          <a:xfrm rot="18602057">
            <a:off x="6372121" y="3966160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0" name="Параллелограмм 29"/>
          <p:cNvSpPr/>
          <p:nvPr/>
        </p:nvSpPr>
        <p:spPr>
          <a:xfrm rot="18633418">
            <a:off x="7784907" y="4239976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вальная выноска 30"/>
              <p:cNvSpPr/>
              <p:nvPr/>
            </p:nvSpPr>
            <p:spPr>
              <a:xfrm>
                <a:off x="8649106" y="2647708"/>
                <a:ext cx="2161178" cy="574464"/>
              </a:xfrm>
              <a:prstGeom prst="wedgeEllipseCallout">
                <a:avLst>
                  <a:gd name="adj1" fmla="val -27936"/>
                  <a:gd name="adj2" fmla="val 2156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elastic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1" name="Овальная выноска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06" y="2647708"/>
                <a:ext cx="2161178" cy="574464"/>
              </a:xfrm>
              <a:prstGeom prst="wedgeEllipseCallout">
                <a:avLst>
                  <a:gd name="adj1" fmla="val -27936"/>
                  <a:gd name="adj2" fmla="val 215616"/>
                </a:avLst>
              </a:prstGeom>
              <a:blipFill>
                <a:blip r:embed="rId12"/>
                <a:stretch>
                  <a:fillRect t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Дуга 31"/>
          <p:cNvSpPr/>
          <p:nvPr/>
        </p:nvSpPr>
        <p:spPr>
          <a:xfrm rot="10800000">
            <a:off x="6626720" y="3844710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3" name="Дуга 32"/>
          <p:cNvSpPr/>
          <p:nvPr/>
        </p:nvSpPr>
        <p:spPr>
          <a:xfrm rot="10800000">
            <a:off x="6524855" y="3963505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4" name="Дуга 33"/>
          <p:cNvSpPr/>
          <p:nvPr/>
        </p:nvSpPr>
        <p:spPr>
          <a:xfrm rot="10800000">
            <a:off x="6599329" y="3276875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5" name="Дуга 34"/>
          <p:cNvSpPr/>
          <p:nvPr/>
        </p:nvSpPr>
        <p:spPr>
          <a:xfrm rot="10800000">
            <a:off x="6460895" y="3476522"/>
            <a:ext cx="3425371" cy="783190"/>
          </a:xfrm>
          <a:prstGeom prst="arc">
            <a:avLst>
              <a:gd name="adj1" fmla="val 10965356"/>
              <a:gd name="adj2" fmla="val 213426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6" name="Параллелограмм 35"/>
          <p:cNvSpPr/>
          <p:nvPr/>
        </p:nvSpPr>
        <p:spPr>
          <a:xfrm rot="18602057">
            <a:off x="9631368" y="3963306"/>
            <a:ext cx="573457" cy="352833"/>
          </a:xfrm>
          <a:prstGeom prst="parallelogram">
            <a:avLst>
              <a:gd name="adj" fmla="val 107622"/>
            </a:avLst>
          </a:prstGeom>
          <a:solidFill>
            <a:schemeClr val="accent1">
              <a:alpha val="48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7" name="Параллелограмм 36"/>
          <p:cNvSpPr/>
          <p:nvPr/>
        </p:nvSpPr>
        <p:spPr>
          <a:xfrm rot="18633418">
            <a:off x="8322792" y="4232708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Овальная выноска 37"/>
              <p:cNvSpPr/>
              <p:nvPr/>
            </p:nvSpPr>
            <p:spPr>
              <a:xfrm>
                <a:off x="6458683" y="2543329"/>
                <a:ext cx="2161178" cy="574464"/>
              </a:xfrm>
              <a:prstGeom prst="wedgeEllipseCallout">
                <a:avLst>
                  <a:gd name="adj1" fmla="val 36536"/>
                  <a:gd name="adj2" fmla="val 2333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8" name="Овальная выноска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83" y="2543329"/>
                <a:ext cx="2161178" cy="574464"/>
              </a:xfrm>
              <a:prstGeom prst="wedgeEllipseCallout">
                <a:avLst>
                  <a:gd name="adj1" fmla="val 36536"/>
                  <a:gd name="adj2" fmla="val 233302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 elastic curve </a:t>
                </a:r>
                <a:r>
                  <a:rPr lang="en-US" dirty="0" smtClean="0"/>
                  <a:t>is a curve connecting all gravitational centers of the every  cross-section area  of the beam.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a constant then the elastic curve is a shape of the beam.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a constant represent a flexural rigidity of the beam.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we have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Case 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is a uniformly distributed load on a portion of the beam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 It can be represented as a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 t="-179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4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Verify the final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(∗)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Left-hand side 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80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Куб 6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8" name="Параллелограмм 7"/>
          <p:cNvSpPr/>
          <p:nvPr/>
        </p:nvSpPr>
        <p:spPr>
          <a:xfrm rot="18602057">
            <a:off x="2095737" y="3992165"/>
            <a:ext cx="608218" cy="335656"/>
          </a:xfrm>
          <a:prstGeom prst="parallelogram">
            <a:avLst>
              <a:gd name="adj" fmla="val 114553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Параллелограмм 8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вальная выноска 9"/>
              <p:cNvSpPr/>
              <p:nvPr/>
            </p:nvSpPr>
            <p:spPr>
              <a:xfrm>
                <a:off x="3741148" y="953589"/>
                <a:ext cx="5342710" cy="1380309"/>
              </a:xfrm>
              <a:prstGeom prst="wedgeEllipseCallout">
                <a:avLst>
                  <a:gd name="adj1" fmla="val -67004"/>
                  <a:gd name="adj2" fmla="val 15814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10" name="Овальная выноска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48" y="953589"/>
                <a:ext cx="5342710" cy="1380309"/>
              </a:xfrm>
              <a:prstGeom prst="wedgeEllipseCallout">
                <a:avLst>
                  <a:gd name="adj1" fmla="val -67004"/>
                  <a:gd name="adj2" fmla="val 15814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вальная выноска 10"/>
              <p:cNvSpPr/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1" name="Овальная выноска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вальная выноска 11"/>
              <p:cNvSpPr/>
              <p:nvPr/>
            </p:nvSpPr>
            <p:spPr>
              <a:xfrm>
                <a:off x="5035732" y="4818658"/>
                <a:ext cx="1376771" cy="487775"/>
              </a:xfrm>
              <a:prstGeom prst="wedgeEllipseCallout">
                <a:avLst>
                  <a:gd name="adj1" fmla="val -166182"/>
                  <a:gd name="adj2" fmla="val -15996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2" name="Овальная выноска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4818658"/>
                <a:ext cx="1376771" cy="487775"/>
              </a:xfrm>
              <a:prstGeom prst="wedgeEllipseCallout">
                <a:avLst>
                  <a:gd name="adj1" fmla="val -166182"/>
                  <a:gd name="adj2" fmla="val -15996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13" y="5550321"/>
                <a:ext cx="41057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Куб 26"/>
          <p:cNvSpPr/>
          <p:nvPr/>
        </p:nvSpPr>
        <p:spPr>
          <a:xfrm>
            <a:off x="2303641" y="3811640"/>
            <a:ext cx="1196155" cy="655830"/>
          </a:xfrm>
          <a:prstGeom prst="cube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406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5394"/>
                <a:ext cx="10515600" cy="547156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can rewrite the equation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 smtClean="0"/>
                  <a:t> as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the Laplace transform from both sides we 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′′′(0)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can be evaluated from the boundary conditions depending on the nature of the supports of the beam.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5394"/>
                <a:ext cx="10515600" cy="5471569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1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4949" y="404950"/>
                <a:ext cx="10293531" cy="57720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𝑏𝑠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Taking the Inverse Laplace transform from both sides we 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9" y="404950"/>
                <a:ext cx="10293531" cy="5772014"/>
              </a:xfrm>
              <a:blipFill>
                <a:blip r:embed="rId2"/>
                <a:stretch>
                  <a:fillRect l="-118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0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Case 2. </a:t>
                </a:r>
                <a:r>
                  <a:rPr lang="en-US" dirty="0" smtClean="0"/>
                  <a:t>Concentrated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the point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.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444137"/>
                <a:ext cx="11338560" cy="5773784"/>
              </a:xfrm>
              <a:blipFill>
                <a:blip r:embed="rId2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V="1">
            <a:off x="1476103" y="3435531"/>
            <a:ext cx="780052" cy="679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1476103" y="4114801"/>
            <a:ext cx="0" cy="1506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476103" y="4114801"/>
            <a:ext cx="32134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46" y="3930135"/>
                <a:ext cx="410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155" y="3082650"/>
                <a:ext cx="4105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Куб 8"/>
          <p:cNvSpPr/>
          <p:nvPr/>
        </p:nvSpPr>
        <p:spPr>
          <a:xfrm>
            <a:off x="1476102" y="3804863"/>
            <a:ext cx="2998832" cy="669385"/>
          </a:xfrm>
          <a:prstGeom prst="cube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0" name="Параллелограмм 9"/>
          <p:cNvSpPr/>
          <p:nvPr/>
        </p:nvSpPr>
        <p:spPr>
          <a:xfrm rot="18602057">
            <a:off x="2095737" y="3992165"/>
            <a:ext cx="608218" cy="335656"/>
          </a:xfrm>
          <a:prstGeom prst="parallelogram">
            <a:avLst>
              <a:gd name="adj" fmla="val 114553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1" name="Параллелограмм 10"/>
          <p:cNvSpPr/>
          <p:nvPr/>
        </p:nvSpPr>
        <p:spPr>
          <a:xfrm rot="18633418">
            <a:off x="1277660" y="3983185"/>
            <a:ext cx="594139" cy="352833"/>
          </a:xfrm>
          <a:prstGeom prst="parallelogram">
            <a:avLst>
              <a:gd name="adj" fmla="val 108974"/>
            </a:avLst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вальная выноска 11"/>
              <p:cNvSpPr/>
              <p:nvPr/>
            </p:nvSpPr>
            <p:spPr>
              <a:xfrm>
                <a:off x="3531054" y="2126113"/>
                <a:ext cx="5342710" cy="1380309"/>
              </a:xfrm>
              <a:prstGeom prst="wedgeEllipseCallout">
                <a:avLst>
                  <a:gd name="adj1" fmla="val -69449"/>
                  <a:gd name="adj2" fmla="val 6981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12" name="Овальная выноска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54" y="2126113"/>
                <a:ext cx="5342710" cy="1380309"/>
              </a:xfrm>
              <a:prstGeom prst="wedgeEllipseCallout">
                <a:avLst>
                  <a:gd name="adj1" fmla="val -69449"/>
                  <a:gd name="adj2" fmla="val 69819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вальная выноска 12"/>
              <p:cNvSpPr/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13" name="Овальная выноска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50" y="5306433"/>
                <a:ext cx="1930400" cy="487775"/>
              </a:xfrm>
              <a:prstGeom prst="wedgeEllipseCallout">
                <a:avLst>
                  <a:gd name="adj1" fmla="val -27120"/>
                  <a:gd name="adj2" fmla="val -243879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7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5291"/>
                <a:ext cx="10515600" cy="481293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Using the formula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′(0)</m:t>
                      </m:r>
                    </m:oMath>
                  </m:oMathPara>
                </a14:m>
                <a:endParaRPr lang="be-BY" dirty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Solve the initial value problem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Consider case 2 from the class exercise 4.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5291"/>
                <a:ext cx="10515600" cy="4812938"/>
              </a:xfrm>
              <a:blipFill>
                <a:blip r:embed="rId2"/>
                <a:stretch>
                  <a:fillRect l="-1101" t="-2788" b="-12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Right-hand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verified.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3.  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polynomials of degrees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Use the partial fractions to proof the result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are distinct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 b="-11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 then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Multiplying the identity on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then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we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8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6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24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650</Words>
  <Application>Microsoft Office PowerPoint</Application>
  <PresentationFormat>Широкоэкранный</PresentationFormat>
  <Paragraphs>278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The Impulse Function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solutions to the home exercises</vt:lpstr>
      <vt:lpstr>The Impulse Function</vt:lpstr>
      <vt:lpstr>The Plan of the Lecture</vt:lpstr>
      <vt:lpstr> Evolution from functions to distributions</vt:lpstr>
      <vt:lpstr> Evolution from functions to distributions</vt:lpstr>
      <vt:lpstr> Evolution from functions to distributions</vt:lpstr>
      <vt:lpstr> Evolution from functions to distributions</vt:lpstr>
      <vt:lpstr>Презентация PowerPoint</vt:lpstr>
      <vt:lpstr> Evolution from functions to distributions</vt:lpstr>
      <vt:lpstr>The Dirac delta function</vt:lpstr>
      <vt:lpstr>Презентация PowerPoint</vt:lpstr>
      <vt:lpstr>Презентация PowerPoint</vt:lpstr>
      <vt:lpstr> Interpretation of the Delta Dirac function</vt:lpstr>
      <vt:lpstr>Another Delta-like sequence of the Top hat functions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Laplace transform table</vt:lpstr>
      <vt:lpstr>Examples for the Impulse Dirac function and its Laplace Transform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272</cp:revision>
  <dcterms:created xsi:type="dcterms:W3CDTF">2020-05-13T07:06:02Z</dcterms:created>
  <dcterms:modified xsi:type="dcterms:W3CDTF">2020-11-05T12:43:41Z</dcterms:modified>
</cp:coreProperties>
</file>