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95" r:id="rId2"/>
    <p:sldId id="438" r:id="rId3"/>
    <p:sldId id="436" r:id="rId4"/>
    <p:sldId id="434" r:id="rId5"/>
    <p:sldId id="435" r:id="rId6"/>
    <p:sldId id="456" r:id="rId7"/>
    <p:sldId id="428" r:id="rId8"/>
    <p:sldId id="457" r:id="rId9"/>
    <p:sldId id="458" r:id="rId10"/>
    <p:sldId id="459" r:id="rId11"/>
    <p:sldId id="460" r:id="rId12"/>
    <p:sldId id="461" r:id="rId13"/>
    <p:sldId id="454" r:id="rId14"/>
    <p:sldId id="462" r:id="rId15"/>
    <p:sldId id="463" r:id="rId16"/>
    <p:sldId id="404" r:id="rId17"/>
    <p:sldId id="439" r:id="rId18"/>
    <p:sldId id="359" r:id="rId19"/>
    <p:sldId id="464" r:id="rId20"/>
    <p:sldId id="465" r:id="rId21"/>
    <p:sldId id="417" r:id="rId22"/>
    <p:sldId id="442" r:id="rId23"/>
    <p:sldId id="374" r:id="rId24"/>
    <p:sldId id="441" r:id="rId25"/>
    <p:sldId id="440" r:id="rId26"/>
    <p:sldId id="466" r:id="rId27"/>
    <p:sldId id="467" r:id="rId28"/>
    <p:sldId id="444" r:id="rId29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A4262-14A7-4E47-9961-1C0CFFEFCCBA}" type="datetimeFigureOut">
              <a:rPr lang="be-BY" smtClean="0"/>
              <a:t>23.10.2020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46C56-635C-45A5-88E6-E8B6DC4D1BFC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5963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3B5-7944-45A9-8FBF-2FECEE20A4A3}" type="datetime1">
              <a:rPr lang="be-BY" smtClean="0"/>
              <a:t>23.10.2020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4957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6423-060C-4DBC-AC0F-3CB1A65BFD71}" type="datetime1">
              <a:rPr lang="be-BY" smtClean="0"/>
              <a:t>23.10.2020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3060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109F-7B1C-45F4-9776-42F5335FDBB4}" type="datetime1">
              <a:rPr lang="be-BY" smtClean="0"/>
              <a:t>23.10.2020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8404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5E99-50DF-44EE-9C38-88EFCD5167D6}" type="datetime1">
              <a:rPr lang="be-BY" smtClean="0"/>
              <a:t>23.10.2020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03892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0760-559F-440F-A8CE-8ED5C1E7CDD6}" type="datetime1">
              <a:rPr lang="be-BY" smtClean="0"/>
              <a:t>23.10.2020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902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B151-DBF2-41CC-A091-FF8239B15CDE}" type="datetime1">
              <a:rPr lang="be-BY" smtClean="0"/>
              <a:t>23.10.2020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612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33C8-6A97-481E-8DC9-E35F4FB0114C}" type="datetime1">
              <a:rPr lang="be-BY" smtClean="0"/>
              <a:t>23.10.2020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887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B9D5-A9B3-4685-86AA-547009447E92}" type="datetime1">
              <a:rPr lang="be-BY" smtClean="0"/>
              <a:t>23.10.2020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985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CF7A-1F3D-47CF-A5FE-70AAB7DE0BAC}" type="datetime1">
              <a:rPr lang="be-BY" smtClean="0"/>
              <a:t>23.10.2020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7523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219C-B925-4D8B-8168-78DF8CFD427D}" type="datetime1">
              <a:rPr lang="be-BY" smtClean="0"/>
              <a:t>23.10.2020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5055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3DF-4E7E-452C-9A4B-5619A5901295}" type="datetime1">
              <a:rPr lang="be-BY" smtClean="0"/>
              <a:t>23.10.2020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489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392F-AD0E-4642-A667-6E6FEF925E45}" type="datetime1">
              <a:rPr lang="be-BY" smtClean="0"/>
              <a:t>23.10.2020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9933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Methods of Solid Mechanics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Aliaksandr Radyna Assoc. Prof.</a:t>
            </a:r>
          </a:p>
          <a:p>
            <a:r>
              <a:rPr lang="en-US" dirty="0" smtClean="0"/>
              <a:t>DUT-BSU Joint Institute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8292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Exercise 3. </a:t>
                </a:r>
                <a:r>
                  <a:rPr lang="en-US" dirty="0"/>
                  <a:t>Solve the initial value problem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 </a:t>
                </a:r>
                <a:r>
                  <a:rPr lang="en-US" dirty="0" smtClean="0"/>
                  <a:t>Apply the Laplace transform to the both sides of the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us substitute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/>
                  <a:t> to the s-space equation and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via others terms: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 t="-1921" r="-103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303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Perform the inverse Laplace transform from the both sides of the last eq.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114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960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Exercise 4. </a:t>
                </a:r>
                <a:r>
                  <a:rPr lang="en-US" dirty="0" smtClean="0"/>
                  <a:t>Find the elastic curve of the beam under the concentrated  load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at the point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  <a:blipFill>
                <a:blip r:embed="rId2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/>
          <p:nvPr/>
        </p:nvCxnSpPr>
        <p:spPr>
          <a:xfrm flipV="1">
            <a:off x="1476103" y="3435531"/>
            <a:ext cx="780052" cy="679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1476103" y="4114801"/>
            <a:ext cx="0" cy="1506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476103" y="4114801"/>
            <a:ext cx="32134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30446" y="3930135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446" y="3930135"/>
                <a:ext cx="4105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56155" y="3082650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155" y="3082650"/>
                <a:ext cx="4105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Куб 8"/>
          <p:cNvSpPr/>
          <p:nvPr/>
        </p:nvSpPr>
        <p:spPr>
          <a:xfrm>
            <a:off x="1476102" y="3804863"/>
            <a:ext cx="2998832" cy="669385"/>
          </a:xfrm>
          <a:prstGeom prst="cub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10" name="Параллелограмм 9"/>
          <p:cNvSpPr/>
          <p:nvPr/>
        </p:nvSpPr>
        <p:spPr>
          <a:xfrm rot="18602057">
            <a:off x="2095737" y="3992165"/>
            <a:ext cx="608218" cy="335656"/>
          </a:xfrm>
          <a:prstGeom prst="parallelogram">
            <a:avLst>
              <a:gd name="adj" fmla="val 114553"/>
            </a:avLst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11" name="Параллелограмм 10"/>
          <p:cNvSpPr/>
          <p:nvPr/>
        </p:nvSpPr>
        <p:spPr>
          <a:xfrm rot="18633418">
            <a:off x="1277660" y="3983185"/>
            <a:ext cx="594139" cy="352833"/>
          </a:xfrm>
          <a:prstGeom prst="parallelogram">
            <a:avLst>
              <a:gd name="adj" fmla="val 108974"/>
            </a:avLst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вальная выноска 11"/>
              <p:cNvSpPr/>
              <p:nvPr/>
            </p:nvSpPr>
            <p:spPr>
              <a:xfrm>
                <a:off x="3531054" y="2126113"/>
                <a:ext cx="5342710" cy="1380309"/>
              </a:xfrm>
              <a:prstGeom prst="wedgeEllipseCallout">
                <a:avLst>
                  <a:gd name="adj1" fmla="val -69449"/>
                  <a:gd name="adj2" fmla="val 6981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be-BY" dirty="0"/>
              </a:p>
            </p:txBody>
          </p:sp>
        </mc:Choice>
        <mc:Fallback xmlns="">
          <p:sp>
            <p:nvSpPr>
              <p:cNvPr id="12" name="Овальная выноска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54" y="2126113"/>
                <a:ext cx="5342710" cy="1380309"/>
              </a:xfrm>
              <a:prstGeom prst="wedgeEllipseCallout">
                <a:avLst>
                  <a:gd name="adj1" fmla="val -69449"/>
                  <a:gd name="adj2" fmla="val 69819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вальная выноска 12"/>
              <p:cNvSpPr/>
              <p:nvPr/>
            </p:nvSpPr>
            <p:spPr>
              <a:xfrm>
                <a:off x="1992050" y="5306433"/>
                <a:ext cx="1930400" cy="487775"/>
              </a:xfrm>
              <a:prstGeom prst="wedgeEllipseCallout">
                <a:avLst>
                  <a:gd name="adj1" fmla="val -27120"/>
                  <a:gd name="adj2" fmla="val -2438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13" name="Овальная выноска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050" y="5306433"/>
                <a:ext cx="1930400" cy="487775"/>
              </a:xfrm>
              <a:prstGeom prst="wedgeEllipseCallout">
                <a:avLst>
                  <a:gd name="adj1" fmla="val -27120"/>
                  <a:gd name="adj2" fmla="val -243879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407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5394"/>
                <a:ext cx="10515600" cy="547156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We can rewrite the equation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 smtClean="0"/>
                  <a:t> as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Taking the Laplace transform from both sides we obtain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h</a:t>
                </a:r>
                <a:r>
                  <a:rPr lang="en-US" dirty="0" smtClean="0"/>
                  <a:t>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′′′(0)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/>
                  <a:t>can be evaluated from the boundary conditions depending on the nature of the supports of the beam.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5394"/>
                <a:ext cx="10515600" cy="547156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024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04949" y="404950"/>
                <a:ext cx="10293531" cy="577201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Taking the Inverse Laplace transform from both sides we obtain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949" y="404950"/>
                <a:ext cx="10293531" cy="5772014"/>
              </a:xfrm>
              <a:blipFill>
                <a:blip r:embed="rId2"/>
                <a:stretch>
                  <a:fillRect l="-118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331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Periodic Functions</a:t>
            </a:r>
            <a:endParaRPr lang="be-BY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be-BY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4956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Plan of the Lecture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Definition of a periodic function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Laplace transform of  a periodic function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Exercises  </a:t>
            </a:r>
            <a:endParaRPr lang="be-BY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475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16143" cy="823595"/>
          </a:xfrm>
        </p:spPr>
        <p:txBody>
          <a:bodyPr/>
          <a:lstStyle/>
          <a:p>
            <a:pPr algn="ctr"/>
            <a:r>
              <a:rPr lang="en-US" dirty="0" smtClean="0"/>
              <a:t> Definition of a periodic function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4136" y="1188720"/>
                <a:ext cx="10909663" cy="508145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Definition 1. </a:t>
                </a:r>
                <a:r>
                  <a:rPr 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a periodic one with a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is a real number)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Example 1. </a:t>
                </a:r>
                <a:r>
                  <a:rPr lang="en-US" dirty="0" smtClean="0"/>
                  <a:t> The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a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, 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Example 2.</a:t>
                </a:r>
                <a:r>
                  <a:rPr lang="en-US" dirty="0" smtClean="0"/>
                  <a:t> </a:t>
                </a: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a period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136" y="1188720"/>
                <a:ext cx="10909663" cy="5081451"/>
              </a:xfrm>
              <a:blipFill>
                <a:blip r:embed="rId2"/>
                <a:stretch>
                  <a:fillRect l="-117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620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16143" cy="8235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The Laplace transform  of a periodic function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4136" y="1188720"/>
                <a:ext cx="10909663" cy="508145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Theorem 1.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be a periodic function with a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is a real number)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Then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Proof. </a:t>
                </a:r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136" y="1188720"/>
                <a:ext cx="10909663" cy="5081451"/>
              </a:xfrm>
              <a:blipFill>
                <a:blip r:embed="rId2"/>
                <a:stretch>
                  <a:fillRect l="-1174" r="-106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220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Periodic Functions</a:t>
            </a:r>
            <a:endParaRPr lang="be-BY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4258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4136" y="300446"/>
                <a:ext cx="10909663" cy="596972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Up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𝑠𝑢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𝑠𝑢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𝑠𝑢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136" y="300446"/>
                <a:ext cx="10909663" cy="59697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402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01336" y="418012"/>
                <a:ext cx="10452463" cy="573282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Taking most left-hand side and most right-hand side of the equations we get the assertion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𝑠𝑢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1336" y="418012"/>
                <a:ext cx="10452463" cy="5732826"/>
              </a:xfrm>
              <a:blipFill>
                <a:blip r:embed="rId2"/>
                <a:stretch>
                  <a:fillRect l="-122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793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01336" y="418012"/>
                <a:ext cx="10452463" cy="573282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Definition 2. </a:t>
                </a:r>
                <a:r>
                  <a:rPr lang="en-US" dirty="0" smtClean="0"/>
                  <a:t>The Laplace Transform of the impulse function equals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1336" y="418012"/>
                <a:ext cx="10452463" cy="5732826"/>
              </a:xfrm>
              <a:blipFill>
                <a:blip r:embed="rId2"/>
                <a:stretch>
                  <a:fillRect l="-122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4970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 for the Laplace Transform of periodic functions</a:t>
            </a:r>
            <a:endParaRPr lang="be-BY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e-BY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216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4766"/>
                <a:ext cx="10515600" cy="560219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Exercise 1.</a:t>
                </a:r>
                <a:r>
                  <a:rPr lang="en-US" dirty="0" smtClean="0"/>
                  <a:t> Determine the Laplace transform of rectified sine function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</a:t>
                </a:r>
                <a:r>
                  <a:rPr lang="en-US" dirty="0" smtClean="0"/>
                  <a:t>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has a graph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4766"/>
                <a:ext cx="10515600" cy="560219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92" y="3111960"/>
            <a:ext cx="8996166" cy="2478943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13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Obviously, it has a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. Then by the theorem we have got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numerator can be evaluated by integration by parts (two times):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  <a:blipFill>
                <a:blip r:embed="rId2"/>
                <a:stretch>
                  <a:fillRect l="-1075" t="-179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791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694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Therefore, deriving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from the last equation we get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and hence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  <a:blipFill>
                <a:blip r:embed="rId2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773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pPr algn="ctr"/>
            <a:r>
              <a:rPr lang="en-US" dirty="0" smtClean="0"/>
              <a:t>Homework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2744"/>
                <a:ext cx="10515600" cy="5065485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US" dirty="0" smtClean="0"/>
                  <a:t>Find the Laplace transform of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+1,   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:r>
                  <a:rPr lang="en-US" dirty="0"/>
                  <a:t>Find the Laplace </a:t>
                </a:r>
                <a:r>
                  <a:rPr lang="en-US" dirty="0" smtClean="0"/>
                  <a:t>transform of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+1,   0≤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:r>
                  <a:rPr lang="en-US" dirty="0"/>
                  <a:t>Find the Laplace transform of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4. </a:t>
                </a:r>
                <a:r>
                  <a:rPr lang="en-US" dirty="0"/>
                  <a:t>Find the Laplace transform </a:t>
                </a:r>
                <a:r>
                  <a:rPr lang="en-US" dirty="0" smtClean="0"/>
                  <a:t>of a triangular wave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0≤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2744"/>
                <a:ext cx="10515600" cy="5065485"/>
              </a:xfrm>
              <a:blipFill>
                <a:blip r:embed="rId2"/>
                <a:stretch>
                  <a:fillRect l="-1217" t="-2888" b="-96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826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Exercise 1.</a:t>
                </a:r>
                <a:r>
                  <a:rPr lang="en-US" dirty="0" smtClean="0"/>
                  <a:t> Using </a:t>
                </a:r>
                <a:r>
                  <a:rPr lang="en-US" dirty="0"/>
                  <a:t>the formula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′(0)</m:t>
                      </m:r>
                    </m:oMath>
                  </m:oMathPara>
                </a14:m>
                <a:endParaRPr lang="be-BY" dirty="0"/>
              </a:p>
              <a:p>
                <a:pPr marL="0" indent="0">
                  <a:buNone/>
                </a:pPr>
                <a:r>
                  <a:rPr lang="en-US" dirty="0"/>
                  <a:t>show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3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L</a:t>
                </a:r>
                <a:r>
                  <a:rPr lang="en-US" dirty="0" smtClean="0"/>
                  <a:t>aplace transform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820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320800"/>
                <a:ext cx="10635343" cy="5132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Exercise 2. </a:t>
                </a: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=3,4,…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</m:e>
                    </m:nary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then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</m:e>
                      </m:nary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320800"/>
                <a:ext cx="10635343" cy="5132251"/>
              </a:xfrm>
              <a:blipFill>
                <a:blip r:embed="rId2"/>
                <a:stretch>
                  <a:fillRect l="-1203" t="-130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154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320800"/>
                <a:ext cx="10635343" cy="513225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)′′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bring out of the integral :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⋅1=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320800"/>
                <a:ext cx="10635343" cy="51322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826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One can prove by induction that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4442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Taking most left-hand side and most right-hand side of the equations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035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We obtain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nd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Radyna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174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396</Words>
  <Application>Microsoft Office PowerPoint</Application>
  <PresentationFormat>Широкоэкранный</PresentationFormat>
  <Paragraphs>187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Тема Office</vt:lpstr>
      <vt:lpstr>Mathematical Methods of Solid Mechanics</vt:lpstr>
      <vt:lpstr>Periodic Functions</vt:lpstr>
      <vt:lpstr>The solutions to the home exercises</vt:lpstr>
      <vt:lpstr>The solutions to the home exercises</vt:lpstr>
      <vt:lpstr>The solutions to the home exercises</vt:lpstr>
      <vt:lpstr>The solutions to the home exercises</vt:lpstr>
      <vt:lpstr>The solutions to the home exercises</vt:lpstr>
      <vt:lpstr>The solutions to the home exercises</vt:lpstr>
      <vt:lpstr>The solutions to the home exercises</vt:lpstr>
      <vt:lpstr>The solutions to the home exercises</vt:lpstr>
      <vt:lpstr>The solutions to the home exercises</vt:lpstr>
      <vt:lpstr>The solutions to the home exercises</vt:lpstr>
      <vt:lpstr>Презентация PowerPoint</vt:lpstr>
      <vt:lpstr>Презентация PowerPoint</vt:lpstr>
      <vt:lpstr>Презентация PowerPoint</vt:lpstr>
      <vt:lpstr>Periodic Functions</vt:lpstr>
      <vt:lpstr>The Plan of the Lecture</vt:lpstr>
      <vt:lpstr> Definition of a periodic function</vt:lpstr>
      <vt:lpstr> The Laplace transform  of a periodic function</vt:lpstr>
      <vt:lpstr>Презентация PowerPoint</vt:lpstr>
      <vt:lpstr>Презентация PowerPoint</vt:lpstr>
      <vt:lpstr>Презентация PowerPoint</vt:lpstr>
      <vt:lpstr>Examples for the Laplace Transform of periodic functions</vt:lpstr>
      <vt:lpstr>Презентация PowerPoint</vt:lpstr>
      <vt:lpstr>Презентация PowerPoint</vt:lpstr>
      <vt:lpstr>Презентация PowerPoint</vt:lpstr>
      <vt:lpstr>Презентация PowerPoint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Aliaksandr Radyna</dc:creator>
  <cp:lastModifiedBy>Aliaksandr Radyna</cp:lastModifiedBy>
  <cp:revision>298</cp:revision>
  <dcterms:created xsi:type="dcterms:W3CDTF">2020-05-13T07:06:02Z</dcterms:created>
  <dcterms:modified xsi:type="dcterms:W3CDTF">2020-10-23T07:48:46Z</dcterms:modified>
</cp:coreProperties>
</file>