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257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019C2F-4171-FC21-DDB4-8EAA9181019F}" v="1" dt="2020-08-17T22:06:46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2" autoAdjust="0"/>
    <p:restoredTop sz="94660"/>
  </p:normalViewPr>
  <p:slideViewPr>
    <p:cSldViewPr snapToGrid="0">
      <p:cViewPr varScale="1">
        <p:scale>
          <a:sx n="172" d="100"/>
          <a:sy n="172" d="100"/>
        </p:scale>
        <p:origin x="24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e Descamp" userId="5ec9b45e-09f7-4acb-ae45-95f738816775" providerId="ADAL" clId="{9DADAC4A-4063-4A3B-ADAF-1994504540B2}"/>
    <pc:docChg chg="modSld">
      <pc:chgData name="Julie Descamp" userId="5ec9b45e-09f7-4acb-ae45-95f738816775" providerId="ADAL" clId="{9DADAC4A-4063-4A3B-ADAF-1994504540B2}" dt="2020-07-14T00:37:07.965" v="50" actId="20577"/>
      <pc:docMkLst>
        <pc:docMk/>
      </pc:docMkLst>
      <pc:sldChg chg="modSp mod">
        <pc:chgData name="Julie Descamp" userId="5ec9b45e-09f7-4acb-ae45-95f738816775" providerId="ADAL" clId="{9DADAC4A-4063-4A3B-ADAF-1994504540B2}" dt="2020-07-14T00:37:07.965" v="50" actId="20577"/>
        <pc:sldMkLst>
          <pc:docMk/>
          <pc:sldMk cId="2177873951" sldId="257"/>
        </pc:sldMkLst>
        <pc:spChg chg="mod">
          <ac:chgData name="Julie Descamp" userId="5ec9b45e-09f7-4acb-ae45-95f738816775" providerId="ADAL" clId="{9DADAC4A-4063-4A3B-ADAF-1994504540B2}" dt="2020-07-14T00:37:07.965" v="50" actId="20577"/>
          <ac:spMkLst>
            <pc:docMk/>
            <pc:sldMk cId="2177873951" sldId="257"/>
            <ac:spMk id="3" creationId="{C052D5A3-26E2-42E4-A510-02AC3468E784}"/>
          </ac:spMkLst>
        </pc:spChg>
      </pc:sldChg>
    </pc:docChg>
  </pc:docChgLst>
  <pc:docChgLst>
    <pc:chgData name="Lori Fitzgerald" userId="S::lofitzge@microsoft.com::7caf0a0e-f015-4b4f-88ea-f2003665a251" providerId="AD" clId="Web-{55019C2F-4171-FC21-DDB4-8EAA9181019F}"/>
    <pc:docChg chg="modSld">
      <pc:chgData name="Lori Fitzgerald" userId="S::lofitzge@microsoft.com::7caf0a0e-f015-4b4f-88ea-f2003665a251" providerId="AD" clId="Web-{55019C2F-4171-FC21-DDB4-8EAA9181019F}" dt="2020-08-17T22:06:46.321" v="0"/>
      <pc:docMkLst>
        <pc:docMk/>
      </pc:docMkLst>
      <pc:sldChg chg="modSp">
        <pc:chgData name="Lori Fitzgerald" userId="S::lofitzge@microsoft.com::7caf0a0e-f015-4b4f-88ea-f2003665a251" providerId="AD" clId="Web-{55019C2F-4171-FC21-DDB4-8EAA9181019F}" dt="2020-08-17T22:06:46.321" v="0"/>
        <pc:sldMkLst>
          <pc:docMk/>
          <pc:sldMk cId="860508888" sldId="261"/>
        </pc:sldMkLst>
        <pc:graphicFrameChg chg="mod modGraphic">
          <ac:chgData name="Lori Fitzgerald" userId="S::lofitzge@microsoft.com::7caf0a0e-f015-4b4f-88ea-f2003665a251" providerId="AD" clId="Web-{55019C2F-4171-FC21-DDB4-8EAA9181019F}" dt="2020-08-17T22:06:46.321" v="0"/>
          <ac:graphicFrameMkLst>
            <pc:docMk/>
            <pc:sldMk cId="860508888" sldId="261"/>
            <ac:graphicFrameMk id="21" creationId="{7A939586-8503-46FB-A97E-283099793ADD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3114AC-213C-408D-A8F7-5811BBCCE139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2EE9C-6CBF-4588-8FBD-E83064871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98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2AED6F-B5CA-4410-9AD3-C0AFE13BD7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8757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2AED6F-B5CA-4410-9AD3-C0AFE13BD7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1197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2AED6F-B5CA-4410-9AD3-C0AFE13BD7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2833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6442F-EF41-4BF6-8C84-52FB53029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A9EEE-710F-47D3-80BC-D116B7FEB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AB1A1-EFFD-4C54-8C66-5C7F85738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14F59-48D4-45E9-AE18-5B907CC5D892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61713-E15F-41A7-A00A-C80020F53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0C1B5-DB4E-46BF-8FEC-9CDB8568B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7F93-F18F-4B68-84F6-800318767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97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FA908-5FD1-4726-9AF0-434592CCE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C8801-4AAE-4788-AD3A-3EF817AB7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90920-9AB3-45AA-BBE7-34CA403A1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14F59-48D4-45E9-AE18-5B907CC5D892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44A10-F3D5-4BCA-8771-15CABCC73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71B3D-7C7B-4EAC-B867-CFF9F59CE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7F93-F18F-4B68-84F6-800318767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29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9CF25F-C508-4761-81A6-90E72AFC9A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53227D-F67C-4D17-B77E-083827A50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8063B-4B8A-4A14-A424-CE39004C1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14F59-48D4-45E9-AE18-5B907CC5D892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535B7-B763-48E3-A1BC-EBEED3FA7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9F64B-48DE-41CD-B805-20499E177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7F93-F18F-4B68-84F6-800318767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22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2273E-E461-4AD9-BFBC-66CF083A8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A3784-0B5F-4660-84EC-A6F60F97F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A1FA0-8741-4EC5-B798-6CC3854AC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14F59-48D4-45E9-AE18-5B907CC5D892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33632-82B0-4B36-BE86-8B78465E0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19625-32C0-4F3B-B020-7C7B78F72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7F93-F18F-4B68-84F6-800318767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37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36CCE-4095-4744-B460-27B4F8F61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FF6A1-23D7-409E-A62C-45CE4998C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2EA23-A289-4341-A358-A687724FA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14F59-48D4-45E9-AE18-5B907CC5D892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7B4D0-3451-44BE-AB74-85B5C6B70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3B5F5-39D5-41C1-8E67-560067AA5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7F93-F18F-4B68-84F6-800318767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73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5978D-7D6C-498D-97EE-8780E164C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72203-EB73-4E40-B0AD-BF5176F479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F132A9-7D04-4DF7-82A9-CD311F2D9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88B17-3473-4120-8F6E-09BF25145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14F59-48D4-45E9-AE18-5B907CC5D892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82A42-0020-41BF-BA2C-417E5AEFE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3DF13-B8E4-4CDE-A15D-C77A39DA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7F93-F18F-4B68-84F6-800318767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49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760B2-57B0-4EB5-BE87-0A736F598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87DE7-7C85-48FA-A2A1-F26ABEE64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80D2AC-FDA1-4D0F-89BD-ACD9D2D53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7B68BB-A8AF-40A3-8866-7CB1285F95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92B762-BEDD-4205-874C-8B87D8771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CD49DE-5B00-404A-B684-AE6C3D0EA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14F59-48D4-45E9-AE18-5B907CC5D892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0B44DC-EC48-4373-8FB4-B6AA9D64E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DC457E-9D15-47EE-BB62-509294A2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7F93-F18F-4B68-84F6-800318767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03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30310-973D-4426-A3ED-424D9F4F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6D7550-F169-4974-B9DE-3EEE51FC6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14F59-48D4-45E9-AE18-5B907CC5D892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76711F-14E6-4E95-84F7-A70407451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8F7E91-6064-49AE-AB6B-2529F80EC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7F93-F18F-4B68-84F6-800318767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21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4F1C0A-5D70-4FEF-BC2A-3EE67DC82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14F59-48D4-45E9-AE18-5B907CC5D892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9417CC-AF0D-4053-BD6D-D3EA0E356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AFF6F-1D51-4A25-B50F-FDBDB4741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7F93-F18F-4B68-84F6-800318767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55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A201F-461C-4ACB-AA40-919B6B365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A9BFC-6586-495C-B3DC-4EE8BAE2F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A4D0E-37BB-4BA4-94D6-3CB698412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B43BC-350B-4631-A6C9-F8EF4BFA9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14F59-48D4-45E9-AE18-5B907CC5D892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0C112-FDA6-41BB-8A4E-5AC534E9E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C7B20-27ED-419E-A6FD-6EACC50AA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7F93-F18F-4B68-84F6-800318767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62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8D38-FFF6-4FD9-A36D-1EC802CB5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04D316-C7C1-441D-9C9D-7C4019E56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F6581-2803-4FAF-92EF-DE92BA812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87A5A-F71A-442F-9D76-9FADC4B7C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14F59-48D4-45E9-AE18-5B907CC5D892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BFCB4-97B1-4E98-8C49-B48F00E1F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F2C23-3A88-4EFA-BE00-F28276BD8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7F93-F18F-4B68-84F6-800318767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91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EA24BA-8D96-4033-BCEB-8A0709A82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FCA72-D383-486C-BFCA-F57D476F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5BCAA-CDA2-4927-928E-147040120E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14F59-48D4-45E9-AE18-5B907CC5D892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B1885-87D3-4532-8E71-A88FAA54A4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EBCEB-CCFD-4168-B6CE-2DC1447D3D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67F93-F18F-4B68-84F6-800318767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19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0D6F0C10-0AA4-4298-A4F6-7CC10A0B7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193185" y="339632"/>
            <a:ext cx="12192000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52D5A3-26E2-42E4-A510-02AC3468E784}"/>
              </a:ext>
            </a:extLst>
          </p:cNvPr>
          <p:cNvSpPr txBox="1"/>
          <p:nvPr/>
        </p:nvSpPr>
        <p:spPr>
          <a:xfrm>
            <a:off x="480833" y="193490"/>
            <a:ext cx="9517982" cy="8002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Agenda- Building Microsoft 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Teams Integrations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000000"/>
                  </a:gs>
                  <a:gs pos="30000">
                    <a:srgbClr val="000000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Demo links can be found in the notes section of each demo title slide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259FCC0-EE6B-41C8-8B8D-9A02EE7108FA}"/>
              </a:ext>
            </a:extLst>
          </p:cNvPr>
          <p:cNvGraphicFramePr>
            <a:graphicFrameLocks noGrp="1"/>
          </p:cNvGraphicFramePr>
          <p:nvPr/>
        </p:nvGraphicFramePr>
        <p:xfrm>
          <a:off x="480833" y="1139252"/>
          <a:ext cx="11030130" cy="5785736"/>
        </p:xfrm>
        <a:graphic>
          <a:graphicData uri="http://schemas.openxmlformats.org/drawingml/2006/table">
            <a:tbl>
              <a:tblPr/>
              <a:tblGrid>
                <a:gridCol w="11030130">
                  <a:extLst>
                    <a:ext uri="{9D8B030D-6E8A-4147-A177-3AD203B41FA5}">
                      <a16:colId xmlns:a16="http://schemas.microsoft.com/office/drawing/2014/main" val="2051619361"/>
                    </a:ext>
                  </a:extLst>
                </a:gridCol>
              </a:tblGrid>
              <a:tr h="7876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</a:rPr>
                        <a:t>Part 1</a:t>
                      </a:r>
                      <a:endParaRPr lang="en-US" sz="14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6429" marR="36429" marT="18215" marB="18215" anchor="ctr">
                    <a:lnL w="819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19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19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6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623115"/>
                  </a:ext>
                </a:extLst>
              </a:tr>
              <a:tr h="46297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1" i="0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</a:rPr>
                        <a:t>Module Names</a:t>
                      </a:r>
                      <a:r>
                        <a:rPr lang="en-US" sz="1200" b="0" i="0" dirty="0">
                          <a:solidFill>
                            <a:srgbClr val="505050"/>
                          </a:solidFill>
                          <a:effectLst/>
                          <a:latin typeface="Segoe UI" panose="020B0502040204020203" pitchFamily="34" charset="0"/>
                        </a:rPr>
                        <a:t>​</a:t>
                      </a:r>
                      <a:endParaRPr lang="en-US" sz="1200" b="0" i="0" dirty="0">
                        <a:solidFill>
                          <a:srgbClr val="505050"/>
                        </a:solidFill>
                        <a:effectLst/>
                      </a:endParaRPr>
                    </a:p>
                  </a:txBody>
                  <a:tcPr marL="36429" marR="36429" marT="18215" marB="18215" anchor="ctr">
                    <a:lnL w="819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19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6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19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3A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718061"/>
                  </a:ext>
                </a:extLst>
              </a:tr>
              <a:tr h="36780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Introduction</a:t>
                      </a:r>
                      <a:r>
                        <a:rPr lang="en-US" sz="1200" b="0" i="0">
                          <a:solidFill>
                            <a:srgbClr val="50505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marL="36429" marR="36429" marT="18215" marB="18215" anchor="ctr">
                    <a:lnL w="819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19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19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7214379"/>
                  </a:ext>
                </a:extLst>
              </a:tr>
              <a:tr h="36780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1" i="0" dirty="0">
                          <a:solidFill>
                            <a:srgbClr val="505050"/>
                          </a:solidFill>
                          <a:effectLst/>
                          <a:latin typeface="+mn-lt"/>
                        </a:rPr>
                        <a:t>Implement Microsoft identity (Part 1)-60 min</a:t>
                      </a:r>
                    </a:p>
                    <a:p>
                      <a:pPr marL="342900" indent="-174625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 of the Microsoft identity platform</a:t>
                      </a:r>
                    </a:p>
                    <a:p>
                      <a:pPr marL="342900" indent="-174625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Register an Application</a:t>
                      </a:r>
                    </a:p>
                    <a:p>
                      <a:pPr marL="342900" indent="-174625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Demo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Registering an Application in Azure Active Directory</a:t>
                      </a:r>
                    </a:p>
                  </a:txBody>
                  <a:tcPr marL="36429" marR="36429" marT="18215" marB="18215" anchor="ctr">
                    <a:lnL w="819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19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277754"/>
                  </a:ext>
                </a:extLst>
              </a:tr>
              <a:tr h="36780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Break-10 minutes</a:t>
                      </a:r>
                      <a:r>
                        <a:rPr lang="en-US" sz="1200" b="0" i="0">
                          <a:solidFill>
                            <a:srgbClr val="50505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marL="36429" marR="36429" marT="18215" marB="18215" anchor="ctr">
                    <a:lnL w="819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19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784776"/>
                  </a:ext>
                </a:extLst>
              </a:tr>
              <a:tr h="36780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1" i="0" dirty="0">
                          <a:solidFill>
                            <a:srgbClr val="505050"/>
                          </a:solidFill>
                          <a:effectLst/>
                          <a:latin typeface="+mn-lt"/>
                        </a:rPr>
                        <a:t>Implement Microsoft identity (Part 2)-60 min</a:t>
                      </a:r>
                    </a:p>
                    <a:p>
                      <a:pPr marL="342900" indent="-174625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+mn-lt"/>
                        </a:rPr>
                        <a:t>Implement Authentication </a:t>
                      </a:r>
                    </a:p>
                    <a:p>
                      <a:pPr marL="342900" indent="-174625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chemeClr val="accent1"/>
                          </a:solidFill>
                          <a:latin typeface="+mn-lt"/>
                        </a:rPr>
                        <a:t>DEMO: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Implementing Authentication</a:t>
                      </a:r>
                    </a:p>
                    <a:p>
                      <a:pPr marL="342900" indent="-174625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+mn-lt"/>
                        </a:rPr>
                        <a:t>Implement Authorization</a:t>
                      </a:r>
                    </a:p>
                    <a:p>
                      <a:pPr marL="342900" marR="0" lvl="0" indent="-174625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accent1"/>
                          </a:solidFill>
                          <a:latin typeface="+mn-lt"/>
                        </a:rPr>
                        <a:t>DEMO: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Implementing authorization to consume an API</a:t>
                      </a:r>
                    </a:p>
                  </a:txBody>
                  <a:tcPr marL="36429" marR="36429" marT="18215" marB="18215" anchor="ctr">
                    <a:lnL w="819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19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1982342"/>
                  </a:ext>
                </a:extLst>
              </a:tr>
              <a:tr h="36780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Break-10 minutes</a:t>
                      </a:r>
                      <a:r>
                        <a:rPr lang="en-US" sz="1200" b="0" i="0" dirty="0">
                          <a:solidFill>
                            <a:srgbClr val="50505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marL="36429" marR="36429" marT="18215" marB="18215" anchor="ctr">
                    <a:lnL w="819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19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119544"/>
                  </a:ext>
                </a:extLst>
              </a:tr>
              <a:tr h="36780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1" i="0" dirty="0">
                          <a:solidFill>
                            <a:srgbClr val="505050"/>
                          </a:solidFill>
                          <a:effectLst/>
                          <a:latin typeface="+mn-lt"/>
                        </a:rPr>
                        <a:t>Work with Microsoft Graph-60 min</a:t>
                      </a:r>
                    </a:p>
                    <a:p>
                      <a:pPr marL="342900" indent="-174625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+mn-lt"/>
                        </a:rPr>
                        <a:t>Overview of Microsoft Graph.</a:t>
                      </a:r>
                    </a:p>
                    <a:p>
                      <a:pPr marL="342900" indent="-174625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+mn-lt"/>
                        </a:rPr>
                        <a:t>Optimize data usage with query parameters.</a:t>
                      </a:r>
                    </a:p>
                    <a:p>
                      <a:pPr marL="342900" marR="0" lvl="0" indent="-174625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accent1"/>
                          </a:solidFill>
                          <a:latin typeface="+mn-lt"/>
                        </a:rPr>
                        <a:t>DEMO: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Using query parameters when querying Microsoft Graph via HTTP</a:t>
                      </a:r>
                    </a:p>
                    <a:p>
                      <a:pPr marL="342900" marR="0" lvl="0" indent="-174625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>
                          <a:latin typeface="+mn-lt"/>
                        </a:rPr>
                        <a:t>Optimize network traffic.</a:t>
                      </a:r>
                    </a:p>
                    <a:p>
                      <a:pPr marL="342900" marR="0" lvl="0" indent="-174625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accent1"/>
                          </a:solidFill>
                          <a:latin typeface="+mn-lt"/>
                        </a:rPr>
                        <a:t>DEMO: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Reducing traffic with batched requests</a:t>
                      </a:r>
                      <a:endParaRPr lang="en-US" sz="1200" dirty="0">
                        <a:latin typeface="+mn-lt"/>
                      </a:endParaRPr>
                    </a:p>
                    <a:p>
                      <a:pPr marL="342900" indent="-174625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+mn-lt"/>
                        </a:rPr>
                        <a:t>Access user data with Microsoft Graph. </a:t>
                      </a:r>
                    </a:p>
                    <a:p>
                      <a:pPr marL="342900" indent="-174625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chemeClr val="accent1"/>
                          </a:solidFill>
                          <a:latin typeface="+mn-lt"/>
                        </a:rPr>
                        <a:t>DEMO: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Querying user data from the Microsoft Graph</a:t>
                      </a:r>
                      <a:endParaRPr lang="en-US" sz="1200" dirty="0">
                        <a:latin typeface="+mn-lt"/>
                      </a:endParaRPr>
                    </a:p>
                    <a:p>
                      <a:pPr marL="342900" indent="-174625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+mn-lt"/>
                        </a:rPr>
                        <a:t>Access files with Microsoft Graph.</a:t>
                      </a:r>
                    </a:p>
                    <a:p>
                      <a:pPr marL="342900" indent="-174625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+mn-lt"/>
                        </a:rPr>
                        <a:t>Manage a group lifecycle on Microsoft Graph.</a:t>
                      </a:r>
                    </a:p>
                  </a:txBody>
                  <a:tcPr marL="36429" marR="36429" marT="18215" marB="18215" anchor="ctr">
                    <a:lnL w="819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19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6007265"/>
                  </a:ext>
                </a:extLst>
              </a:tr>
              <a:tr h="38554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Closing </a:t>
                      </a:r>
                      <a:r>
                        <a:rPr lang="en-US" sz="1200" b="0" i="0" dirty="0">
                          <a:solidFill>
                            <a:srgbClr val="50505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marL="36429" marR="36429" marT="18215" marB="18215" anchor="ctr">
                    <a:lnL w="819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19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1836730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21F8ED8C-AE62-48E9-9D11-7878C4275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963" y="14303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787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0D6F0C10-0AA4-4298-A4F6-7CC10A0B7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193185" y="339632"/>
            <a:ext cx="12192000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52D5A3-26E2-42E4-A510-02AC3468E784}"/>
              </a:ext>
            </a:extLst>
          </p:cNvPr>
          <p:cNvSpPr txBox="1"/>
          <p:nvPr/>
        </p:nvSpPr>
        <p:spPr>
          <a:xfrm>
            <a:off x="405016" y="331937"/>
            <a:ext cx="1162286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en-US" sz="240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.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1F8ED8C-AE62-48E9-9D11-7878C4275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963" y="14303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7A939586-8503-46FB-A97E-283099793ADD}"/>
              </a:ext>
            </a:extLst>
          </p:cNvPr>
          <p:cNvGraphicFramePr>
            <a:graphicFrameLocks noGrp="1"/>
          </p:cNvGraphicFramePr>
          <p:nvPr/>
        </p:nvGraphicFramePr>
        <p:xfrm>
          <a:off x="521410" y="110800"/>
          <a:ext cx="10286429" cy="5724624"/>
        </p:xfrm>
        <a:graphic>
          <a:graphicData uri="http://schemas.openxmlformats.org/drawingml/2006/table">
            <a:tbl>
              <a:tblPr/>
              <a:tblGrid>
                <a:gridCol w="10286429">
                  <a:extLst>
                    <a:ext uri="{9D8B030D-6E8A-4147-A177-3AD203B41FA5}">
                      <a16:colId xmlns:a16="http://schemas.microsoft.com/office/drawing/2014/main" val="2051619361"/>
                    </a:ext>
                  </a:extLst>
                </a:gridCol>
              </a:tblGrid>
              <a:tr h="27352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</a:rPr>
                        <a:t>Part 2</a:t>
                      </a:r>
                      <a:endParaRPr lang="en-US" sz="1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6429" marR="36429" marT="18215" marB="18215" anchor="ctr">
                    <a:lnL w="819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19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19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6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623115"/>
                  </a:ext>
                </a:extLst>
              </a:tr>
              <a:tr h="29271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1" i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</a:rPr>
                        <a:t>Module Names</a:t>
                      </a:r>
                      <a:r>
                        <a:rPr lang="en-US" sz="1200" b="0" i="0">
                          <a:solidFill>
                            <a:srgbClr val="505050"/>
                          </a:solidFill>
                          <a:effectLst/>
                          <a:latin typeface="Segoe UI" panose="020B0502040204020203" pitchFamily="34" charset="0"/>
                        </a:rPr>
                        <a:t>​</a:t>
                      </a:r>
                      <a:endParaRPr lang="en-US" sz="1200" b="0" i="0">
                        <a:solidFill>
                          <a:srgbClr val="505050"/>
                        </a:solidFill>
                        <a:effectLst/>
                      </a:endParaRPr>
                    </a:p>
                  </a:txBody>
                  <a:tcPr marL="36429" marR="36429" marT="18215" marB="18215" anchor="ctr">
                    <a:lnL w="819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19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6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19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3A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718061"/>
                  </a:ext>
                </a:extLst>
              </a:tr>
              <a:tr h="29817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Introduction</a:t>
                      </a:r>
                      <a:r>
                        <a:rPr lang="en-US" sz="1100" b="0" i="0">
                          <a:solidFill>
                            <a:srgbClr val="50505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marL="36429" marR="36429" marT="18215" marB="18215" anchor="ctr">
                    <a:lnL w="819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19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19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7214379"/>
                  </a:ext>
                </a:extLst>
              </a:tr>
              <a:tr h="121767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i="0" dirty="0">
                          <a:solidFill>
                            <a:srgbClr val="505050"/>
                          </a:solidFill>
                          <a:effectLst/>
                          <a:latin typeface="+mn-lt"/>
                        </a:rPr>
                        <a:t>Extend and customize SharePoint-60 min</a:t>
                      </a:r>
                    </a:p>
                    <a:p>
                      <a:pPr marL="342900" indent="-168275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+mn-lt"/>
                        </a:rPr>
                        <a:t>SharePoint Framework web parts.</a:t>
                      </a:r>
                    </a:p>
                    <a:p>
                      <a:pPr marL="342900" marR="0" lvl="0" indent="-168275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Demo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Intro to SharePoint Framework(SPFx)</a:t>
                      </a:r>
                      <a:endParaRPr lang="en-US" sz="1100" dirty="0">
                        <a:latin typeface="+mn-lt"/>
                      </a:endParaRPr>
                    </a:p>
                    <a:p>
                      <a:pPr marL="342900" indent="-168275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+mn-lt"/>
                        </a:rPr>
                        <a:t>SharePoint Framework extensions.</a:t>
                      </a:r>
                    </a:p>
                    <a:p>
                      <a:pPr marL="342900" marR="0" lvl="0" indent="-168275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Demo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Creating SharePoint Framework Extensions</a:t>
                      </a:r>
                      <a:endParaRPr lang="en-US" sz="1100" dirty="0">
                        <a:latin typeface="+mn-lt"/>
                      </a:endParaRPr>
                    </a:p>
                    <a:p>
                      <a:pPr marL="342900" indent="-168275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+mn-lt"/>
                        </a:rPr>
                        <a:t>Package and deploy a SPFx solution.</a:t>
                      </a:r>
                    </a:p>
                    <a:p>
                      <a:pPr marL="342900" marR="0" lvl="0" indent="-168275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Demo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Deploying a SharePoint Framework solution</a:t>
                      </a:r>
                      <a:endParaRPr lang="en-US" sz="1100" dirty="0">
                        <a:latin typeface="+mn-lt"/>
                      </a:endParaRPr>
                    </a:p>
                    <a:p>
                      <a:pPr marL="342900" indent="-168275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+mn-lt"/>
                        </a:rPr>
                        <a:t>Consumption of Microsoft Graph and 3</a:t>
                      </a:r>
                      <a:r>
                        <a:rPr lang="en-US" sz="1100" baseline="30000" dirty="0">
                          <a:latin typeface="+mn-lt"/>
                        </a:rPr>
                        <a:t>rd</a:t>
                      </a:r>
                      <a:r>
                        <a:rPr lang="en-US" sz="1100" dirty="0">
                          <a:latin typeface="+mn-lt"/>
                        </a:rPr>
                        <a:t> Party API’s</a:t>
                      </a:r>
                    </a:p>
                    <a:p>
                      <a:pPr marL="342900" indent="-168275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+mn-lt"/>
                        </a:rPr>
                        <a:t>Branding and theming in SharePoint</a:t>
                      </a:r>
                      <a:endParaRPr lang="en-US" sz="1100" b="0" i="0" dirty="0">
                        <a:solidFill>
                          <a:srgbClr val="505050"/>
                        </a:solidFill>
                        <a:effectLst/>
                        <a:latin typeface="+mn-lt"/>
                      </a:endParaRPr>
                    </a:p>
                  </a:txBody>
                  <a:tcPr marL="36429" marR="36429" marT="18215" marB="18215" anchor="ctr">
                    <a:lnL w="819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19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277754"/>
                  </a:ext>
                </a:extLst>
              </a:tr>
              <a:tr h="29817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Break-10 minutes</a:t>
                      </a:r>
                      <a:r>
                        <a:rPr lang="en-US" sz="1100" b="0" i="0" dirty="0">
                          <a:solidFill>
                            <a:srgbClr val="50505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marL="36429" marR="36429" marT="18215" marB="18215" anchor="ctr">
                    <a:lnL w="819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19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784776"/>
                  </a:ext>
                </a:extLst>
              </a:tr>
              <a:tr h="103993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i="0" dirty="0">
                          <a:solidFill>
                            <a:srgbClr val="505050"/>
                          </a:solidFill>
                          <a:effectLst/>
                          <a:latin typeface="+mn-lt"/>
                        </a:rPr>
                        <a:t>Extend Microsoft Teams-60 min</a:t>
                      </a:r>
                    </a:p>
                    <a:p>
                      <a:pPr marL="34290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+mn-lt"/>
                        </a:rPr>
                        <a:t>Microsoft Teams Apps</a:t>
                      </a:r>
                    </a:p>
                    <a:p>
                      <a:pPr marL="342900" marR="0" lvl="0" indent="-17145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Demo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Understanding the components of a Microsoft Teams App</a:t>
                      </a:r>
                      <a:endParaRPr lang="en-US" sz="1100" dirty="0">
                        <a:latin typeface="+mn-lt"/>
                      </a:endParaRPr>
                    </a:p>
                    <a:p>
                      <a:pPr marL="34290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+mn-lt"/>
                        </a:rPr>
                        <a:t>Webhooks in Microsoft Teams.</a:t>
                      </a:r>
                    </a:p>
                    <a:p>
                      <a:pPr marL="342900" marR="0" lvl="0" indent="-17145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Demo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Working with webhooks in Microsoft Teams</a:t>
                      </a:r>
                      <a:endParaRPr lang="en-US" sz="1100" dirty="0">
                        <a:latin typeface="+mn-lt"/>
                      </a:endParaRPr>
                    </a:p>
                    <a:p>
                      <a:pPr marL="34290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+mn-lt"/>
                        </a:rPr>
                        <a:t>Tabs in Microsoft Teams.</a:t>
                      </a:r>
                    </a:p>
                    <a:p>
                      <a:pPr marL="342900" marR="0" lvl="0" indent="-17145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Demo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Creating tabs in Microsoft Teams</a:t>
                      </a:r>
                      <a:endParaRPr lang="en-US" sz="1100" dirty="0">
                        <a:latin typeface="+mn-lt"/>
                      </a:endParaRPr>
                    </a:p>
                    <a:p>
                      <a:pPr marL="34290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+mn-lt"/>
                        </a:rPr>
                        <a:t>Messaging extensions in Microsoft Teams.</a:t>
                      </a:r>
                    </a:p>
                    <a:p>
                      <a:pPr marL="342900" marR="0" lvl="0" indent="-17145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Demo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Understanding messaging extensions in Microsoft Teams</a:t>
                      </a:r>
                      <a:endParaRPr lang="en-US" sz="1100" dirty="0">
                        <a:latin typeface="+mn-lt"/>
                      </a:endParaRPr>
                    </a:p>
                    <a:p>
                      <a:pPr marL="34290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+mn-lt"/>
                        </a:rPr>
                        <a:t>Conversational bots in Microsoft Teams.</a:t>
                      </a:r>
                    </a:p>
                    <a:p>
                      <a:pPr marL="342900" marR="0" lvl="0" indent="-17145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>
                          <a:latin typeface="+mn-lt"/>
                        </a:rPr>
                        <a:t>Teams + Power Platform </a:t>
                      </a:r>
                    </a:p>
                    <a:p>
                      <a:pPr marL="34290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+mn-lt"/>
                        </a:rPr>
                        <a:t>Power Platform Overview</a:t>
                      </a:r>
                    </a:p>
                    <a:p>
                      <a:pPr marL="342900" marR="0" lvl="0" indent="-17145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Demo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Create a Power App from a SharePoint data source</a:t>
                      </a:r>
                      <a:endParaRPr lang="en-US" sz="1100" dirty="0">
                        <a:latin typeface="+mn-lt"/>
                      </a:endParaRPr>
                    </a:p>
                    <a:p>
                      <a:pPr marL="34290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+mn-lt"/>
                        </a:rPr>
                        <a:t>Teams + Power Platform </a:t>
                      </a:r>
                    </a:p>
                    <a:p>
                      <a:pPr marL="34290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+mn-lt"/>
                        </a:rPr>
                        <a:t>Power Automate Overview</a:t>
                      </a:r>
                    </a:p>
                    <a:p>
                      <a:pPr marL="342900" marR="0" lvl="0" indent="-17145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Demo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Create a Flow using Power </a:t>
                      </a:r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Autmate</a:t>
                      </a:r>
                      <a:endParaRPr lang="en-US" sz="1100" dirty="0">
                        <a:latin typeface="+mn-lt"/>
                      </a:endParaRPr>
                    </a:p>
                  </a:txBody>
                  <a:tcPr marL="36429" marR="36429" marT="18215" marB="18215" anchor="ctr">
                    <a:lnL w="819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19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1982342"/>
                  </a:ext>
                </a:extLst>
              </a:tr>
              <a:tr h="29817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Break- 10 mins</a:t>
                      </a:r>
                      <a:endParaRPr lang="en-US" sz="1100" b="0" i="0" dirty="0">
                        <a:solidFill>
                          <a:srgbClr val="505050"/>
                        </a:solidFill>
                        <a:effectLst/>
                        <a:latin typeface="+mn-lt"/>
                      </a:endParaRPr>
                    </a:p>
                  </a:txBody>
                  <a:tcPr marL="36429" marR="36429" marT="18215" marB="18215" anchor="ctr">
                    <a:lnL w="819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19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119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730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0D6F0C10-0AA4-4298-A4F6-7CC10A0B7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193185" y="339632"/>
            <a:ext cx="12192000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52D5A3-26E2-42E4-A510-02AC3468E784}"/>
              </a:ext>
            </a:extLst>
          </p:cNvPr>
          <p:cNvSpPr txBox="1"/>
          <p:nvPr/>
        </p:nvSpPr>
        <p:spPr>
          <a:xfrm>
            <a:off x="405016" y="331937"/>
            <a:ext cx="1162286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en-US" sz="240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.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1F8ED8C-AE62-48E9-9D11-7878C4275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963" y="14303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7A939586-8503-46FB-A97E-283099793A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327333"/>
              </p:ext>
            </p:extLst>
          </p:nvPr>
        </p:nvGraphicFramePr>
        <p:xfrm>
          <a:off x="475129" y="107576"/>
          <a:ext cx="10327341" cy="2577246"/>
        </p:xfrm>
        <a:graphic>
          <a:graphicData uri="http://schemas.openxmlformats.org/drawingml/2006/table">
            <a:tbl>
              <a:tblPr/>
              <a:tblGrid>
                <a:gridCol w="10327341">
                  <a:extLst>
                    <a:ext uri="{9D8B030D-6E8A-4147-A177-3AD203B41FA5}">
                      <a16:colId xmlns:a16="http://schemas.microsoft.com/office/drawing/2014/main" val="2051619361"/>
                    </a:ext>
                  </a:extLst>
                </a:gridCol>
              </a:tblGrid>
              <a:tr h="27352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</a:rPr>
                        <a:t>Part 2-continued</a:t>
                      </a:r>
                      <a:endParaRPr lang="en-US" sz="14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6429" marR="36429" marT="18215" marB="18215" anchor="ctr">
                    <a:lnL w="819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19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19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6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623115"/>
                  </a:ext>
                </a:extLst>
              </a:tr>
              <a:tr h="29271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1" i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</a:rPr>
                        <a:t>Module Names</a:t>
                      </a:r>
                      <a:r>
                        <a:rPr lang="en-US" sz="1200" b="0" i="0">
                          <a:solidFill>
                            <a:srgbClr val="505050"/>
                          </a:solidFill>
                          <a:effectLst/>
                          <a:latin typeface="Segoe UI" panose="020B0502040204020203" pitchFamily="34" charset="0"/>
                        </a:rPr>
                        <a:t>​</a:t>
                      </a:r>
                      <a:endParaRPr lang="en-US" sz="1200" b="0" i="0">
                        <a:solidFill>
                          <a:srgbClr val="505050"/>
                        </a:solidFill>
                        <a:effectLst/>
                      </a:endParaRPr>
                    </a:p>
                  </a:txBody>
                  <a:tcPr marL="36429" marR="36429" marT="18215" marB="18215" anchor="ctr">
                    <a:lnL w="819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19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6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19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3A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718061"/>
                  </a:ext>
                </a:extLst>
              </a:tr>
              <a:tr h="95375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i="0" dirty="0">
                          <a:solidFill>
                            <a:srgbClr val="505050"/>
                          </a:solidFill>
                          <a:effectLst/>
                          <a:latin typeface="+mn-lt"/>
                        </a:rPr>
                        <a:t>Extend Office- 60 min</a:t>
                      </a:r>
                    </a:p>
                    <a:p>
                      <a:pPr marL="34290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+mn-lt"/>
                        </a:rPr>
                        <a:t>Office Add-ins.</a:t>
                      </a:r>
                    </a:p>
                    <a:p>
                      <a:pPr marL="342900" marR="0" lvl="0" indent="-17145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Demo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Understanding fundamental components and types of Office Add-ins</a:t>
                      </a:r>
                      <a:endParaRPr lang="en-US" sz="1100" dirty="0">
                        <a:latin typeface="+mn-lt"/>
                      </a:endParaRPr>
                    </a:p>
                    <a:p>
                      <a:pPr marL="34290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+mn-lt"/>
                        </a:rPr>
                        <a:t>Office JavaScript APIs.</a:t>
                      </a:r>
                    </a:p>
                    <a:p>
                      <a:pPr marL="342900" marR="0" lvl="0" indent="-17145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Demo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Understanding Office JavaScript APIs</a:t>
                      </a:r>
                      <a:endParaRPr lang="en-US" sz="1100" dirty="0">
                        <a:latin typeface="+mn-lt"/>
                      </a:endParaRPr>
                    </a:p>
                    <a:p>
                      <a:pPr marL="34290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+mn-lt"/>
                        </a:rPr>
                        <a:t>Customization of Add-ins.</a:t>
                      </a:r>
                    </a:p>
                    <a:p>
                      <a:pPr marL="342900" marR="0" lvl="0" indent="-17145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Demo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Understanding customization of Add-ins</a:t>
                      </a:r>
                      <a:endParaRPr lang="en-US" sz="1100" dirty="0">
                        <a:latin typeface="+mn-lt"/>
                      </a:endParaRPr>
                    </a:p>
                    <a:p>
                      <a:pPr marL="34290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+mn-lt"/>
                        </a:rPr>
                        <a:t>Testing, debugging, and deployment options for Office Add-ins. </a:t>
                      </a:r>
                    </a:p>
                    <a:p>
                      <a:pPr marL="34290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+mn-lt"/>
                        </a:rPr>
                        <a:t>Actionable messages.</a:t>
                      </a:r>
                    </a:p>
                    <a:p>
                      <a:pPr marL="342900" marR="0" lvl="0" indent="-17145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Demo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Understanding actionable messages</a:t>
                      </a:r>
                      <a:endParaRPr lang="en-US" sz="1100" dirty="0">
                        <a:latin typeface="+mn-lt"/>
                      </a:endParaRPr>
                    </a:p>
                  </a:txBody>
                  <a:tcPr marL="36429" marR="36429" marT="18215" marB="18215" anchor="ctr">
                    <a:lnL w="819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19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19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6007265"/>
                  </a:ext>
                </a:extLst>
              </a:tr>
              <a:tr h="29817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Closing </a:t>
                      </a:r>
                      <a:r>
                        <a:rPr lang="en-US" sz="1100" b="0" i="0" dirty="0">
                          <a:solidFill>
                            <a:srgbClr val="50505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marL="36429" marR="36429" marT="18215" marB="18215" anchor="ctr">
                    <a:lnL w="819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19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3330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508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1B1F068AAB224FAE7DB4CDFA80525A" ma:contentTypeVersion="9" ma:contentTypeDescription="Create a new document." ma:contentTypeScope="" ma:versionID="9fa761bc8ed36abd1d2b739f38a621e3">
  <xsd:schema xmlns:xsd="http://www.w3.org/2001/XMLSchema" xmlns:xs="http://www.w3.org/2001/XMLSchema" xmlns:p="http://schemas.microsoft.com/office/2006/metadata/properties" xmlns:ns2="a0deddf0-f628-451c-a763-2edd5c6ccf46" xmlns:ns3="75c92904-f576-44db-8133-88c65665be3e" targetNamespace="http://schemas.microsoft.com/office/2006/metadata/properties" ma:root="true" ma:fieldsID="aebef7e93c0c63f42389b68a4de6bc8f" ns2:_="" ns3:_="">
    <xsd:import namespace="a0deddf0-f628-451c-a763-2edd5c6ccf46"/>
    <xsd:import namespace="75c92904-f576-44db-8133-88c65665be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deddf0-f628-451c-a763-2edd5c6ccf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c92904-f576-44db-8133-88c65665be3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6942D96-41F4-4E63-911D-980B25CAF0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A1326B-61F1-482C-9557-13CE5095DAF1}"/>
</file>

<file path=customXml/itemProps3.xml><?xml version="1.0" encoding="utf-8"?>
<ds:datastoreItem xmlns:ds="http://schemas.openxmlformats.org/officeDocument/2006/customXml" ds:itemID="{0BE8417F-38EB-4EDF-9FA7-71725E46835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393</Words>
  <Application>Microsoft Office PowerPoint</Application>
  <PresentationFormat>Widescreen</PresentationFormat>
  <Paragraphs>81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Descamp</dc:creator>
  <cp:lastModifiedBy>Julie Descamp</cp:lastModifiedBy>
  <cp:revision>2</cp:revision>
  <dcterms:created xsi:type="dcterms:W3CDTF">2020-07-08T19:24:40Z</dcterms:created>
  <dcterms:modified xsi:type="dcterms:W3CDTF">2020-08-17T22:06:46Z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0x010100B71B1F068AAB224FAE7DB4CDFA80525A</vt:lpwstr>
  </property>
</Properties>
</file>