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7" r:id="rId2"/>
    <p:sldId id="274" r:id="rId3"/>
    <p:sldId id="259" r:id="rId4"/>
    <p:sldId id="263" r:id="rId5"/>
    <p:sldId id="264" r:id="rId6"/>
    <p:sldId id="265" r:id="rId7"/>
    <p:sldId id="267" r:id="rId8"/>
    <p:sldId id="268" r:id="rId9"/>
    <p:sldId id="269" r:id="rId10"/>
    <p:sldId id="270" r:id="rId11"/>
    <p:sldId id="271" r:id="rId12"/>
    <p:sldId id="272" r:id="rId13"/>
    <p:sldId id="273" r:id="rId14"/>
    <p:sldId id="262" r:id="rId15"/>
    <p:sldId id="295" r:id="rId16"/>
    <p:sldId id="275" r:id="rId17"/>
    <p:sldId id="276" r:id="rId18"/>
    <p:sldId id="277" r:id="rId19"/>
    <p:sldId id="278" r:id="rId20"/>
    <p:sldId id="279" r:id="rId21"/>
    <p:sldId id="280" r:id="rId22"/>
    <p:sldId id="281" r:id="rId23"/>
    <p:sldId id="282" r:id="rId24"/>
    <p:sldId id="283" r:id="rId25"/>
    <p:sldId id="284" r:id="rId26"/>
    <p:sldId id="286" r:id="rId27"/>
    <p:sldId id="287" r:id="rId28"/>
    <p:sldId id="288" r:id="rId29"/>
    <p:sldId id="289" r:id="rId30"/>
    <p:sldId id="290" r:id="rId31"/>
    <p:sldId id="291" r:id="rId32"/>
    <p:sldId id="292" r:id="rId33"/>
    <p:sldId id="293" r:id="rId34"/>
    <p:sldId id="29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37C1"/>
    <a:srgbClr val="9050C1"/>
    <a:srgbClr val="FFC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134" d="100"/>
          <a:sy n="134" d="100"/>
        </p:scale>
        <p:origin x="200"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F8AC47-4E54-D4B3-F574-5491E4F67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A69355E-8B47-2323-AE28-858EFAC21F57}"/>
              </a:ext>
            </a:extLst>
          </p:cNvPr>
          <p:cNvSpPr>
            <a:spLocks noGrp="1"/>
          </p:cNvSpPr>
          <p:nvPr>
            <p:ph type="dt" sz="half" idx="10"/>
          </p:nvPr>
        </p:nvSpPr>
        <p:spPr/>
        <p:txBody>
          <a:bodyPr/>
          <a:lstStyle/>
          <a:p>
            <a:fld id="{870C272D-665C-49F7-8FA3-A79D36486892}" type="datetimeFigureOut">
              <a:rPr lang="en-US" smtClean="0"/>
              <a:t>10/22/25</a:t>
            </a:fld>
            <a:endParaRPr lang="en-US"/>
          </a:p>
        </p:txBody>
      </p:sp>
      <p:sp>
        <p:nvSpPr>
          <p:cNvPr id="6" name="Slide Number Placeholder 5">
            <a:extLst>
              <a:ext uri="{FF2B5EF4-FFF2-40B4-BE49-F238E27FC236}">
                <a16:creationId xmlns:a16="http://schemas.microsoft.com/office/drawing/2014/main" id="{9D48BEB1-ACC8-51CA-A0BC-FF9E6D7F6809}"/>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183167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9749-BE92-63BE-5F12-188326E5C5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56C0F3-4BAE-DD9E-A4CC-2AA2E10856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973D2-A1E7-5FD4-DBB6-8E3EFDEB64D1}"/>
              </a:ext>
            </a:extLst>
          </p:cNvPr>
          <p:cNvSpPr>
            <a:spLocks noGrp="1"/>
          </p:cNvSpPr>
          <p:nvPr>
            <p:ph type="dt" sz="half" idx="10"/>
          </p:nvPr>
        </p:nvSpPr>
        <p:spPr/>
        <p:txBody>
          <a:bodyPr/>
          <a:lstStyle/>
          <a:p>
            <a:fld id="{870C272D-665C-49F7-8FA3-A79D36486892}" type="datetimeFigureOut">
              <a:rPr lang="en-US" smtClean="0"/>
              <a:t>10/22/25</a:t>
            </a:fld>
            <a:endParaRPr lang="en-US"/>
          </a:p>
        </p:txBody>
      </p:sp>
      <p:sp>
        <p:nvSpPr>
          <p:cNvPr id="5" name="Footer Placeholder 4">
            <a:extLst>
              <a:ext uri="{FF2B5EF4-FFF2-40B4-BE49-F238E27FC236}">
                <a16:creationId xmlns:a16="http://schemas.microsoft.com/office/drawing/2014/main" id="{0FACFD2B-6CE7-1899-7ACB-A081674A7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6634F-C110-042E-402B-76F9D12387DB}"/>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173049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1FDD7-6432-BC79-EB58-4B6AC2DEB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B481E5-AF50-2944-EC0E-DB853E61DE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C9D3E-F602-BCBE-C1FD-51D54A88AB92}"/>
              </a:ext>
            </a:extLst>
          </p:cNvPr>
          <p:cNvSpPr>
            <a:spLocks noGrp="1"/>
          </p:cNvSpPr>
          <p:nvPr>
            <p:ph type="dt" sz="half" idx="10"/>
          </p:nvPr>
        </p:nvSpPr>
        <p:spPr/>
        <p:txBody>
          <a:bodyPr/>
          <a:lstStyle/>
          <a:p>
            <a:fld id="{870C272D-665C-49F7-8FA3-A79D36486892}" type="datetimeFigureOut">
              <a:rPr lang="en-US" smtClean="0"/>
              <a:t>10/22/25</a:t>
            </a:fld>
            <a:endParaRPr lang="en-US"/>
          </a:p>
        </p:txBody>
      </p:sp>
      <p:sp>
        <p:nvSpPr>
          <p:cNvPr id="5" name="Footer Placeholder 4">
            <a:extLst>
              <a:ext uri="{FF2B5EF4-FFF2-40B4-BE49-F238E27FC236}">
                <a16:creationId xmlns:a16="http://schemas.microsoft.com/office/drawing/2014/main" id="{13B1B418-B02A-C213-948F-1FE96EA73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B3AFE-358E-B1BF-0A57-2AD80599EBCB}"/>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229872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CA4E-D857-7CD9-3A8B-04BF631882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A79D3-88B4-CF5B-62A2-D0189D338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FF8E5-0100-0BA3-E0E6-400100AD2544}"/>
              </a:ext>
            </a:extLst>
          </p:cNvPr>
          <p:cNvSpPr>
            <a:spLocks noGrp="1"/>
          </p:cNvSpPr>
          <p:nvPr>
            <p:ph type="dt" sz="half" idx="10"/>
          </p:nvPr>
        </p:nvSpPr>
        <p:spPr/>
        <p:txBody>
          <a:bodyPr/>
          <a:lstStyle/>
          <a:p>
            <a:fld id="{870C272D-665C-49F7-8FA3-A79D36486892}" type="datetimeFigureOut">
              <a:rPr lang="en-US" smtClean="0"/>
              <a:t>10/22/25</a:t>
            </a:fld>
            <a:endParaRPr lang="en-US"/>
          </a:p>
        </p:txBody>
      </p:sp>
      <p:sp>
        <p:nvSpPr>
          <p:cNvPr id="5" name="Footer Placeholder 4">
            <a:extLst>
              <a:ext uri="{FF2B5EF4-FFF2-40B4-BE49-F238E27FC236}">
                <a16:creationId xmlns:a16="http://schemas.microsoft.com/office/drawing/2014/main" id="{DBDDECB5-6A88-A21C-08B2-2D0477409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7EB7E-19DA-625E-3DAF-B74CA12ADE2F}"/>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270121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875D-67D2-8EAC-25A0-F41596B86F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1626BA-F932-D9B6-AC90-5F6FEFFE90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728289-F0CB-1A5F-6060-6D4F71162199}"/>
              </a:ext>
            </a:extLst>
          </p:cNvPr>
          <p:cNvSpPr>
            <a:spLocks noGrp="1"/>
          </p:cNvSpPr>
          <p:nvPr>
            <p:ph type="dt" sz="half" idx="10"/>
          </p:nvPr>
        </p:nvSpPr>
        <p:spPr/>
        <p:txBody>
          <a:bodyPr/>
          <a:lstStyle/>
          <a:p>
            <a:fld id="{870C272D-665C-49F7-8FA3-A79D36486892}" type="datetimeFigureOut">
              <a:rPr lang="en-US" smtClean="0"/>
              <a:t>10/22/25</a:t>
            </a:fld>
            <a:endParaRPr lang="en-US"/>
          </a:p>
        </p:txBody>
      </p:sp>
      <p:sp>
        <p:nvSpPr>
          <p:cNvPr id="5" name="Footer Placeholder 4">
            <a:extLst>
              <a:ext uri="{FF2B5EF4-FFF2-40B4-BE49-F238E27FC236}">
                <a16:creationId xmlns:a16="http://schemas.microsoft.com/office/drawing/2014/main" id="{D3B1A96D-EA48-D7D4-8048-3F6C08139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64EBE-3DE3-6261-889E-913994F69D1B}"/>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34788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CD0D-2C91-9FDF-90DF-0C0D193F76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0CAF17-667F-B5A4-D4F2-DE0C584542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1321BF-1D73-C9BC-DBC2-E415F769C8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C195A2-EC7D-0A56-795E-863DB65BC2D0}"/>
              </a:ext>
            </a:extLst>
          </p:cNvPr>
          <p:cNvSpPr>
            <a:spLocks noGrp="1"/>
          </p:cNvSpPr>
          <p:nvPr>
            <p:ph type="dt" sz="half" idx="10"/>
          </p:nvPr>
        </p:nvSpPr>
        <p:spPr/>
        <p:txBody>
          <a:bodyPr/>
          <a:lstStyle/>
          <a:p>
            <a:fld id="{870C272D-665C-49F7-8FA3-A79D36486892}" type="datetimeFigureOut">
              <a:rPr lang="en-US" smtClean="0"/>
              <a:t>10/22/25</a:t>
            </a:fld>
            <a:endParaRPr lang="en-US"/>
          </a:p>
        </p:txBody>
      </p:sp>
      <p:sp>
        <p:nvSpPr>
          <p:cNvPr id="6" name="Footer Placeholder 5">
            <a:extLst>
              <a:ext uri="{FF2B5EF4-FFF2-40B4-BE49-F238E27FC236}">
                <a16:creationId xmlns:a16="http://schemas.microsoft.com/office/drawing/2014/main" id="{03F1E7E3-6154-683B-F9E9-F2CB30383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77D5FC-0798-340B-D928-8E4571903F42}"/>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398750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2C25-D246-F9FA-9FE1-5398EEB489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100FCC-D3DE-9964-40FE-D911AD084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07CC1-A5AA-E3F4-5B23-F2FFCE8E7F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A64E6F-C00A-867F-0EF3-9325B1F56F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4F066F-0B8C-CAB8-E254-D58485C134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7D4016-7900-B357-A8A4-7D0122392BF5}"/>
              </a:ext>
            </a:extLst>
          </p:cNvPr>
          <p:cNvSpPr>
            <a:spLocks noGrp="1"/>
          </p:cNvSpPr>
          <p:nvPr>
            <p:ph type="dt" sz="half" idx="10"/>
          </p:nvPr>
        </p:nvSpPr>
        <p:spPr/>
        <p:txBody>
          <a:bodyPr/>
          <a:lstStyle/>
          <a:p>
            <a:fld id="{870C272D-665C-49F7-8FA3-A79D36486892}" type="datetimeFigureOut">
              <a:rPr lang="en-US" smtClean="0"/>
              <a:t>10/22/25</a:t>
            </a:fld>
            <a:endParaRPr lang="en-US"/>
          </a:p>
        </p:txBody>
      </p:sp>
      <p:sp>
        <p:nvSpPr>
          <p:cNvPr id="8" name="Footer Placeholder 7">
            <a:extLst>
              <a:ext uri="{FF2B5EF4-FFF2-40B4-BE49-F238E27FC236}">
                <a16:creationId xmlns:a16="http://schemas.microsoft.com/office/drawing/2014/main" id="{A168FE3E-7A36-ABAD-BED4-A19619B4A1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FAF09-D7EC-2EBD-B8FD-CA316D0BE34E}"/>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208150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CF57-F324-F1F2-63FF-CA99D58F3F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C01682-6BE4-2F16-F682-82CFF0FCAE2D}"/>
              </a:ext>
            </a:extLst>
          </p:cNvPr>
          <p:cNvSpPr>
            <a:spLocks noGrp="1"/>
          </p:cNvSpPr>
          <p:nvPr>
            <p:ph type="dt" sz="half" idx="10"/>
          </p:nvPr>
        </p:nvSpPr>
        <p:spPr/>
        <p:txBody>
          <a:bodyPr/>
          <a:lstStyle/>
          <a:p>
            <a:fld id="{870C272D-665C-49F7-8FA3-A79D36486892}" type="datetimeFigureOut">
              <a:rPr lang="en-US" smtClean="0"/>
              <a:t>10/22/25</a:t>
            </a:fld>
            <a:endParaRPr lang="en-US"/>
          </a:p>
        </p:txBody>
      </p:sp>
      <p:sp>
        <p:nvSpPr>
          <p:cNvPr id="4" name="Footer Placeholder 3">
            <a:extLst>
              <a:ext uri="{FF2B5EF4-FFF2-40B4-BE49-F238E27FC236}">
                <a16:creationId xmlns:a16="http://schemas.microsoft.com/office/drawing/2014/main" id="{6F13773E-9538-B7D0-E07A-E064FD59C7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552103-636C-CE43-79EB-B571A684DC3F}"/>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353126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7802E-62D3-59A0-80C8-5F32C4EDA82C}"/>
              </a:ext>
            </a:extLst>
          </p:cNvPr>
          <p:cNvSpPr>
            <a:spLocks noGrp="1"/>
          </p:cNvSpPr>
          <p:nvPr>
            <p:ph type="dt" sz="half" idx="10"/>
          </p:nvPr>
        </p:nvSpPr>
        <p:spPr/>
        <p:txBody>
          <a:bodyPr/>
          <a:lstStyle/>
          <a:p>
            <a:fld id="{870C272D-665C-49F7-8FA3-A79D36486892}" type="datetimeFigureOut">
              <a:rPr lang="en-US" smtClean="0"/>
              <a:t>10/22/25</a:t>
            </a:fld>
            <a:endParaRPr lang="en-US"/>
          </a:p>
        </p:txBody>
      </p:sp>
      <p:sp>
        <p:nvSpPr>
          <p:cNvPr id="3" name="Footer Placeholder 2">
            <a:extLst>
              <a:ext uri="{FF2B5EF4-FFF2-40B4-BE49-F238E27FC236}">
                <a16:creationId xmlns:a16="http://schemas.microsoft.com/office/drawing/2014/main" id="{2C9A66A6-9E5A-CDA5-1874-F0859C7BD5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B8AC31-B9EE-5952-D2A0-E1D9AD266B18}"/>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134951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DAA8-A3DA-F1D8-ACB3-5EEE71082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D97903-8FCD-484B-F735-90D5E37C0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235D08-8C2B-C1C4-9699-E960C385B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B62B98-5743-6D79-972D-98154D938C54}"/>
              </a:ext>
            </a:extLst>
          </p:cNvPr>
          <p:cNvSpPr>
            <a:spLocks noGrp="1"/>
          </p:cNvSpPr>
          <p:nvPr>
            <p:ph type="dt" sz="half" idx="10"/>
          </p:nvPr>
        </p:nvSpPr>
        <p:spPr/>
        <p:txBody>
          <a:bodyPr/>
          <a:lstStyle/>
          <a:p>
            <a:fld id="{870C272D-665C-49F7-8FA3-A79D36486892}" type="datetimeFigureOut">
              <a:rPr lang="en-US" smtClean="0"/>
              <a:t>10/22/25</a:t>
            </a:fld>
            <a:endParaRPr lang="en-US"/>
          </a:p>
        </p:txBody>
      </p:sp>
      <p:sp>
        <p:nvSpPr>
          <p:cNvPr id="6" name="Footer Placeholder 5">
            <a:extLst>
              <a:ext uri="{FF2B5EF4-FFF2-40B4-BE49-F238E27FC236}">
                <a16:creationId xmlns:a16="http://schemas.microsoft.com/office/drawing/2014/main" id="{5788D87F-9E27-6C29-E450-95F30570C9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21ACE0-79B7-EDE7-4DC8-753516111E38}"/>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39385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C405-E233-F27B-F7FC-022D8E037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792C6A-F0E0-6EED-D33A-33066FA2F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D3E6E5-EEBC-290E-1DD4-4E58FD141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46278-C714-860D-E145-B04821F92582}"/>
              </a:ext>
            </a:extLst>
          </p:cNvPr>
          <p:cNvSpPr>
            <a:spLocks noGrp="1"/>
          </p:cNvSpPr>
          <p:nvPr>
            <p:ph type="dt" sz="half" idx="10"/>
          </p:nvPr>
        </p:nvSpPr>
        <p:spPr/>
        <p:txBody>
          <a:bodyPr/>
          <a:lstStyle/>
          <a:p>
            <a:fld id="{870C272D-665C-49F7-8FA3-A79D36486892}" type="datetimeFigureOut">
              <a:rPr lang="en-US" smtClean="0"/>
              <a:t>10/22/25</a:t>
            </a:fld>
            <a:endParaRPr lang="en-US"/>
          </a:p>
        </p:txBody>
      </p:sp>
      <p:sp>
        <p:nvSpPr>
          <p:cNvPr id="6" name="Footer Placeholder 5">
            <a:extLst>
              <a:ext uri="{FF2B5EF4-FFF2-40B4-BE49-F238E27FC236}">
                <a16:creationId xmlns:a16="http://schemas.microsoft.com/office/drawing/2014/main" id="{F72D7670-E1AF-5FAB-4BE3-FF103332A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CF3C2-2AEE-28EC-090B-76E5B138D961}"/>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626530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CEA6D3-E1AE-7C1D-2212-C490BA83E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7937C7-6169-B8CD-2FA5-254A19E816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98AFF9-D08A-A989-D55E-7BF168775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C272D-665C-49F7-8FA3-A79D36486892}" type="datetimeFigureOut">
              <a:rPr lang="en-US" smtClean="0"/>
              <a:t>10/22/25</a:t>
            </a:fld>
            <a:endParaRPr lang="en-US"/>
          </a:p>
        </p:txBody>
      </p:sp>
      <p:sp>
        <p:nvSpPr>
          <p:cNvPr id="5" name="Footer Placeholder 4">
            <a:extLst>
              <a:ext uri="{FF2B5EF4-FFF2-40B4-BE49-F238E27FC236}">
                <a16:creationId xmlns:a16="http://schemas.microsoft.com/office/drawing/2014/main" id="{DCC1EDB3-618A-BB5B-432C-9E4076D4B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867B40-0ACF-FCE9-7642-C248F61511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C6D43-833C-427A-AFF9-A8F1DB5041D9}" type="slidenum">
              <a:rPr lang="en-US" smtClean="0"/>
              <a:t>‹#›</a:t>
            </a:fld>
            <a:endParaRPr lang="en-US"/>
          </a:p>
        </p:txBody>
      </p:sp>
    </p:spTree>
    <p:extLst>
      <p:ext uri="{BB962C8B-B14F-4D97-AF65-F5344CB8AC3E}">
        <p14:creationId xmlns:p14="http://schemas.microsoft.com/office/powerpoint/2010/main" val="358234735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innovaite.pk/"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hyperlink" Target="http://innovaite.pk/"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innovaite.pk/"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356C2A2-21A9-3001-BECA-B63F19780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 y="476"/>
            <a:ext cx="12192846" cy="6857524"/>
          </a:xfrm>
          <a:prstGeom prst="rect">
            <a:avLst/>
          </a:prstGeom>
        </p:spPr>
      </p:pic>
      <p:sp>
        <p:nvSpPr>
          <p:cNvPr id="3" name="Subtitle 2">
            <a:extLst>
              <a:ext uri="{FF2B5EF4-FFF2-40B4-BE49-F238E27FC236}">
                <a16:creationId xmlns:a16="http://schemas.microsoft.com/office/drawing/2014/main" id="{623AEC52-8788-DBF2-23FF-6379815CECD8}"/>
              </a:ext>
            </a:extLst>
          </p:cNvPr>
          <p:cNvSpPr>
            <a:spLocks noGrp="1"/>
          </p:cNvSpPr>
          <p:nvPr>
            <p:ph type="subTitle" idx="4294967295"/>
          </p:nvPr>
        </p:nvSpPr>
        <p:spPr>
          <a:xfrm>
            <a:off x="1523577" y="5310033"/>
            <a:ext cx="9144000" cy="443429"/>
          </a:xfrm>
        </p:spPr>
        <p:txBody>
          <a:bodyPr>
            <a:normAutofit lnSpcReduction="10000"/>
          </a:bodyPr>
          <a:lstStyle/>
          <a:p>
            <a:pPr marL="0" indent="0" algn="ctr">
              <a:buNone/>
            </a:pPr>
            <a:r>
              <a:rPr lang="en-US" b="1" dirty="0">
                <a:solidFill>
                  <a:schemeClr val="bg1"/>
                </a:solidFill>
              </a:rPr>
              <a:t>Bring your ideas of life &amp; make a difference</a:t>
            </a:r>
          </a:p>
        </p:txBody>
      </p:sp>
      <p:pic>
        <p:nvPicPr>
          <p:cNvPr id="9" name="Picture 8">
            <a:extLst>
              <a:ext uri="{FF2B5EF4-FFF2-40B4-BE49-F238E27FC236}">
                <a16:creationId xmlns:a16="http://schemas.microsoft.com/office/drawing/2014/main" id="{66E8CFCD-1C50-E49B-9CFB-5CB021D01D89}"/>
              </a:ext>
            </a:extLst>
          </p:cNvPr>
          <p:cNvPicPr>
            <a:picLocks noChangeAspect="1"/>
          </p:cNvPicPr>
          <p:nvPr/>
        </p:nvPicPr>
        <p:blipFill>
          <a:blip r:embed="rId3">
            <a:extLst>
              <a:ext uri="{28A0092B-C50C-407E-A947-70E740481C1C}">
                <a14:useLocalDpi xmlns:a14="http://schemas.microsoft.com/office/drawing/2010/main" val="0"/>
              </a:ext>
            </a:extLst>
          </a:blip>
          <a:srcRect t="2044" b="2044"/>
          <a:stretch/>
        </p:blipFill>
        <p:spPr>
          <a:xfrm>
            <a:off x="354548" y="358346"/>
            <a:ext cx="1646776" cy="726040"/>
          </a:xfrm>
          <a:prstGeom prst="rect">
            <a:avLst/>
          </a:prstGeom>
        </p:spPr>
      </p:pic>
      <p:pic>
        <p:nvPicPr>
          <p:cNvPr id="4" name="Picture 3">
            <a:extLst>
              <a:ext uri="{FF2B5EF4-FFF2-40B4-BE49-F238E27FC236}">
                <a16:creationId xmlns:a16="http://schemas.microsoft.com/office/drawing/2014/main" id="{31BB2D32-57F5-4503-B018-E10C07CC06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5546" y="358346"/>
            <a:ext cx="5312349" cy="5037246"/>
          </a:xfrm>
          <a:prstGeom prst="rect">
            <a:avLst/>
          </a:prstGeom>
        </p:spPr>
      </p:pic>
      <p:sp>
        <p:nvSpPr>
          <p:cNvPr id="2" name="Subtitle 2">
            <a:extLst>
              <a:ext uri="{FF2B5EF4-FFF2-40B4-BE49-F238E27FC236}">
                <a16:creationId xmlns:a16="http://schemas.microsoft.com/office/drawing/2014/main" id="{E1C3B878-AF39-705E-F7F1-4CC7A128644C}"/>
              </a:ext>
            </a:extLst>
          </p:cNvPr>
          <p:cNvSpPr txBox="1">
            <a:spLocks/>
          </p:cNvSpPr>
          <p:nvPr/>
        </p:nvSpPr>
        <p:spPr>
          <a:xfrm>
            <a:off x="8655441" y="4346490"/>
            <a:ext cx="1524423" cy="8492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200" b="1" dirty="0">
                <a:solidFill>
                  <a:srgbClr val="FFC000"/>
                </a:solidFill>
              </a:rPr>
              <a:t>2.0</a:t>
            </a:r>
          </a:p>
        </p:txBody>
      </p:sp>
    </p:spTree>
    <p:extLst>
      <p:ext uri="{BB962C8B-B14F-4D97-AF65-F5344CB8AC3E}">
        <p14:creationId xmlns:p14="http://schemas.microsoft.com/office/powerpoint/2010/main" val="265580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 Timeline and Steps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111" name="그룹 1852">
            <a:extLst>
              <a:ext uri="{FF2B5EF4-FFF2-40B4-BE49-F238E27FC236}">
                <a16:creationId xmlns:a16="http://schemas.microsoft.com/office/drawing/2014/main" id="{B27201E5-E0C3-49E5-AAB6-B4275C1AA318}"/>
              </a:ext>
            </a:extLst>
          </p:cNvPr>
          <p:cNvGrpSpPr/>
          <p:nvPr/>
        </p:nvGrpSpPr>
        <p:grpSpPr>
          <a:xfrm>
            <a:off x="755374" y="1331274"/>
            <a:ext cx="4061448" cy="4480221"/>
            <a:chOff x="1281112" y="2052852"/>
            <a:chExt cx="1428750" cy="1672796"/>
          </a:xfrm>
        </p:grpSpPr>
        <p:grpSp>
          <p:nvGrpSpPr>
            <p:cNvPr id="112" name="그룹 1853">
              <a:extLst>
                <a:ext uri="{FF2B5EF4-FFF2-40B4-BE49-F238E27FC236}">
                  <a16:creationId xmlns:a16="http://schemas.microsoft.com/office/drawing/2014/main" id="{A5E9AEFA-F509-481E-970A-4E74FE242C5F}"/>
                </a:ext>
              </a:extLst>
            </p:cNvPr>
            <p:cNvGrpSpPr/>
            <p:nvPr/>
          </p:nvGrpSpPr>
          <p:grpSpPr>
            <a:xfrm>
              <a:off x="1281112" y="2052852"/>
              <a:ext cx="1428750" cy="1672796"/>
              <a:chOff x="1290637" y="1717402"/>
              <a:chExt cx="1428750" cy="1672796"/>
            </a:xfrm>
          </p:grpSpPr>
          <p:sp>
            <p:nvSpPr>
              <p:cNvPr id="115" name="사각형: 둥근 모서리 1856">
                <a:extLst>
                  <a:ext uri="{FF2B5EF4-FFF2-40B4-BE49-F238E27FC236}">
                    <a16:creationId xmlns:a16="http://schemas.microsoft.com/office/drawing/2014/main" id="{51DC9C0E-ED14-46E6-886E-C1A55E2E815F}"/>
                  </a:ext>
                </a:extLst>
              </p:cNvPr>
              <p:cNvSpPr/>
              <p:nvPr/>
            </p:nvSpPr>
            <p:spPr>
              <a:xfrm>
                <a:off x="1290637" y="1831439"/>
                <a:ext cx="1428750" cy="1380154"/>
              </a:xfrm>
              <a:prstGeom prst="roundRect">
                <a:avLst>
                  <a:gd name="adj" fmla="val 6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116" name="사각형: 둥근 모서리 1857">
                <a:extLst>
                  <a:ext uri="{FF2B5EF4-FFF2-40B4-BE49-F238E27FC236}">
                    <a16:creationId xmlns:a16="http://schemas.microsoft.com/office/drawing/2014/main" id="{28D1C1D2-64F4-4034-A393-897EB3680BDC}"/>
                  </a:ext>
                </a:extLst>
              </p:cNvPr>
              <p:cNvSpPr/>
              <p:nvPr/>
            </p:nvSpPr>
            <p:spPr>
              <a:xfrm>
                <a:off x="1390650" y="1717402"/>
                <a:ext cx="1228725" cy="1380154"/>
              </a:xfrm>
              <a:prstGeom prst="roundRect">
                <a:avLst>
                  <a:gd name="adj" fmla="val 65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sp>
            <p:nvSpPr>
              <p:cNvPr id="117" name="이등변 삼각형 1858">
                <a:extLst>
                  <a:ext uri="{FF2B5EF4-FFF2-40B4-BE49-F238E27FC236}">
                    <a16:creationId xmlns:a16="http://schemas.microsoft.com/office/drawing/2014/main" id="{45DD3674-A3A7-46FD-A3BE-A5FADE082A78}"/>
                  </a:ext>
                </a:extLst>
              </p:cNvPr>
              <p:cNvSpPr/>
              <p:nvPr/>
            </p:nvSpPr>
            <p:spPr>
              <a:xfrm rot="10800000">
                <a:off x="1887878" y="3188243"/>
                <a:ext cx="234268" cy="20195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grpSp>
        <p:sp>
          <p:nvSpPr>
            <p:cNvPr id="113" name="TextBox 112">
              <a:extLst>
                <a:ext uri="{FF2B5EF4-FFF2-40B4-BE49-F238E27FC236}">
                  <a16:creationId xmlns:a16="http://schemas.microsoft.com/office/drawing/2014/main" id="{4BED69E7-45FD-492F-8B23-71E9502E1114}"/>
                </a:ext>
              </a:extLst>
            </p:cNvPr>
            <p:cNvSpPr txBox="1"/>
            <p:nvPr/>
          </p:nvSpPr>
          <p:spPr>
            <a:xfrm>
              <a:off x="1512699" y="2971847"/>
              <a:ext cx="965576" cy="307777"/>
            </a:xfrm>
            <a:prstGeom prst="rect">
              <a:avLst/>
            </a:prstGeom>
            <a:noFill/>
          </p:spPr>
          <p:txBody>
            <a:bodyPr wrap="square" rtlCol="0" anchor="ctr">
              <a:spAutoFit/>
            </a:bodyPr>
            <a:lstStyle/>
            <a:p>
              <a:pPr algn="ctr"/>
              <a:r>
                <a:rPr lang="en-US" altLang="ko-KR" sz="1400" b="1" dirty="0">
                  <a:solidFill>
                    <a:schemeClr val="bg1"/>
                  </a:solidFill>
                </a:rPr>
                <a:t>2021</a:t>
              </a:r>
              <a:endParaRPr lang="ko-KR" altLang="en-US" sz="1400" b="1" dirty="0">
                <a:solidFill>
                  <a:schemeClr val="bg1"/>
                </a:solidFill>
              </a:endParaRPr>
            </a:p>
          </p:txBody>
        </p:sp>
        <p:sp>
          <p:nvSpPr>
            <p:cNvPr id="114" name="TextBox 113">
              <a:extLst>
                <a:ext uri="{FF2B5EF4-FFF2-40B4-BE49-F238E27FC236}">
                  <a16:creationId xmlns:a16="http://schemas.microsoft.com/office/drawing/2014/main" id="{6AD8EA1A-E6F5-4B64-BF35-C2C388759DF1}"/>
                </a:ext>
              </a:extLst>
            </p:cNvPr>
            <p:cNvSpPr txBox="1"/>
            <p:nvPr/>
          </p:nvSpPr>
          <p:spPr>
            <a:xfrm>
              <a:off x="1381126" y="2182071"/>
              <a:ext cx="1228722" cy="738664"/>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Simple Portfolio Presentation</a:t>
              </a:r>
            </a:p>
          </p:txBody>
        </p:sp>
      </p:grpSp>
      <p:sp>
        <p:nvSpPr>
          <p:cNvPr id="119" name="Oval 13">
            <a:extLst>
              <a:ext uri="{FF2B5EF4-FFF2-40B4-BE49-F238E27FC236}">
                <a16:creationId xmlns:a16="http://schemas.microsoft.com/office/drawing/2014/main" id="{CA35ECF2-5894-444A-AD5E-85B2F8B272F2}"/>
              </a:ext>
            </a:extLst>
          </p:cNvPr>
          <p:cNvSpPr/>
          <p:nvPr/>
        </p:nvSpPr>
        <p:spPr>
          <a:xfrm flipH="1">
            <a:off x="2543396" y="6029791"/>
            <a:ext cx="475414" cy="477028"/>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4" name="TextBox 3">
            <a:extLst>
              <a:ext uri="{FF2B5EF4-FFF2-40B4-BE49-F238E27FC236}">
                <a16:creationId xmlns:a16="http://schemas.microsoft.com/office/drawing/2014/main" id="{E2346FC0-0FC3-4136-B75B-273D6BAB0079}"/>
              </a:ext>
            </a:extLst>
          </p:cNvPr>
          <p:cNvSpPr txBox="1"/>
          <p:nvPr/>
        </p:nvSpPr>
        <p:spPr>
          <a:xfrm>
            <a:off x="1232452" y="2323076"/>
            <a:ext cx="3140765" cy="1938992"/>
          </a:xfrm>
          <a:prstGeom prst="rect">
            <a:avLst/>
          </a:prstGeom>
          <a:noFill/>
        </p:spPr>
        <p:txBody>
          <a:bodyPr wrap="square" rtlCol="0">
            <a:spAutoFit/>
          </a:bodyPr>
          <a:lstStyle/>
          <a:p>
            <a:pPr algn="ctr"/>
            <a:r>
              <a:rPr lang="en-US" sz="3200" b="1" dirty="0"/>
              <a:t>Review 1 Presentation  </a:t>
            </a:r>
          </a:p>
          <a:p>
            <a:pPr algn="ctr"/>
            <a:endParaRPr lang="en-US" sz="3200" b="1" dirty="0"/>
          </a:p>
          <a:p>
            <a:pPr algn="ctr"/>
            <a:r>
              <a:rPr lang="en-US" sz="2400" b="1" dirty="0">
                <a:solidFill>
                  <a:schemeClr val="accent2">
                    <a:lumMod val="75000"/>
                  </a:schemeClr>
                </a:solidFill>
              </a:rPr>
              <a:t>April 1, 2025</a:t>
            </a:r>
          </a:p>
        </p:txBody>
      </p:sp>
      <p:sp>
        <p:nvSpPr>
          <p:cNvPr id="28" name="TextBox 27">
            <a:extLst>
              <a:ext uri="{FF2B5EF4-FFF2-40B4-BE49-F238E27FC236}">
                <a16:creationId xmlns:a16="http://schemas.microsoft.com/office/drawing/2014/main" id="{746DB9C6-BCDF-4337-BC96-20B8A75B941F}"/>
              </a:ext>
            </a:extLst>
          </p:cNvPr>
          <p:cNvSpPr txBox="1"/>
          <p:nvPr/>
        </p:nvSpPr>
        <p:spPr>
          <a:xfrm>
            <a:off x="3161630" y="6099046"/>
            <a:ext cx="1392016" cy="461665"/>
          </a:xfrm>
          <a:prstGeom prst="rect">
            <a:avLst/>
          </a:prstGeom>
          <a:noFill/>
        </p:spPr>
        <p:txBody>
          <a:bodyPr wrap="square">
            <a:spAutoFit/>
          </a:bodyPr>
          <a:lstStyle/>
          <a:p>
            <a:r>
              <a:rPr lang="en-US" sz="2400" b="1" dirty="0">
                <a:solidFill>
                  <a:schemeClr val="bg1"/>
                </a:solidFill>
              </a:rPr>
              <a:t>(37 Days)</a:t>
            </a:r>
          </a:p>
        </p:txBody>
      </p:sp>
      <p:sp>
        <p:nvSpPr>
          <p:cNvPr id="29" name="Subtitle 2">
            <a:extLst>
              <a:ext uri="{FF2B5EF4-FFF2-40B4-BE49-F238E27FC236}">
                <a16:creationId xmlns:a16="http://schemas.microsoft.com/office/drawing/2014/main" id="{C4383A5C-DC27-428C-9B1B-FE18959DB324}"/>
              </a:ext>
            </a:extLst>
          </p:cNvPr>
          <p:cNvSpPr txBox="1">
            <a:spLocks/>
          </p:cNvSpPr>
          <p:nvPr/>
        </p:nvSpPr>
        <p:spPr>
          <a:xfrm>
            <a:off x="5101126" y="1480474"/>
            <a:ext cx="6839080" cy="1332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800"/>
              </a:spcBef>
              <a:spcAft>
                <a:spcPts val="400"/>
              </a:spcAft>
              <a:buFont typeface="Wingdings" panose="05000000000000000000" pitchFamily="2" charset="2"/>
              <a:buChar cha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Teams present their development to jury members for review.</a:t>
            </a:r>
          </a:p>
          <a:p>
            <a:pPr>
              <a:lnSpc>
                <a:spcPct val="107000"/>
              </a:lnSpc>
              <a:spcBef>
                <a:spcPts val="800"/>
              </a:spcBef>
              <a:spcAft>
                <a:spcPts val="400"/>
              </a:spcAft>
              <a:buFont typeface="Wingdings" panose="05000000000000000000" pitchFamily="2" charset="2"/>
              <a:buChar char="§"/>
            </a:pPr>
            <a:r>
              <a:rPr lang="en-US" sz="2400" b="1" dirty="0">
                <a:solidFill>
                  <a:prstClr val="white"/>
                </a:solidFill>
                <a:latin typeface="Calibri" panose="020F0502020204030204"/>
              </a:rPr>
              <a:t>Mentors will be part of reviewing panel</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6044EF2D-411E-4FEC-A0EF-8D20B2C5CA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5" name="Subtitle 2">
            <a:extLst>
              <a:ext uri="{FF2B5EF4-FFF2-40B4-BE49-F238E27FC236}">
                <a16:creationId xmlns:a16="http://schemas.microsoft.com/office/drawing/2014/main" id="{F535A7E5-5381-4F42-4EB7-B58941002C19}"/>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53546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 Timeline and Steps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111" name="그룹 1852">
            <a:extLst>
              <a:ext uri="{FF2B5EF4-FFF2-40B4-BE49-F238E27FC236}">
                <a16:creationId xmlns:a16="http://schemas.microsoft.com/office/drawing/2014/main" id="{B27201E5-E0C3-49E5-AAB6-B4275C1AA318}"/>
              </a:ext>
            </a:extLst>
          </p:cNvPr>
          <p:cNvGrpSpPr/>
          <p:nvPr/>
        </p:nvGrpSpPr>
        <p:grpSpPr>
          <a:xfrm>
            <a:off x="755374" y="1331274"/>
            <a:ext cx="4061448" cy="4480221"/>
            <a:chOff x="1281112" y="2052852"/>
            <a:chExt cx="1428750" cy="1672796"/>
          </a:xfrm>
        </p:grpSpPr>
        <p:grpSp>
          <p:nvGrpSpPr>
            <p:cNvPr id="112" name="그룹 1853">
              <a:extLst>
                <a:ext uri="{FF2B5EF4-FFF2-40B4-BE49-F238E27FC236}">
                  <a16:creationId xmlns:a16="http://schemas.microsoft.com/office/drawing/2014/main" id="{A5E9AEFA-F509-481E-970A-4E74FE242C5F}"/>
                </a:ext>
              </a:extLst>
            </p:cNvPr>
            <p:cNvGrpSpPr/>
            <p:nvPr/>
          </p:nvGrpSpPr>
          <p:grpSpPr>
            <a:xfrm>
              <a:off x="1281112" y="2052852"/>
              <a:ext cx="1428750" cy="1672796"/>
              <a:chOff x="1290637" y="1717402"/>
              <a:chExt cx="1428750" cy="1672796"/>
            </a:xfrm>
          </p:grpSpPr>
          <p:sp>
            <p:nvSpPr>
              <p:cNvPr id="115" name="사각형: 둥근 모서리 1856">
                <a:extLst>
                  <a:ext uri="{FF2B5EF4-FFF2-40B4-BE49-F238E27FC236}">
                    <a16:creationId xmlns:a16="http://schemas.microsoft.com/office/drawing/2014/main" id="{51DC9C0E-ED14-46E6-886E-C1A55E2E815F}"/>
                  </a:ext>
                </a:extLst>
              </p:cNvPr>
              <p:cNvSpPr/>
              <p:nvPr/>
            </p:nvSpPr>
            <p:spPr>
              <a:xfrm>
                <a:off x="1290637" y="1831439"/>
                <a:ext cx="1428750" cy="1380154"/>
              </a:xfrm>
              <a:prstGeom prst="roundRect">
                <a:avLst>
                  <a:gd name="adj" fmla="val 6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116" name="사각형: 둥근 모서리 1857">
                <a:extLst>
                  <a:ext uri="{FF2B5EF4-FFF2-40B4-BE49-F238E27FC236}">
                    <a16:creationId xmlns:a16="http://schemas.microsoft.com/office/drawing/2014/main" id="{28D1C1D2-64F4-4034-A393-897EB3680BDC}"/>
                  </a:ext>
                </a:extLst>
              </p:cNvPr>
              <p:cNvSpPr/>
              <p:nvPr/>
            </p:nvSpPr>
            <p:spPr>
              <a:xfrm>
                <a:off x="1390650" y="1717402"/>
                <a:ext cx="1228725" cy="1380154"/>
              </a:xfrm>
              <a:prstGeom prst="roundRect">
                <a:avLst>
                  <a:gd name="adj" fmla="val 65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sp>
            <p:nvSpPr>
              <p:cNvPr id="117" name="이등변 삼각형 1858">
                <a:extLst>
                  <a:ext uri="{FF2B5EF4-FFF2-40B4-BE49-F238E27FC236}">
                    <a16:creationId xmlns:a16="http://schemas.microsoft.com/office/drawing/2014/main" id="{45DD3674-A3A7-46FD-A3BE-A5FADE082A78}"/>
                  </a:ext>
                </a:extLst>
              </p:cNvPr>
              <p:cNvSpPr/>
              <p:nvPr/>
            </p:nvSpPr>
            <p:spPr>
              <a:xfrm rot="10800000">
                <a:off x="1887878" y="3188243"/>
                <a:ext cx="234268" cy="20195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grpSp>
        <p:sp>
          <p:nvSpPr>
            <p:cNvPr id="113" name="TextBox 112">
              <a:extLst>
                <a:ext uri="{FF2B5EF4-FFF2-40B4-BE49-F238E27FC236}">
                  <a16:creationId xmlns:a16="http://schemas.microsoft.com/office/drawing/2014/main" id="{4BED69E7-45FD-492F-8B23-71E9502E1114}"/>
                </a:ext>
              </a:extLst>
            </p:cNvPr>
            <p:cNvSpPr txBox="1"/>
            <p:nvPr/>
          </p:nvSpPr>
          <p:spPr>
            <a:xfrm>
              <a:off x="1512699" y="2971847"/>
              <a:ext cx="965576" cy="307777"/>
            </a:xfrm>
            <a:prstGeom prst="rect">
              <a:avLst/>
            </a:prstGeom>
            <a:noFill/>
          </p:spPr>
          <p:txBody>
            <a:bodyPr wrap="square" rtlCol="0" anchor="ctr">
              <a:spAutoFit/>
            </a:bodyPr>
            <a:lstStyle/>
            <a:p>
              <a:pPr algn="ctr"/>
              <a:r>
                <a:rPr lang="en-US" altLang="ko-KR" sz="1400" b="1" dirty="0">
                  <a:solidFill>
                    <a:schemeClr val="bg1"/>
                  </a:solidFill>
                </a:rPr>
                <a:t>2021</a:t>
              </a:r>
              <a:endParaRPr lang="ko-KR" altLang="en-US" sz="1400" b="1" dirty="0">
                <a:solidFill>
                  <a:schemeClr val="bg1"/>
                </a:solidFill>
              </a:endParaRPr>
            </a:p>
          </p:txBody>
        </p:sp>
        <p:sp>
          <p:nvSpPr>
            <p:cNvPr id="114" name="TextBox 113">
              <a:extLst>
                <a:ext uri="{FF2B5EF4-FFF2-40B4-BE49-F238E27FC236}">
                  <a16:creationId xmlns:a16="http://schemas.microsoft.com/office/drawing/2014/main" id="{6AD8EA1A-E6F5-4B64-BF35-C2C388759DF1}"/>
                </a:ext>
              </a:extLst>
            </p:cNvPr>
            <p:cNvSpPr txBox="1"/>
            <p:nvPr/>
          </p:nvSpPr>
          <p:spPr>
            <a:xfrm>
              <a:off x="1381126" y="2182071"/>
              <a:ext cx="1228722" cy="738664"/>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Simple Portfolio Presentation</a:t>
              </a:r>
            </a:p>
          </p:txBody>
        </p:sp>
      </p:grpSp>
      <p:sp>
        <p:nvSpPr>
          <p:cNvPr id="119" name="Oval 13">
            <a:extLst>
              <a:ext uri="{FF2B5EF4-FFF2-40B4-BE49-F238E27FC236}">
                <a16:creationId xmlns:a16="http://schemas.microsoft.com/office/drawing/2014/main" id="{CA35ECF2-5894-444A-AD5E-85B2F8B272F2}"/>
              </a:ext>
            </a:extLst>
          </p:cNvPr>
          <p:cNvSpPr/>
          <p:nvPr/>
        </p:nvSpPr>
        <p:spPr>
          <a:xfrm flipH="1">
            <a:off x="2543396" y="6029791"/>
            <a:ext cx="475414" cy="477028"/>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4" name="TextBox 3">
            <a:extLst>
              <a:ext uri="{FF2B5EF4-FFF2-40B4-BE49-F238E27FC236}">
                <a16:creationId xmlns:a16="http://schemas.microsoft.com/office/drawing/2014/main" id="{E2346FC0-0FC3-4136-B75B-273D6BAB0079}"/>
              </a:ext>
            </a:extLst>
          </p:cNvPr>
          <p:cNvSpPr txBox="1"/>
          <p:nvPr/>
        </p:nvSpPr>
        <p:spPr>
          <a:xfrm>
            <a:off x="1232452" y="2323076"/>
            <a:ext cx="3140765" cy="1446550"/>
          </a:xfrm>
          <a:prstGeom prst="rect">
            <a:avLst/>
          </a:prstGeom>
          <a:noFill/>
        </p:spPr>
        <p:txBody>
          <a:bodyPr wrap="square" rtlCol="0">
            <a:spAutoFit/>
          </a:bodyPr>
          <a:lstStyle/>
          <a:p>
            <a:pPr algn="ctr"/>
            <a:r>
              <a:rPr lang="en-US" sz="3200" b="1" dirty="0"/>
              <a:t>Final Submission</a:t>
            </a:r>
          </a:p>
          <a:p>
            <a:pPr algn="ctr"/>
            <a:endParaRPr lang="en-US" sz="3200" b="1" dirty="0"/>
          </a:p>
          <a:p>
            <a:pPr algn="ctr"/>
            <a:r>
              <a:rPr lang="en-US" sz="2400" b="1" dirty="0">
                <a:solidFill>
                  <a:schemeClr val="accent2">
                    <a:lumMod val="75000"/>
                  </a:schemeClr>
                </a:solidFill>
              </a:rPr>
              <a:t>25</a:t>
            </a:r>
            <a:r>
              <a:rPr lang="en-US" sz="2400" b="1" baseline="30000" dirty="0">
                <a:solidFill>
                  <a:schemeClr val="accent2">
                    <a:lumMod val="75000"/>
                  </a:schemeClr>
                </a:solidFill>
              </a:rPr>
              <a:t>th</a:t>
            </a:r>
            <a:r>
              <a:rPr lang="en-US" sz="2400" b="1" dirty="0">
                <a:solidFill>
                  <a:schemeClr val="accent2">
                    <a:lumMod val="75000"/>
                  </a:schemeClr>
                </a:solidFill>
              </a:rPr>
              <a:t> April 2026</a:t>
            </a:r>
          </a:p>
        </p:txBody>
      </p:sp>
      <p:sp>
        <p:nvSpPr>
          <p:cNvPr id="29" name="Subtitle 2">
            <a:extLst>
              <a:ext uri="{FF2B5EF4-FFF2-40B4-BE49-F238E27FC236}">
                <a16:creationId xmlns:a16="http://schemas.microsoft.com/office/drawing/2014/main" id="{C4383A5C-DC27-428C-9B1B-FE18959DB324}"/>
              </a:ext>
            </a:extLst>
          </p:cNvPr>
          <p:cNvSpPr txBox="1">
            <a:spLocks/>
          </p:cNvSpPr>
          <p:nvPr/>
        </p:nvSpPr>
        <p:spPr>
          <a:xfrm>
            <a:off x="5101126" y="1480473"/>
            <a:ext cx="6839080" cy="37901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800"/>
              </a:spcBef>
              <a:spcAft>
                <a:spcPts val="400"/>
              </a:spcAft>
              <a:buFont typeface="Wingdings" panose="05000000000000000000" pitchFamily="2" charset="2"/>
              <a:buChar cha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Teams submit the completed application with documentation.</a:t>
            </a:r>
          </a:p>
          <a:p>
            <a:pPr>
              <a:lnSpc>
                <a:spcPct val="107000"/>
              </a:lnSpc>
              <a:spcBef>
                <a:spcPts val="800"/>
              </a:spcBef>
              <a:spcAft>
                <a:spcPts val="400"/>
              </a:spcAft>
              <a:buFont typeface="Wingdings" panose="05000000000000000000" pitchFamily="2" charset="2"/>
              <a:buChar char="§"/>
            </a:pPr>
            <a:r>
              <a:rPr lang="en-US" sz="2400" b="1" dirty="0">
                <a:solidFill>
                  <a:prstClr val="white"/>
                </a:solidFill>
                <a:latin typeface="Calibri" panose="020F0502020204030204"/>
              </a:rPr>
              <a:t>Project submission includes hosting of the working project on a given hosting platform.</a:t>
            </a:r>
          </a:p>
          <a:p>
            <a:pPr>
              <a:lnSpc>
                <a:spcPct val="107000"/>
              </a:lnSpc>
              <a:spcBef>
                <a:spcPts val="800"/>
              </a:spcBef>
              <a:spcAft>
                <a:spcPts val="400"/>
              </a:spcAft>
              <a:buFont typeface="Wingdings" panose="05000000000000000000" pitchFamily="2" charset="2"/>
              <a:buChar cha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Teams shall 100% be responsible for configuration and hosting. </a:t>
            </a:r>
          </a:p>
          <a:p>
            <a:pPr marL="0" indent="0">
              <a:lnSpc>
                <a:spcPct val="107000"/>
              </a:lnSpc>
              <a:spcBef>
                <a:spcPts val="800"/>
              </a:spcBef>
              <a:spcAft>
                <a:spcPts val="400"/>
              </a:spcAft>
              <a:buNone/>
            </a:pP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503CF7A6-C729-4E73-ADD4-1771EB7EDD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5" name="Subtitle 2">
            <a:extLst>
              <a:ext uri="{FF2B5EF4-FFF2-40B4-BE49-F238E27FC236}">
                <a16:creationId xmlns:a16="http://schemas.microsoft.com/office/drawing/2014/main" id="{BD602AA1-9A42-A742-5CB9-2E128AA17211}"/>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1095708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 Timeline and Steps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111" name="그룹 1852">
            <a:extLst>
              <a:ext uri="{FF2B5EF4-FFF2-40B4-BE49-F238E27FC236}">
                <a16:creationId xmlns:a16="http://schemas.microsoft.com/office/drawing/2014/main" id="{B27201E5-E0C3-49E5-AAB6-B4275C1AA318}"/>
              </a:ext>
            </a:extLst>
          </p:cNvPr>
          <p:cNvGrpSpPr/>
          <p:nvPr/>
        </p:nvGrpSpPr>
        <p:grpSpPr>
          <a:xfrm>
            <a:off x="755374" y="1331274"/>
            <a:ext cx="4061448" cy="4480221"/>
            <a:chOff x="1281112" y="2052852"/>
            <a:chExt cx="1428750" cy="1672796"/>
          </a:xfrm>
        </p:grpSpPr>
        <p:grpSp>
          <p:nvGrpSpPr>
            <p:cNvPr id="112" name="그룹 1853">
              <a:extLst>
                <a:ext uri="{FF2B5EF4-FFF2-40B4-BE49-F238E27FC236}">
                  <a16:creationId xmlns:a16="http://schemas.microsoft.com/office/drawing/2014/main" id="{A5E9AEFA-F509-481E-970A-4E74FE242C5F}"/>
                </a:ext>
              </a:extLst>
            </p:cNvPr>
            <p:cNvGrpSpPr/>
            <p:nvPr/>
          </p:nvGrpSpPr>
          <p:grpSpPr>
            <a:xfrm>
              <a:off x="1281112" y="2052852"/>
              <a:ext cx="1428750" cy="1672796"/>
              <a:chOff x="1290637" y="1717402"/>
              <a:chExt cx="1428750" cy="1672796"/>
            </a:xfrm>
          </p:grpSpPr>
          <p:sp>
            <p:nvSpPr>
              <p:cNvPr id="115" name="사각형: 둥근 모서리 1856">
                <a:extLst>
                  <a:ext uri="{FF2B5EF4-FFF2-40B4-BE49-F238E27FC236}">
                    <a16:creationId xmlns:a16="http://schemas.microsoft.com/office/drawing/2014/main" id="{51DC9C0E-ED14-46E6-886E-C1A55E2E815F}"/>
                  </a:ext>
                </a:extLst>
              </p:cNvPr>
              <p:cNvSpPr/>
              <p:nvPr/>
            </p:nvSpPr>
            <p:spPr>
              <a:xfrm>
                <a:off x="1290637" y="1831439"/>
                <a:ext cx="1428750" cy="1380154"/>
              </a:xfrm>
              <a:prstGeom prst="roundRect">
                <a:avLst>
                  <a:gd name="adj" fmla="val 6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116" name="사각형: 둥근 모서리 1857">
                <a:extLst>
                  <a:ext uri="{FF2B5EF4-FFF2-40B4-BE49-F238E27FC236}">
                    <a16:creationId xmlns:a16="http://schemas.microsoft.com/office/drawing/2014/main" id="{28D1C1D2-64F4-4034-A393-897EB3680BDC}"/>
                  </a:ext>
                </a:extLst>
              </p:cNvPr>
              <p:cNvSpPr/>
              <p:nvPr/>
            </p:nvSpPr>
            <p:spPr>
              <a:xfrm>
                <a:off x="1390650" y="1717402"/>
                <a:ext cx="1228725" cy="1380154"/>
              </a:xfrm>
              <a:prstGeom prst="roundRect">
                <a:avLst>
                  <a:gd name="adj" fmla="val 65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sp>
            <p:nvSpPr>
              <p:cNvPr id="117" name="이등변 삼각형 1858">
                <a:extLst>
                  <a:ext uri="{FF2B5EF4-FFF2-40B4-BE49-F238E27FC236}">
                    <a16:creationId xmlns:a16="http://schemas.microsoft.com/office/drawing/2014/main" id="{45DD3674-A3A7-46FD-A3BE-A5FADE082A78}"/>
                  </a:ext>
                </a:extLst>
              </p:cNvPr>
              <p:cNvSpPr/>
              <p:nvPr/>
            </p:nvSpPr>
            <p:spPr>
              <a:xfrm rot="10800000">
                <a:off x="1887878" y="3188243"/>
                <a:ext cx="234268" cy="20195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grpSp>
        <p:sp>
          <p:nvSpPr>
            <p:cNvPr id="113" name="TextBox 112">
              <a:extLst>
                <a:ext uri="{FF2B5EF4-FFF2-40B4-BE49-F238E27FC236}">
                  <a16:creationId xmlns:a16="http://schemas.microsoft.com/office/drawing/2014/main" id="{4BED69E7-45FD-492F-8B23-71E9502E1114}"/>
                </a:ext>
              </a:extLst>
            </p:cNvPr>
            <p:cNvSpPr txBox="1"/>
            <p:nvPr/>
          </p:nvSpPr>
          <p:spPr>
            <a:xfrm>
              <a:off x="1512699" y="2971847"/>
              <a:ext cx="965576" cy="307777"/>
            </a:xfrm>
            <a:prstGeom prst="rect">
              <a:avLst/>
            </a:prstGeom>
            <a:noFill/>
          </p:spPr>
          <p:txBody>
            <a:bodyPr wrap="square" rtlCol="0" anchor="ctr">
              <a:spAutoFit/>
            </a:bodyPr>
            <a:lstStyle/>
            <a:p>
              <a:pPr algn="ctr"/>
              <a:r>
                <a:rPr lang="en-US" altLang="ko-KR" sz="1400" b="1" dirty="0">
                  <a:solidFill>
                    <a:schemeClr val="bg1"/>
                  </a:solidFill>
                </a:rPr>
                <a:t>2021</a:t>
              </a:r>
              <a:endParaRPr lang="ko-KR" altLang="en-US" sz="1400" b="1" dirty="0">
                <a:solidFill>
                  <a:schemeClr val="bg1"/>
                </a:solidFill>
              </a:endParaRPr>
            </a:p>
          </p:txBody>
        </p:sp>
        <p:sp>
          <p:nvSpPr>
            <p:cNvPr id="114" name="TextBox 113">
              <a:extLst>
                <a:ext uri="{FF2B5EF4-FFF2-40B4-BE49-F238E27FC236}">
                  <a16:creationId xmlns:a16="http://schemas.microsoft.com/office/drawing/2014/main" id="{6AD8EA1A-E6F5-4B64-BF35-C2C388759DF1}"/>
                </a:ext>
              </a:extLst>
            </p:cNvPr>
            <p:cNvSpPr txBox="1"/>
            <p:nvPr/>
          </p:nvSpPr>
          <p:spPr>
            <a:xfrm>
              <a:off x="1381126" y="2182071"/>
              <a:ext cx="1228722" cy="738664"/>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Simple Portfolio Presentation</a:t>
              </a:r>
            </a:p>
          </p:txBody>
        </p:sp>
      </p:grpSp>
      <p:sp>
        <p:nvSpPr>
          <p:cNvPr id="119" name="Oval 13">
            <a:extLst>
              <a:ext uri="{FF2B5EF4-FFF2-40B4-BE49-F238E27FC236}">
                <a16:creationId xmlns:a16="http://schemas.microsoft.com/office/drawing/2014/main" id="{CA35ECF2-5894-444A-AD5E-85B2F8B272F2}"/>
              </a:ext>
            </a:extLst>
          </p:cNvPr>
          <p:cNvSpPr/>
          <p:nvPr/>
        </p:nvSpPr>
        <p:spPr>
          <a:xfrm flipH="1">
            <a:off x="2543396" y="6029791"/>
            <a:ext cx="475414" cy="477028"/>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4" name="TextBox 3">
            <a:extLst>
              <a:ext uri="{FF2B5EF4-FFF2-40B4-BE49-F238E27FC236}">
                <a16:creationId xmlns:a16="http://schemas.microsoft.com/office/drawing/2014/main" id="{E2346FC0-0FC3-4136-B75B-273D6BAB0079}"/>
              </a:ext>
            </a:extLst>
          </p:cNvPr>
          <p:cNvSpPr txBox="1"/>
          <p:nvPr/>
        </p:nvSpPr>
        <p:spPr>
          <a:xfrm>
            <a:off x="1232452" y="2323076"/>
            <a:ext cx="3140765" cy="1446550"/>
          </a:xfrm>
          <a:prstGeom prst="rect">
            <a:avLst/>
          </a:prstGeom>
          <a:noFill/>
        </p:spPr>
        <p:txBody>
          <a:bodyPr wrap="square" rtlCol="0">
            <a:spAutoFit/>
          </a:bodyPr>
          <a:lstStyle/>
          <a:p>
            <a:pPr algn="ctr"/>
            <a:r>
              <a:rPr lang="en-US" sz="3200" b="1" dirty="0"/>
              <a:t>Presentation</a:t>
            </a:r>
          </a:p>
          <a:p>
            <a:pPr algn="ctr"/>
            <a:endParaRPr lang="en-US" sz="3200" b="1" dirty="0"/>
          </a:p>
          <a:p>
            <a:pPr algn="ctr"/>
            <a:r>
              <a:rPr lang="en-US" sz="2400" b="1" dirty="0">
                <a:solidFill>
                  <a:schemeClr val="accent2">
                    <a:lumMod val="75000"/>
                  </a:schemeClr>
                </a:solidFill>
              </a:rPr>
              <a:t>May 2, 2026</a:t>
            </a:r>
          </a:p>
        </p:txBody>
      </p:sp>
      <p:sp>
        <p:nvSpPr>
          <p:cNvPr id="29" name="Subtitle 2">
            <a:extLst>
              <a:ext uri="{FF2B5EF4-FFF2-40B4-BE49-F238E27FC236}">
                <a16:creationId xmlns:a16="http://schemas.microsoft.com/office/drawing/2014/main" id="{C4383A5C-DC27-428C-9B1B-FE18959DB324}"/>
              </a:ext>
            </a:extLst>
          </p:cNvPr>
          <p:cNvSpPr txBox="1">
            <a:spLocks/>
          </p:cNvSpPr>
          <p:nvPr/>
        </p:nvSpPr>
        <p:spPr>
          <a:xfrm>
            <a:off x="5101126" y="1480473"/>
            <a:ext cx="6839080" cy="37901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800"/>
              </a:spcBef>
              <a:spcAft>
                <a:spcPts val="400"/>
              </a:spcAft>
              <a:buFont typeface="Wingdings" panose="05000000000000000000" pitchFamily="2" charset="2"/>
              <a:buChar cha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Final presentation and demo to judges, highlighting: </a:t>
            </a:r>
          </a:p>
          <a:p>
            <a:pPr lvl="1">
              <a:lnSpc>
                <a:spcPct val="107000"/>
              </a:lnSpc>
              <a:spcBef>
                <a:spcPts val="800"/>
              </a:spcBef>
              <a:spcAft>
                <a:spcPts val="400"/>
              </a:spcAft>
              <a:buFont typeface="Wingdings" panose="05000000000000000000" pitchFamily="2" charset="2"/>
              <a:buChar cha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Problem-Solving impact.</a:t>
            </a:r>
          </a:p>
          <a:p>
            <a:pPr lvl="1">
              <a:lnSpc>
                <a:spcPct val="107000"/>
              </a:lnSpc>
              <a:spcBef>
                <a:spcPts val="800"/>
              </a:spcBef>
              <a:spcAft>
                <a:spcPts val="400"/>
              </a:spcAft>
              <a:buFont typeface="Wingdings" panose="05000000000000000000" pitchFamily="2" charset="2"/>
              <a:buChar cha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Technical Innovation.</a:t>
            </a:r>
          </a:p>
          <a:p>
            <a:pPr lvl="1">
              <a:lnSpc>
                <a:spcPct val="107000"/>
              </a:lnSpc>
              <a:spcBef>
                <a:spcPts val="800"/>
              </a:spcBef>
              <a:spcAft>
                <a:spcPts val="400"/>
              </a:spcAft>
              <a:buFont typeface="Wingdings" panose="05000000000000000000" pitchFamily="2" charset="2"/>
              <a:buChar cha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Scalability and Usability.</a:t>
            </a:r>
          </a:p>
        </p:txBody>
      </p:sp>
      <p:pic>
        <p:nvPicPr>
          <p:cNvPr id="20" name="Picture 19">
            <a:extLst>
              <a:ext uri="{FF2B5EF4-FFF2-40B4-BE49-F238E27FC236}">
                <a16:creationId xmlns:a16="http://schemas.microsoft.com/office/drawing/2014/main" id="{D3989111-9BD5-4A9E-BF6E-7A40A48549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5" name="Subtitle 2">
            <a:extLst>
              <a:ext uri="{FF2B5EF4-FFF2-40B4-BE49-F238E27FC236}">
                <a16:creationId xmlns:a16="http://schemas.microsoft.com/office/drawing/2014/main" id="{D3CA1AF6-1367-4C8E-4F56-A5213E40043C}"/>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569225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 Timeline and Steps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111" name="그룹 1852">
            <a:extLst>
              <a:ext uri="{FF2B5EF4-FFF2-40B4-BE49-F238E27FC236}">
                <a16:creationId xmlns:a16="http://schemas.microsoft.com/office/drawing/2014/main" id="{B27201E5-E0C3-49E5-AAB6-B4275C1AA318}"/>
              </a:ext>
            </a:extLst>
          </p:cNvPr>
          <p:cNvGrpSpPr/>
          <p:nvPr/>
        </p:nvGrpSpPr>
        <p:grpSpPr>
          <a:xfrm>
            <a:off x="755374" y="1331274"/>
            <a:ext cx="4061448" cy="4480221"/>
            <a:chOff x="1281112" y="2052852"/>
            <a:chExt cx="1428750" cy="1672796"/>
          </a:xfrm>
        </p:grpSpPr>
        <p:grpSp>
          <p:nvGrpSpPr>
            <p:cNvPr id="112" name="그룹 1853">
              <a:extLst>
                <a:ext uri="{FF2B5EF4-FFF2-40B4-BE49-F238E27FC236}">
                  <a16:creationId xmlns:a16="http://schemas.microsoft.com/office/drawing/2014/main" id="{A5E9AEFA-F509-481E-970A-4E74FE242C5F}"/>
                </a:ext>
              </a:extLst>
            </p:cNvPr>
            <p:cNvGrpSpPr/>
            <p:nvPr/>
          </p:nvGrpSpPr>
          <p:grpSpPr>
            <a:xfrm>
              <a:off x="1281112" y="2052852"/>
              <a:ext cx="1428750" cy="1672796"/>
              <a:chOff x="1290637" y="1717402"/>
              <a:chExt cx="1428750" cy="1672796"/>
            </a:xfrm>
          </p:grpSpPr>
          <p:sp>
            <p:nvSpPr>
              <p:cNvPr id="115" name="사각형: 둥근 모서리 1856">
                <a:extLst>
                  <a:ext uri="{FF2B5EF4-FFF2-40B4-BE49-F238E27FC236}">
                    <a16:creationId xmlns:a16="http://schemas.microsoft.com/office/drawing/2014/main" id="{51DC9C0E-ED14-46E6-886E-C1A55E2E815F}"/>
                  </a:ext>
                </a:extLst>
              </p:cNvPr>
              <p:cNvSpPr/>
              <p:nvPr/>
            </p:nvSpPr>
            <p:spPr>
              <a:xfrm>
                <a:off x="1290637" y="1831439"/>
                <a:ext cx="1428750" cy="1380154"/>
              </a:xfrm>
              <a:prstGeom prst="roundRect">
                <a:avLst>
                  <a:gd name="adj" fmla="val 6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116" name="사각형: 둥근 모서리 1857">
                <a:extLst>
                  <a:ext uri="{FF2B5EF4-FFF2-40B4-BE49-F238E27FC236}">
                    <a16:creationId xmlns:a16="http://schemas.microsoft.com/office/drawing/2014/main" id="{28D1C1D2-64F4-4034-A393-897EB3680BDC}"/>
                  </a:ext>
                </a:extLst>
              </p:cNvPr>
              <p:cNvSpPr/>
              <p:nvPr/>
            </p:nvSpPr>
            <p:spPr>
              <a:xfrm>
                <a:off x="1390650" y="1717402"/>
                <a:ext cx="1228725" cy="1380154"/>
              </a:xfrm>
              <a:prstGeom prst="roundRect">
                <a:avLst>
                  <a:gd name="adj" fmla="val 65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sp>
            <p:nvSpPr>
              <p:cNvPr id="117" name="이등변 삼각형 1858">
                <a:extLst>
                  <a:ext uri="{FF2B5EF4-FFF2-40B4-BE49-F238E27FC236}">
                    <a16:creationId xmlns:a16="http://schemas.microsoft.com/office/drawing/2014/main" id="{45DD3674-A3A7-46FD-A3BE-A5FADE082A78}"/>
                  </a:ext>
                </a:extLst>
              </p:cNvPr>
              <p:cNvSpPr/>
              <p:nvPr/>
            </p:nvSpPr>
            <p:spPr>
              <a:xfrm rot="10800000">
                <a:off x="1887878" y="3188243"/>
                <a:ext cx="234268" cy="20195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grpSp>
        <p:sp>
          <p:nvSpPr>
            <p:cNvPr id="113" name="TextBox 112">
              <a:extLst>
                <a:ext uri="{FF2B5EF4-FFF2-40B4-BE49-F238E27FC236}">
                  <a16:creationId xmlns:a16="http://schemas.microsoft.com/office/drawing/2014/main" id="{4BED69E7-45FD-492F-8B23-71E9502E1114}"/>
                </a:ext>
              </a:extLst>
            </p:cNvPr>
            <p:cNvSpPr txBox="1"/>
            <p:nvPr/>
          </p:nvSpPr>
          <p:spPr>
            <a:xfrm>
              <a:off x="1512699" y="2971847"/>
              <a:ext cx="965576" cy="307777"/>
            </a:xfrm>
            <a:prstGeom prst="rect">
              <a:avLst/>
            </a:prstGeom>
            <a:noFill/>
          </p:spPr>
          <p:txBody>
            <a:bodyPr wrap="square" rtlCol="0" anchor="ctr">
              <a:spAutoFit/>
            </a:bodyPr>
            <a:lstStyle/>
            <a:p>
              <a:pPr algn="ctr"/>
              <a:r>
                <a:rPr lang="en-US" altLang="ko-KR" sz="1400" b="1" dirty="0">
                  <a:solidFill>
                    <a:schemeClr val="bg1"/>
                  </a:solidFill>
                </a:rPr>
                <a:t>2021</a:t>
              </a:r>
              <a:endParaRPr lang="ko-KR" altLang="en-US" sz="1400" b="1" dirty="0">
                <a:solidFill>
                  <a:schemeClr val="bg1"/>
                </a:solidFill>
              </a:endParaRPr>
            </a:p>
          </p:txBody>
        </p:sp>
        <p:sp>
          <p:nvSpPr>
            <p:cNvPr id="114" name="TextBox 113">
              <a:extLst>
                <a:ext uri="{FF2B5EF4-FFF2-40B4-BE49-F238E27FC236}">
                  <a16:creationId xmlns:a16="http://schemas.microsoft.com/office/drawing/2014/main" id="{6AD8EA1A-E6F5-4B64-BF35-C2C388759DF1}"/>
                </a:ext>
              </a:extLst>
            </p:cNvPr>
            <p:cNvSpPr txBox="1"/>
            <p:nvPr/>
          </p:nvSpPr>
          <p:spPr>
            <a:xfrm>
              <a:off x="1381126" y="2182071"/>
              <a:ext cx="1228722" cy="738664"/>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Simple Portfolio Presentation</a:t>
              </a:r>
            </a:p>
          </p:txBody>
        </p:sp>
      </p:grpSp>
      <p:sp>
        <p:nvSpPr>
          <p:cNvPr id="119" name="Oval 13">
            <a:extLst>
              <a:ext uri="{FF2B5EF4-FFF2-40B4-BE49-F238E27FC236}">
                <a16:creationId xmlns:a16="http://schemas.microsoft.com/office/drawing/2014/main" id="{CA35ECF2-5894-444A-AD5E-85B2F8B272F2}"/>
              </a:ext>
            </a:extLst>
          </p:cNvPr>
          <p:cNvSpPr/>
          <p:nvPr/>
        </p:nvSpPr>
        <p:spPr>
          <a:xfrm flipH="1">
            <a:off x="2543396" y="6029791"/>
            <a:ext cx="475414" cy="477028"/>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4" name="TextBox 3">
            <a:extLst>
              <a:ext uri="{FF2B5EF4-FFF2-40B4-BE49-F238E27FC236}">
                <a16:creationId xmlns:a16="http://schemas.microsoft.com/office/drawing/2014/main" id="{E2346FC0-0FC3-4136-B75B-273D6BAB0079}"/>
              </a:ext>
            </a:extLst>
          </p:cNvPr>
          <p:cNvSpPr txBox="1"/>
          <p:nvPr/>
        </p:nvSpPr>
        <p:spPr>
          <a:xfrm>
            <a:off x="1232452" y="2323076"/>
            <a:ext cx="3140765" cy="1938992"/>
          </a:xfrm>
          <a:prstGeom prst="rect">
            <a:avLst/>
          </a:prstGeom>
          <a:noFill/>
        </p:spPr>
        <p:txBody>
          <a:bodyPr wrap="square" rtlCol="0">
            <a:spAutoFit/>
          </a:bodyPr>
          <a:lstStyle/>
          <a:p>
            <a:pPr algn="ctr"/>
            <a:r>
              <a:rPr lang="en-US" sz="3200" b="1" dirty="0"/>
              <a:t>Result Announcement </a:t>
            </a:r>
          </a:p>
          <a:p>
            <a:pPr algn="ctr"/>
            <a:endParaRPr lang="en-US" sz="3200" b="1" dirty="0"/>
          </a:p>
          <a:p>
            <a:pPr algn="ctr"/>
            <a:r>
              <a:rPr lang="en-US" sz="2400" b="1" dirty="0">
                <a:solidFill>
                  <a:schemeClr val="accent2">
                    <a:lumMod val="75000"/>
                  </a:schemeClr>
                </a:solidFill>
              </a:rPr>
              <a:t>May 16, 2026</a:t>
            </a:r>
          </a:p>
        </p:txBody>
      </p:sp>
      <p:sp>
        <p:nvSpPr>
          <p:cNvPr id="29" name="Subtitle 2">
            <a:extLst>
              <a:ext uri="{FF2B5EF4-FFF2-40B4-BE49-F238E27FC236}">
                <a16:creationId xmlns:a16="http://schemas.microsoft.com/office/drawing/2014/main" id="{C4383A5C-DC27-428C-9B1B-FE18959DB324}"/>
              </a:ext>
            </a:extLst>
          </p:cNvPr>
          <p:cNvSpPr txBox="1">
            <a:spLocks/>
          </p:cNvSpPr>
          <p:nvPr/>
        </p:nvSpPr>
        <p:spPr>
          <a:xfrm>
            <a:off x="5101126" y="1480473"/>
            <a:ext cx="6839080" cy="37901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800"/>
              </a:spcBef>
              <a:spcAft>
                <a:spcPts val="400"/>
              </a:spcAft>
              <a:buFont typeface="Wingdings" panose="05000000000000000000" pitchFamily="2" charset="2"/>
              <a:buChar cha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Judges will announce the results </a:t>
            </a:r>
          </a:p>
        </p:txBody>
      </p:sp>
      <p:pic>
        <p:nvPicPr>
          <p:cNvPr id="20" name="Picture 19">
            <a:extLst>
              <a:ext uri="{FF2B5EF4-FFF2-40B4-BE49-F238E27FC236}">
                <a16:creationId xmlns:a16="http://schemas.microsoft.com/office/drawing/2014/main" id="{4419C459-22CF-45DC-AA04-ED0B6FF372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5" name="Subtitle 2">
            <a:extLst>
              <a:ext uri="{FF2B5EF4-FFF2-40B4-BE49-F238E27FC236}">
                <a16:creationId xmlns:a16="http://schemas.microsoft.com/office/drawing/2014/main" id="{CD9FA14E-CA92-90A8-50CD-62396E83223F}"/>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2088528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 y="-150642"/>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 Team</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12" name="Subtitle 2">
            <a:extLst>
              <a:ext uri="{FF2B5EF4-FFF2-40B4-BE49-F238E27FC236}">
                <a16:creationId xmlns:a16="http://schemas.microsoft.com/office/drawing/2014/main" id="{A3D739AD-C073-E4AE-A14F-B5398893FE1B}"/>
              </a:ext>
            </a:extLst>
          </p:cNvPr>
          <p:cNvSpPr txBox="1">
            <a:spLocks/>
          </p:cNvSpPr>
          <p:nvPr/>
        </p:nvSpPr>
        <p:spPr>
          <a:xfrm>
            <a:off x="343850" y="1329959"/>
            <a:ext cx="11848150" cy="45384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800"/>
              </a:spcBef>
              <a:spcAft>
                <a:spcPts val="400"/>
              </a:spcAft>
              <a:buFont typeface="Wingdings" panose="05000000000000000000" pitchFamily="2" charset="2"/>
              <a:buChar cha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Each Team will be led by Scrum Master, (Project Manager) who must be a faculty with minimum 3 and maximum 5 team members (students) with clear roles &amp; responsibilities. </a:t>
            </a:r>
            <a:r>
              <a:rPr lang="en-US" sz="2000" b="1" dirty="0">
                <a:solidFill>
                  <a:prstClr val="white"/>
                </a:solidFill>
                <a:latin typeface="Calibri" panose="020F0502020204030204"/>
              </a:rPr>
              <a:t>Key roles are given below if team </a:t>
            </a:r>
            <a:r>
              <a:rPr lang="en-US" sz="2000" b="1" dirty="0" err="1">
                <a:solidFill>
                  <a:prstClr val="white"/>
                </a:solidFill>
                <a:latin typeface="Calibri" panose="020F0502020204030204"/>
              </a:rPr>
              <a:t>mebers</a:t>
            </a:r>
            <a:r>
              <a:rPr lang="en-US" sz="2000" b="1" dirty="0">
                <a:solidFill>
                  <a:prstClr val="white"/>
                </a:solidFill>
                <a:latin typeface="Calibri" panose="020F0502020204030204"/>
              </a:rPr>
              <a:t> are lesser in number then the roles can be merged.</a:t>
            </a:r>
          </a:p>
          <a:p>
            <a:pPr>
              <a:lnSpc>
                <a:spcPct val="107000"/>
              </a:lnSpc>
              <a:spcBef>
                <a:spcPts val="800"/>
              </a:spcBef>
              <a:spcAft>
                <a:spcPts val="400"/>
              </a:spcAft>
              <a:buFont typeface="Wingdings" panose="05000000000000000000" pitchFamily="2" charset="2"/>
              <a:buChar cha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Key Roles</a:t>
            </a:r>
          </a:p>
          <a:p>
            <a:pPr lvl="1">
              <a:lnSpc>
                <a:spcPct val="107000"/>
              </a:lnSpc>
              <a:spcBef>
                <a:spcPts val="800"/>
              </a:spcBef>
              <a:spcAft>
                <a:spcPts val="400"/>
              </a:spcAft>
              <a:buFont typeface="Wingdings" panose="05000000000000000000" pitchFamily="2" charset="2"/>
              <a:buChar cha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Project Manager</a:t>
            </a:r>
          </a:p>
          <a:p>
            <a:pPr lvl="1">
              <a:lnSpc>
                <a:spcPct val="107000"/>
              </a:lnSpc>
              <a:spcBef>
                <a:spcPts val="800"/>
              </a:spcBef>
              <a:spcAft>
                <a:spcPts val="400"/>
              </a:spcAft>
              <a:buFont typeface="Wingdings" panose="05000000000000000000" pitchFamily="2" charset="2"/>
              <a:buChar char="§"/>
            </a:pPr>
            <a:r>
              <a:rPr lang="en-US" sz="1800" b="1" dirty="0">
                <a:solidFill>
                  <a:prstClr val="white"/>
                </a:solidFill>
              </a:rPr>
              <a:t>AI Engineer</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lvl="1">
              <a:lnSpc>
                <a:spcPct val="107000"/>
              </a:lnSpc>
              <a:spcBef>
                <a:spcPts val="800"/>
              </a:spcBef>
              <a:spcAft>
                <a:spcPts val="400"/>
              </a:spcAft>
              <a:buFont typeface="Wingdings" panose="05000000000000000000" pitchFamily="2" charset="2"/>
              <a:buChar cha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Front-End Developer</a:t>
            </a:r>
          </a:p>
          <a:p>
            <a:pPr lvl="1">
              <a:lnSpc>
                <a:spcPct val="107000"/>
              </a:lnSpc>
              <a:spcBef>
                <a:spcPts val="800"/>
              </a:spcBef>
              <a:spcAft>
                <a:spcPts val="400"/>
              </a:spcAft>
              <a:buFont typeface="Wingdings" panose="05000000000000000000" pitchFamily="2" charset="2"/>
              <a:buChar char="§"/>
            </a:pPr>
            <a:r>
              <a:rPr lang="en-US" sz="1800" b="1" dirty="0">
                <a:solidFill>
                  <a:prstClr val="white"/>
                </a:solidFill>
                <a:latin typeface="Calibri" panose="020F0502020204030204"/>
              </a:rPr>
              <a:t>Back-End Developer</a:t>
            </a:r>
          </a:p>
          <a:p>
            <a:pPr lvl="1">
              <a:lnSpc>
                <a:spcPct val="107000"/>
              </a:lnSpc>
              <a:spcBef>
                <a:spcPts val="800"/>
              </a:spcBef>
              <a:spcAft>
                <a:spcPts val="400"/>
              </a:spcAft>
              <a:buFont typeface="Wingdings" panose="05000000000000000000" pitchFamily="2" charset="2"/>
              <a:buChar char="§"/>
            </a:pPr>
            <a:r>
              <a:rPr lang="en-US" sz="1800" b="1" dirty="0">
                <a:solidFill>
                  <a:prstClr val="white"/>
                </a:solidFill>
                <a:latin typeface="Calibri" panose="020F0502020204030204"/>
              </a:rPr>
              <a:t>Data Scientist</a:t>
            </a:r>
          </a:p>
          <a:p>
            <a:pPr>
              <a:lnSpc>
                <a:spcPct val="107000"/>
              </a:lnSpc>
              <a:spcBef>
                <a:spcPts val="800"/>
              </a:spcBef>
              <a:spcAft>
                <a:spcPts val="400"/>
              </a:spcAft>
              <a:buFont typeface="Wingdings" panose="05000000000000000000" pitchFamily="2" charset="2"/>
              <a:buChar char="§"/>
            </a:pPr>
            <a:r>
              <a:rPr lang="en-US" sz="2000" b="1" dirty="0">
                <a:solidFill>
                  <a:prstClr val="white"/>
                </a:solidFill>
                <a:latin typeface="Calibri" panose="020F0502020204030204"/>
              </a:rPr>
              <a:t>Each Team must have a mentor who could be another senior faculty or any one from software industry.</a:t>
            </a:r>
          </a:p>
          <a:p>
            <a:pPr lvl="1">
              <a:lnSpc>
                <a:spcPct val="107000"/>
              </a:lnSpc>
              <a:spcBef>
                <a:spcPts val="800"/>
              </a:spcBef>
              <a:spcAft>
                <a:spcPts val="400"/>
              </a:spcAft>
              <a:buFont typeface="Wingdings" panose="05000000000000000000" pitchFamily="2" charset="2"/>
              <a:buChar char="§"/>
            </a:pPr>
            <a:endParaRPr lang="en-US" sz="1800" b="1" dirty="0">
              <a:solidFill>
                <a:prstClr val="white"/>
              </a:solidFill>
              <a:latin typeface="Calibri" panose="020F0502020204030204"/>
            </a:endParaRPr>
          </a:p>
          <a:p>
            <a:pPr lvl="1">
              <a:lnSpc>
                <a:spcPct val="107000"/>
              </a:lnSpc>
              <a:spcBef>
                <a:spcPts val="800"/>
              </a:spcBef>
              <a:spcAft>
                <a:spcPts val="400"/>
              </a:spcAft>
              <a:buFont typeface="Wingdings" panose="05000000000000000000" pitchFamily="2" charset="2"/>
              <a:buChar cha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indent="0">
              <a:lnSpc>
                <a:spcPct val="107000"/>
              </a:lnSpc>
              <a:spcBef>
                <a:spcPts val="800"/>
              </a:spcBef>
              <a:spcAft>
                <a:spcPts val="400"/>
              </a:spcAft>
              <a:buNone/>
            </a:pP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F705F268-B090-402C-8699-D1F18BCBF8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466306A4-A02C-D126-E26D-9C37CC9C0603}"/>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1377203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35D7A-18B8-21C2-1F15-A5F761A4E9D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C4F21DA-C618-3B6E-430D-250294A1A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DD7E0AF6-A937-2B87-FDDB-5201BCD84EB7}"/>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Rules and SOPs</a:t>
            </a:r>
          </a:p>
          <a:p>
            <a:pPr marL="0" indent="0">
              <a:buNone/>
            </a:pPr>
            <a:endParaRPr lang="en-US" sz="3600" b="1" dirty="0">
              <a:solidFill>
                <a:schemeClr val="bg1"/>
              </a:solidFill>
            </a:endParaRPr>
          </a:p>
        </p:txBody>
      </p:sp>
      <p:cxnSp>
        <p:nvCxnSpPr>
          <p:cNvPr id="10" name="Straight Connector 9">
            <a:extLst>
              <a:ext uri="{FF2B5EF4-FFF2-40B4-BE49-F238E27FC236}">
                <a16:creationId xmlns:a16="http://schemas.microsoft.com/office/drawing/2014/main" id="{F08ACCEF-5C30-6B54-268B-5D235C70B0AF}"/>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056D3FC2-3FBA-5DC2-008F-0A80A6DB5ECA}"/>
              </a:ext>
            </a:extLst>
          </p:cNvPr>
          <p:cNvSpPr txBox="1"/>
          <p:nvPr/>
        </p:nvSpPr>
        <p:spPr>
          <a:xfrm>
            <a:off x="644768" y="1738322"/>
            <a:ext cx="11282189" cy="2862322"/>
          </a:xfrm>
          <a:prstGeom prst="rect">
            <a:avLst/>
          </a:prstGeom>
          <a:noFill/>
        </p:spPr>
        <p:txBody>
          <a:bodyPr wrap="square">
            <a:spAutoFit/>
          </a:bodyPr>
          <a:lstStyle/>
          <a:p>
            <a:pPr marL="342900" indent="-342900">
              <a:buFont typeface="Wingdings" panose="05000000000000000000" pitchFamily="2" charset="2"/>
              <a:buChar char="§"/>
            </a:pPr>
            <a:r>
              <a:rPr lang="en-US" dirty="0">
                <a:solidFill>
                  <a:schemeClr val="bg1"/>
                </a:solidFill>
              </a:rPr>
              <a:t>Open to all Faculty Members to be the Scrum Master. (TA2 onwards). </a:t>
            </a:r>
          </a:p>
          <a:p>
            <a:pPr marL="342900" indent="-342900">
              <a:buFont typeface="Wingdings" panose="05000000000000000000" pitchFamily="2" charset="2"/>
              <a:buChar char="§"/>
            </a:pPr>
            <a:r>
              <a:rPr lang="en-US" dirty="0">
                <a:solidFill>
                  <a:schemeClr val="bg1"/>
                </a:solidFill>
              </a:rPr>
              <a:t>There MUST be one student from HDSE and ADSE Each. Maximum of 1 students from  DISM can be included. </a:t>
            </a:r>
          </a:p>
          <a:p>
            <a:pPr marL="342900" indent="-342900">
              <a:buFont typeface="Wingdings" panose="05000000000000000000" pitchFamily="2" charset="2"/>
              <a:buChar char="§"/>
            </a:pPr>
            <a:r>
              <a:rPr lang="en-US" dirty="0">
                <a:solidFill>
                  <a:schemeClr val="bg1"/>
                </a:solidFill>
              </a:rPr>
              <a:t>One students from any university can join as the Associate Team Member.</a:t>
            </a:r>
          </a:p>
          <a:p>
            <a:pPr marL="342900" indent="-342900">
              <a:buFont typeface="Wingdings" panose="05000000000000000000" pitchFamily="2" charset="2"/>
              <a:buChar char="§"/>
            </a:pPr>
            <a:r>
              <a:rPr lang="en-US" dirty="0">
                <a:solidFill>
                  <a:schemeClr val="bg1"/>
                </a:solidFill>
              </a:rPr>
              <a:t>Maximum of one (01) student is allowed from each semester to be taken in the team.</a:t>
            </a:r>
          </a:p>
          <a:p>
            <a:pPr marL="342900" indent="-342900">
              <a:buFont typeface="Wingdings" panose="05000000000000000000" pitchFamily="2" charset="2"/>
              <a:buChar char="§"/>
            </a:pPr>
            <a:r>
              <a:rPr lang="en-US" dirty="0">
                <a:solidFill>
                  <a:schemeClr val="bg1"/>
                </a:solidFill>
              </a:rPr>
              <a:t>Team </a:t>
            </a:r>
            <a:r>
              <a:rPr lang="en-US" dirty="0" err="1">
                <a:solidFill>
                  <a:schemeClr val="bg1"/>
                </a:solidFill>
              </a:rPr>
              <a:t>twce</a:t>
            </a:r>
            <a:r>
              <a:rPr lang="en-US" dirty="0">
                <a:solidFill>
                  <a:schemeClr val="bg1"/>
                </a:solidFill>
              </a:rPr>
              <a:t> registered can only be modified by maximum 1 member before Pitch submission and other before submission Prototype. Such change will be submitted through official communication. If approved, then the change can be accepted.</a:t>
            </a:r>
          </a:p>
          <a:p>
            <a:pPr marL="342900" indent="-342900">
              <a:buFont typeface="Wingdings" panose="05000000000000000000" pitchFamily="2" charset="2"/>
              <a:buChar char="§"/>
            </a:pPr>
            <a:r>
              <a:rPr lang="en-US" dirty="0">
                <a:solidFill>
                  <a:schemeClr val="bg1"/>
                </a:solidFill>
              </a:rPr>
              <a:t>Any member if involved in any misconduct shall be expelled from the competition.</a:t>
            </a:r>
          </a:p>
          <a:p>
            <a:pPr marL="342900" indent="-342900">
              <a:buFont typeface="Wingdings" panose="05000000000000000000" pitchFamily="2" charset="2"/>
              <a:buChar char="§"/>
            </a:pPr>
            <a:r>
              <a:rPr lang="en-US" dirty="0">
                <a:solidFill>
                  <a:schemeClr val="bg1"/>
                </a:solidFill>
              </a:rPr>
              <a:t>All team members must clearly be assigned project tasks and should be an active team members. </a:t>
            </a:r>
          </a:p>
          <a:p>
            <a:pPr marL="342900" indent="-342900">
              <a:buFont typeface="Wingdings" panose="05000000000000000000" pitchFamily="2" charset="2"/>
              <a:buChar char="§"/>
            </a:pPr>
            <a:r>
              <a:rPr lang="en-US" dirty="0">
                <a:solidFill>
                  <a:schemeClr val="bg1"/>
                </a:solidFill>
              </a:rPr>
              <a:t> Anyone not able to showcase their role and deliverables in the project may be removed by jury from the team.</a:t>
            </a:r>
          </a:p>
        </p:txBody>
      </p:sp>
      <p:sp>
        <p:nvSpPr>
          <p:cNvPr id="23" name="TextBox 22">
            <a:extLst>
              <a:ext uri="{FF2B5EF4-FFF2-40B4-BE49-F238E27FC236}">
                <a16:creationId xmlns:a16="http://schemas.microsoft.com/office/drawing/2014/main" id="{E2086985-3B54-3FCA-7F56-48D68F277F11}"/>
              </a:ext>
            </a:extLst>
          </p:cNvPr>
          <p:cNvSpPr txBox="1"/>
          <p:nvPr/>
        </p:nvSpPr>
        <p:spPr>
          <a:xfrm>
            <a:off x="644768" y="901469"/>
            <a:ext cx="6188764" cy="523220"/>
          </a:xfrm>
          <a:prstGeom prst="rect">
            <a:avLst/>
          </a:prstGeom>
          <a:noFill/>
        </p:spPr>
        <p:txBody>
          <a:bodyPr wrap="square">
            <a:spAutoFit/>
          </a:bodyPr>
          <a:lstStyle/>
          <a:p>
            <a:r>
              <a:rPr lang="en-US" sz="2800" b="1" dirty="0">
                <a:solidFill>
                  <a:srgbClr val="FFC000"/>
                </a:solidFill>
              </a:rPr>
              <a:t>Team Formation &amp; Eligibility</a:t>
            </a:r>
          </a:p>
        </p:txBody>
      </p:sp>
      <p:pic>
        <p:nvPicPr>
          <p:cNvPr id="12" name="Picture 11">
            <a:extLst>
              <a:ext uri="{FF2B5EF4-FFF2-40B4-BE49-F238E27FC236}">
                <a16:creationId xmlns:a16="http://schemas.microsoft.com/office/drawing/2014/main" id="{96752E73-D562-FC99-5CF6-8CAC2C2BC0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20053745-6E31-7322-0904-DEAE8F9C3726}"/>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4213016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Rules and SOPs</a:t>
            </a:r>
          </a:p>
          <a:p>
            <a:pPr marL="0" indent="0">
              <a:buNone/>
            </a:pPr>
            <a:endParaRPr lang="en-US" sz="3600" b="1" dirty="0">
              <a:solidFill>
                <a:schemeClr val="bg1"/>
              </a:solidFill>
            </a:endParaRP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644768" y="1433522"/>
            <a:ext cx="11282189" cy="3785652"/>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bg1"/>
                </a:solidFill>
              </a:rPr>
              <a:t>All project teams will be registered on given GitHub Repository and complete development shall be done using this platform by each member.</a:t>
            </a:r>
          </a:p>
          <a:p>
            <a:pPr marL="342900" indent="-342900">
              <a:buFont typeface="Wingdings" panose="05000000000000000000" pitchFamily="2" charset="2"/>
              <a:buChar char="§"/>
            </a:pPr>
            <a:r>
              <a:rPr lang="en-US" sz="2400" dirty="0">
                <a:solidFill>
                  <a:schemeClr val="bg1"/>
                </a:solidFill>
              </a:rPr>
              <a:t>Teams will also be required to use “</a:t>
            </a:r>
            <a:r>
              <a:rPr lang="en-US" sz="2400" dirty="0" err="1">
                <a:solidFill>
                  <a:schemeClr val="bg1"/>
                </a:solidFill>
              </a:rPr>
              <a:t>OSquare</a:t>
            </a:r>
            <a:r>
              <a:rPr lang="en-US" sz="2400" dirty="0">
                <a:solidFill>
                  <a:schemeClr val="bg1"/>
                </a:solidFill>
              </a:rPr>
              <a:t>” for project management and progress monitoring.</a:t>
            </a:r>
          </a:p>
          <a:p>
            <a:pPr marL="342900" indent="-342900">
              <a:buFont typeface="Wingdings" panose="05000000000000000000" pitchFamily="2" charset="2"/>
              <a:buChar char="§"/>
            </a:pPr>
            <a:r>
              <a:rPr lang="en-US" sz="2400" dirty="0">
                <a:solidFill>
                  <a:schemeClr val="bg1"/>
                </a:solidFill>
              </a:rPr>
              <a:t>Non-Effective use of “</a:t>
            </a:r>
            <a:r>
              <a:rPr lang="en-US" sz="2400" dirty="0" err="1">
                <a:solidFill>
                  <a:schemeClr val="bg1"/>
                </a:solidFill>
              </a:rPr>
              <a:t>Github</a:t>
            </a:r>
            <a:r>
              <a:rPr lang="en-US" sz="2400" dirty="0">
                <a:solidFill>
                  <a:schemeClr val="bg1"/>
                </a:solidFill>
              </a:rPr>
              <a:t>” and “</a:t>
            </a:r>
            <a:r>
              <a:rPr lang="en-US" sz="2400" dirty="0" err="1">
                <a:solidFill>
                  <a:schemeClr val="bg1"/>
                </a:solidFill>
              </a:rPr>
              <a:t>OSquare</a:t>
            </a:r>
            <a:r>
              <a:rPr lang="en-US" sz="2400" dirty="0">
                <a:solidFill>
                  <a:schemeClr val="bg1"/>
                </a:solidFill>
              </a:rPr>
              <a:t>” may lead to abrupt termination of participant teams. </a:t>
            </a:r>
          </a:p>
          <a:p>
            <a:pPr marL="342900" indent="-342900">
              <a:buFont typeface="Wingdings" panose="05000000000000000000" pitchFamily="2" charset="2"/>
              <a:buChar char="§"/>
            </a:pPr>
            <a:r>
              <a:rPr lang="en-US" sz="2400" dirty="0">
                <a:solidFill>
                  <a:schemeClr val="bg1"/>
                </a:solidFill>
              </a:rPr>
              <a:t>Projects must be original; plagiarism or excessive use of AI code generators may result in disqualification if it is not done without proper citations and annotations.</a:t>
            </a:r>
          </a:p>
          <a:p>
            <a:pPr marL="342900" indent="-342900">
              <a:buFont typeface="Wingdings" panose="05000000000000000000" pitchFamily="2" charset="2"/>
              <a:buChar char="§"/>
            </a:pPr>
            <a:r>
              <a:rPr lang="en-US" sz="2400" dirty="0">
                <a:solidFill>
                  <a:schemeClr val="bg1"/>
                </a:solidFill>
              </a:rPr>
              <a:t>AI components should demonstrate learning, prediction, or automation.</a:t>
            </a:r>
          </a:p>
          <a:p>
            <a:pPr marL="342900" indent="-342900">
              <a:buFont typeface="Wingdings" panose="05000000000000000000" pitchFamily="2" charset="2"/>
              <a:buChar char="§"/>
            </a:pPr>
            <a:r>
              <a:rPr lang="en-US" sz="2400" dirty="0">
                <a:solidFill>
                  <a:schemeClr val="bg1"/>
                </a:solidFill>
              </a:rPr>
              <a:t>Regular progress updates on the given platforms is mandatory.</a:t>
            </a:r>
          </a:p>
        </p:txBody>
      </p:sp>
      <p:sp>
        <p:nvSpPr>
          <p:cNvPr id="23" name="TextBox 22">
            <a:extLst>
              <a:ext uri="{FF2B5EF4-FFF2-40B4-BE49-F238E27FC236}">
                <a16:creationId xmlns:a16="http://schemas.microsoft.com/office/drawing/2014/main" id="{53650943-45A9-4CD2-B359-B406A3DA2D16}"/>
              </a:ext>
            </a:extLst>
          </p:cNvPr>
          <p:cNvSpPr txBox="1"/>
          <p:nvPr/>
        </p:nvSpPr>
        <p:spPr>
          <a:xfrm>
            <a:off x="644768" y="901469"/>
            <a:ext cx="6188764" cy="523220"/>
          </a:xfrm>
          <a:prstGeom prst="rect">
            <a:avLst/>
          </a:prstGeom>
          <a:noFill/>
        </p:spPr>
        <p:txBody>
          <a:bodyPr wrap="square">
            <a:spAutoFit/>
          </a:bodyPr>
          <a:lstStyle/>
          <a:p>
            <a:r>
              <a:rPr lang="en-US" sz="2800" b="1" dirty="0">
                <a:solidFill>
                  <a:srgbClr val="FFC000"/>
                </a:solidFill>
              </a:rPr>
              <a:t>Development Rules</a:t>
            </a:r>
          </a:p>
        </p:txBody>
      </p:sp>
      <p:pic>
        <p:nvPicPr>
          <p:cNvPr id="12" name="Picture 11">
            <a:extLst>
              <a:ext uri="{FF2B5EF4-FFF2-40B4-BE49-F238E27FC236}">
                <a16:creationId xmlns:a16="http://schemas.microsoft.com/office/drawing/2014/main" id="{5F927574-55D7-4219-8894-C8E68D4B48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F6960E45-CEE9-581F-FACC-58BF530EA97B}"/>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128477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Submission Rules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644768" y="1433522"/>
            <a:ext cx="11282189" cy="4893647"/>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bg1"/>
                </a:solidFill>
              </a:rPr>
              <a:t>Every submission shall be done before 11:00 PM on or before the given deadline. </a:t>
            </a:r>
          </a:p>
          <a:p>
            <a:pPr marL="342900" indent="-342900">
              <a:buFont typeface="Wingdings" panose="05000000000000000000" pitchFamily="2" charset="2"/>
              <a:buChar char="§"/>
            </a:pPr>
            <a:r>
              <a:rPr lang="en-US" sz="2400" dirty="0">
                <a:solidFill>
                  <a:schemeClr val="bg1"/>
                </a:solidFill>
              </a:rPr>
              <a:t>Team Registration: </a:t>
            </a:r>
          </a:p>
          <a:p>
            <a:pPr marL="342900" indent="-342900">
              <a:buFont typeface="Wingdings" panose="05000000000000000000" pitchFamily="2" charset="2"/>
              <a:buChar char="§"/>
            </a:pPr>
            <a:r>
              <a:rPr lang="en-US" sz="2400" dirty="0">
                <a:solidFill>
                  <a:schemeClr val="bg1"/>
                </a:solidFill>
              </a:rPr>
              <a:t>The registration fee for each team shall be Rs.10,000 (Each student contribution max Rs.1,500). Difference of amount shall be paid by Scrum Master. </a:t>
            </a:r>
          </a:p>
          <a:p>
            <a:pPr marL="342900" indent="-342900">
              <a:buFont typeface="Wingdings" panose="05000000000000000000" pitchFamily="2" charset="2"/>
              <a:buChar char="§"/>
            </a:pPr>
            <a:r>
              <a:rPr lang="en-US" sz="2400" dirty="0">
                <a:solidFill>
                  <a:schemeClr val="bg1"/>
                </a:solidFill>
              </a:rPr>
              <a:t>The team registration shall be through the prescribed online form on official event website www.innovaite.pk. </a:t>
            </a:r>
          </a:p>
          <a:p>
            <a:pPr marL="342900" indent="-342900">
              <a:buFont typeface="Wingdings" panose="05000000000000000000" pitchFamily="2" charset="2"/>
              <a:buChar char="§"/>
            </a:pPr>
            <a:r>
              <a:rPr lang="en-US" sz="2400" dirty="0">
                <a:solidFill>
                  <a:schemeClr val="bg1"/>
                </a:solidFill>
              </a:rPr>
              <a:t>Teams rejected by jury/judges on Idea submission or Pitch day, shall be refunded the full amount.</a:t>
            </a:r>
          </a:p>
          <a:p>
            <a:pPr marL="342900" indent="-342900">
              <a:buFont typeface="Wingdings" panose="05000000000000000000" pitchFamily="2" charset="2"/>
              <a:buChar char="§"/>
            </a:pPr>
            <a:r>
              <a:rPr lang="en-US" sz="2400" dirty="0">
                <a:solidFill>
                  <a:schemeClr val="bg1"/>
                </a:solidFill>
              </a:rPr>
              <a:t>Idea Submission: </a:t>
            </a:r>
          </a:p>
          <a:p>
            <a:pPr marL="342900" indent="-342900">
              <a:buFont typeface="Wingdings" panose="05000000000000000000" pitchFamily="2" charset="2"/>
              <a:buChar char="§"/>
            </a:pPr>
            <a:r>
              <a:rPr lang="en-US" sz="2400" dirty="0">
                <a:solidFill>
                  <a:schemeClr val="bg1"/>
                </a:solidFill>
              </a:rPr>
              <a:t>Scrum Master is required to submit the “Problem Statement and proposed Solution” Problem statement.</a:t>
            </a:r>
          </a:p>
          <a:p>
            <a:pPr marL="1371600" lvl="2" indent="-457200">
              <a:buFont typeface="+mj-lt"/>
              <a:buAutoNum type="arabicPeriod"/>
            </a:pPr>
            <a:r>
              <a:rPr lang="en-US" sz="2400" b="1" dirty="0">
                <a:solidFill>
                  <a:srgbClr val="FFC000"/>
                </a:solidFill>
              </a:rPr>
              <a:t>Problem statement.		2. Initial technology stack.</a:t>
            </a:r>
          </a:p>
          <a:p>
            <a:pPr lvl="2"/>
            <a:r>
              <a:rPr lang="en-US" sz="2400" b="1" dirty="0">
                <a:solidFill>
                  <a:srgbClr val="FFC000"/>
                </a:solidFill>
              </a:rPr>
              <a:t>3.   High-level solution.		4. Each Team will submit One (01) idea only.</a:t>
            </a:r>
          </a:p>
        </p:txBody>
      </p:sp>
      <p:sp>
        <p:nvSpPr>
          <p:cNvPr id="23" name="TextBox 22">
            <a:extLst>
              <a:ext uri="{FF2B5EF4-FFF2-40B4-BE49-F238E27FC236}">
                <a16:creationId xmlns:a16="http://schemas.microsoft.com/office/drawing/2014/main" id="{53650943-45A9-4CD2-B359-B406A3DA2D16}"/>
              </a:ext>
            </a:extLst>
          </p:cNvPr>
          <p:cNvSpPr txBox="1"/>
          <p:nvPr/>
        </p:nvSpPr>
        <p:spPr>
          <a:xfrm>
            <a:off x="644768" y="901469"/>
            <a:ext cx="6188764" cy="523220"/>
          </a:xfrm>
          <a:prstGeom prst="rect">
            <a:avLst/>
          </a:prstGeom>
          <a:noFill/>
        </p:spPr>
        <p:txBody>
          <a:bodyPr wrap="square">
            <a:spAutoFit/>
          </a:bodyPr>
          <a:lstStyle/>
          <a:p>
            <a:r>
              <a:rPr lang="en-US" sz="2800" b="1" dirty="0">
                <a:solidFill>
                  <a:srgbClr val="FFC000"/>
                </a:solidFill>
              </a:rPr>
              <a:t>General Submission Guidelines</a:t>
            </a:r>
          </a:p>
        </p:txBody>
      </p:sp>
      <p:pic>
        <p:nvPicPr>
          <p:cNvPr id="12" name="Picture 11">
            <a:extLst>
              <a:ext uri="{FF2B5EF4-FFF2-40B4-BE49-F238E27FC236}">
                <a16:creationId xmlns:a16="http://schemas.microsoft.com/office/drawing/2014/main" id="{7844D627-5885-4985-B99D-53F8B9D00F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D71EF1AB-4DD9-16A8-4FF3-0A338FB0D49A}"/>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78182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Submission Rules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644768" y="1990112"/>
            <a:ext cx="11282189" cy="1200329"/>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bg1"/>
                </a:solidFill>
              </a:rPr>
              <a:t>If any team needs to present their pitch through Power Point; the presentation should be submitted/uploaded at given platform latest by 10:00 AM on the same day. Anything coming after deadline shall not be allowed to be presented. </a:t>
            </a:r>
            <a:endParaRPr lang="en-US" sz="2400" b="1" dirty="0">
              <a:solidFill>
                <a:srgbClr val="FFC000"/>
              </a:solidFill>
            </a:endParaRPr>
          </a:p>
        </p:txBody>
      </p:sp>
      <p:sp>
        <p:nvSpPr>
          <p:cNvPr id="23" name="TextBox 22">
            <a:extLst>
              <a:ext uri="{FF2B5EF4-FFF2-40B4-BE49-F238E27FC236}">
                <a16:creationId xmlns:a16="http://schemas.microsoft.com/office/drawing/2014/main" id="{53650943-45A9-4CD2-B359-B406A3DA2D16}"/>
              </a:ext>
            </a:extLst>
          </p:cNvPr>
          <p:cNvSpPr txBox="1"/>
          <p:nvPr/>
        </p:nvSpPr>
        <p:spPr>
          <a:xfrm>
            <a:off x="644768" y="1458059"/>
            <a:ext cx="6188764" cy="523220"/>
          </a:xfrm>
          <a:prstGeom prst="rect">
            <a:avLst/>
          </a:prstGeom>
          <a:noFill/>
        </p:spPr>
        <p:txBody>
          <a:bodyPr wrap="square">
            <a:spAutoFit/>
          </a:bodyPr>
          <a:lstStyle/>
          <a:p>
            <a:r>
              <a:rPr lang="en-US" sz="2800" b="1" dirty="0">
                <a:solidFill>
                  <a:srgbClr val="FFC000"/>
                </a:solidFill>
              </a:rPr>
              <a:t>Pitch Day</a:t>
            </a:r>
          </a:p>
        </p:txBody>
      </p:sp>
      <p:sp>
        <p:nvSpPr>
          <p:cNvPr id="14" name="TextBox 13">
            <a:extLst>
              <a:ext uri="{FF2B5EF4-FFF2-40B4-BE49-F238E27FC236}">
                <a16:creationId xmlns:a16="http://schemas.microsoft.com/office/drawing/2014/main" id="{1F2C2AB5-24B0-4607-BE31-98A97CC7AA62}"/>
              </a:ext>
            </a:extLst>
          </p:cNvPr>
          <p:cNvSpPr txBox="1"/>
          <p:nvPr/>
        </p:nvSpPr>
        <p:spPr>
          <a:xfrm>
            <a:off x="664646" y="4143592"/>
            <a:ext cx="11282189" cy="1569660"/>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bg1"/>
                </a:solidFill>
              </a:rPr>
              <a:t>Teams submit a detailed plan in pdf format and that must include: </a:t>
            </a:r>
          </a:p>
          <a:p>
            <a:pPr marL="914400" lvl="1" indent="-457200">
              <a:buFont typeface="+mj-lt"/>
              <a:buAutoNum type="arabicPeriod"/>
            </a:pPr>
            <a:r>
              <a:rPr lang="en-US" sz="2400" dirty="0">
                <a:solidFill>
                  <a:srgbClr val="FFC000"/>
                </a:solidFill>
              </a:rPr>
              <a:t>System architecture (diagrams encouraged).</a:t>
            </a:r>
          </a:p>
          <a:p>
            <a:pPr marL="914400" lvl="1" indent="-457200">
              <a:buFont typeface="+mj-lt"/>
              <a:buAutoNum type="arabicPeriod"/>
            </a:pPr>
            <a:r>
              <a:rPr lang="en-US" sz="2400" dirty="0">
                <a:solidFill>
                  <a:srgbClr val="FFC000"/>
                </a:solidFill>
              </a:rPr>
              <a:t>Technology stack selection and justification.</a:t>
            </a:r>
          </a:p>
          <a:p>
            <a:pPr marL="914400" lvl="1" indent="-457200">
              <a:buFont typeface="+mj-lt"/>
              <a:buAutoNum type="arabicPeriod"/>
            </a:pPr>
            <a:r>
              <a:rPr lang="en-US" sz="2400" dirty="0">
                <a:solidFill>
                  <a:srgbClr val="FFC000"/>
                </a:solidFill>
              </a:rPr>
              <a:t>Key features and user flow.</a:t>
            </a:r>
            <a:endParaRPr lang="en-US" sz="2400" b="1" dirty="0">
              <a:solidFill>
                <a:srgbClr val="FFC000"/>
              </a:solidFill>
            </a:endParaRPr>
          </a:p>
        </p:txBody>
      </p:sp>
      <p:sp>
        <p:nvSpPr>
          <p:cNvPr id="15" name="TextBox 14">
            <a:extLst>
              <a:ext uri="{FF2B5EF4-FFF2-40B4-BE49-F238E27FC236}">
                <a16:creationId xmlns:a16="http://schemas.microsoft.com/office/drawing/2014/main" id="{AA312667-D691-4B05-BAB7-BE6A11E77F9C}"/>
              </a:ext>
            </a:extLst>
          </p:cNvPr>
          <p:cNvSpPr txBox="1"/>
          <p:nvPr/>
        </p:nvSpPr>
        <p:spPr>
          <a:xfrm>
            <a:off x="664646" y="3611539"/>
            <a:ext cx="6188764" cy="523220"/>
          </a:xfrm>
          <a:prstGeom prst="rect">
            <a:avLst/>
          </a:prstGeom>
          <a:noFill/>
        </p:spPr>
        <p:txBody>
          <a:bodyPr wrap="square">
            <a:spAutoFit/>
          </a:bodyPr>
          <a:lstStyle/>
          <a:p>
            <a:r>
              <a:rPr lang="en-US" sz="2800" b="1" dirty="0">
                <a:solidFill>
                  <a:srgbClr val="FFC000"/>
                </a:solidFill>
              </a:rPr>
              <a:t>Project Plan Submission</a:t>
            </a:r>
          </a:p>
        </p:txBody>
      </p:sp>
      <p:pic>
        <p:nvPicPr>
          <p:cNvPr id="13" name="Picture 12">
            <a:extLst>
              <a:ext uri="{FF2B5EF4-FFF2-40B4-BE49-F238E27FC236}">
                <a16:creationId xmlns:a16="http://schemas.microsoft.com/office/drawing/2014/main" id="{11C01675-FCE0-404B-9926-9A2E1B477B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2EF7E7BB-6A63-9F97-C1ED-8D45E680FD93}"/>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3801609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Submission Rules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644768" y="1990112"/>
            <a:ext cx="11282189" cy="2677656"/>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bg1"/>
                </a:solidFill>
              </a:rPr>
              <a:t>The prototype must be prepared using Figma and must represent the core functionalities and screens to be used as UI. However 25% changes are permissible till the final product.</a:t>
            </a:r>
          </a:p>
          <a:p>
            <a:pPr marL="342900" indent="-342900">
              <a:buFont typeface="Wingdings" panose="05000000000000000000" pitchFamily="2" charset="2"/>
              <a:buChar char="§"/>
            </a:pPr>
            <a:endParaRPr lang="en-US" sz="2400" dirty="0">
              <a:solidFill>
                <a:schemeClr val="bg1"/>
              </a:solidFill>
            </a:endParaRPr>
          </a:p>
          <a:p>
            <a:pPr marL="342900" indent="-342900">
              <a:buFont typeface="Wingdings" panose="05000000000000000000" pitchFamily="2" charset="2"/>
              <a:buChar char="§"/>
            </a:pPr>
            <a:r>
              <a:rPr lang="en-US" sz="2400" dirty="0">
                <a:solidFill>
                  <a:schemeClr val="bg1"/>
                </a:solidFill>
              </a:rPr>
              <a:t>Any team failed to satisfy the jury/judges about the seriousness to stay in competition or having capabilities to complete the project may be eliminated without any challenge.</a:t>
            </a:r>
            <a:endParaRPr lang="en-US" sz="2400" b="1" dirty="0">
              <a:solidFill>
                <a:srgbClr val="FFC000"/>
              </a:solidFill>
            </a:endParaRPr>
          </a:p>
        </p:txBody>
      </p:sp>
      <p:sp>
        <p:nvSpPr>
          <p:cNvPr id="23" name="TextBox 22">
            <a:extLst>
              <a:ext uri="{FF2B5EF4-FFF2-40B4-BE49-F238E27FC236}">
                <a16:creationId xmlns:a16="http://schemas.microsoft.com/office/drawing/2014/main" id="{53650943-45A9-4CD2-B359-B406A3DA2D16}"/>
              </a:ext>
            </a:extLst>
          </p:cNvPr>
          <p:cNvSpPr txBox="1"/>
          <p:nvPr/>
        </p:nvSpPr>
        <p:spPr>
          <a:xfrm>
            <a:off x="644768" y="1458059"/>
            <a:ext cx="6188764" cy="523220"/>
          </a:xfrm>
          <a:prstGeom prst="rect">
            <a:avLst/>
          </a:prstGeom>
          <a:noFill/>
        </p:spPr>
        <p:txBody>
          <a:bodyPr wrap="square">
            <a:spAutoFit/>
          </a:bodyPr>
          <a:lstStyle/>
          <a:p>
            <a:r>
              <a:rPr lang="en-US" sz="2800" b="1" dirty="0">
                <a:solidFill>
                  <a:srgbClr val="FFC000"/>
                </a:solidFill>
              </a:rPr>
              <a:t>Prototype Submission</a:t>
            </a:r>
          </a:p>
        </p:txBody>
      </p:sp>
      <p:pic>
        <p:nvPicPr>
          <p:cNvPr id="12" name="Picture 11">
            <a:extLst>
              <a:ext uri="{FF2B5EF4-FFF2-40B4-BE49-F238E27FC236}">
                <a16:creationId xmlns:a16="http://schemas.microsoft.com/office/drawing/2014/main" id="{23BF3845-7A1A-45DB-966E-993498524C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D3EC2803-B094-8C01-6CF4-E4B55C927E7F}"/>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54187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About </a:t>
            </a:r>
            <a:r>
              <a:rPr lang="en-US" sz="3600" b="1" dirty="0" err="1">
                <a:solidFill>
                  <a:schemeClr val="bg1"/>
                </a:solidFill>
              </a:rPr>
              <a:t>InnovAIte</a:t>
            </a:r>
            <a:endParaRPr lang="en-US" sz="3600" b="1" dirty="0">
              <a:solidFill>
                <a:schemeClr val="bg1"/>
              </a:solidFill>
            </a:endParaRPr>
          </a:p>
          <a:p>
            <a:pPr marL="0" indent="0">
              <a:buNone/>
            </a:pPr>
            <a:endParaRPr lang="en-US" sz="3600" b="1" dirty="0">
              <a:solidFill>
                <a:schemeClr val="bg1"/>
              </a:solidFill>
            </a:endParaRP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345511" y="1140505"/>
            <a:ext cx="11846489" cy="5509200"/>
          </a:xfrm>
          <a:prstGeom prst="rect">
            <a:avLst/>
          </a:prstGeom>
          <a:noFill/>
        </p:spPr>
        <p:txBody>
          <a:bodyPr wrap="square">
            <a:spAutoFit/>
          </a:bodyPr>
          <a:lstStyle/>
          <a:p>
            <a:r>
              <a:rPr lang="en-US" sz="1600" dirty="0" err="1">
                <a:solidFill>
                  <a:schemeClr val="bg1"/>
                </a:solidFill>
              </a:rPr>
              <a:t>InnovAIte</a:t>
            </a:r>
            <a:r>
              <a:rPr lang="en-US" sz="1600" dirty="0">
                <a:solidFill>
                  <a:schemeClr val="bg1"/>
                </a:solidFill>
              </a:rPr>
              <a:t>, an initiative by Aptech and Innovador Solutions, returns for its second season with renewed energy and expanded vision. This platform is designed to ignite curiosity, foster innovation, and empower students to explore the transformative potential of Artificial Intelligence in real-world software development.</a:t>
            </a:r>
          </a:p>
          <a:p>
            <a:pPr marL="342900" indent="-342900">
              <a:buFont typeface="Wingdings" panose="05000000000000000000" pitchFamily="2" charset="2"/>
              <a:buChar char="§"/>
            </a:pPr>
            <a:endParaRPr lang="en-US" sz="1600" dirty="0">
              <a:solidFill>
                <a:schemeClr val="bg1"/>
              </a:solidFill>
            </a:endParaRPr>
          </a:p>
          <a:p>
            <a:r>
              <a:rPr lang="en-US" sz="1600" b="1" dirty="0">
                <a:solidFill>
                  <a:schemeClr val="bg1"/>
                </a:solidFill>
              </a:rPr>
              <a:t>Core Objectives</a:t>
            </a:r>
          </a:p>
          <a:p>
            <a:endParaRPr lang="en-US" sz="1600" dirty="0">
              <a:solidFill>
                <a:schemeClr val="bg1"/>
              </a:solidFill>
            </a:endParaRPr>
          </a:p>
          <a:p>
            <a:r>
              <a:rPr lang="en-US" sz="1600" b="1" dirty="0">
                <a:solidFill>
                  <a:schemeClr val="bg1"/>
                </a:solidFill>
              </a:rPr>
              <a:t>Cultivate Future-Ready Talent</a:t>
            </a:r>
          </a:p>
          <a:p>
            <a:pPr marL="285750" indent="-285750">
              <a:buFont typeface="Arial" panose="020B0604020202020204" pitchFamily="34" charset="0"/>
              <a:buChar char="•"/>
            </a:pPr>
            <a:r>
              <a:rPr lang="en-US" sz="1600" dirty="0">
                <a:solidFill>
                  <a:schemeClr val="bg1"/>
                </a:solidFill>
              </a:rPr>
              <a:t>Equip students with hands-on experience in AI tools, frameworks, and methodologies to prepare them for emerging industry demands.</a:t>
            </a:r>
          </a:p>
          <a:p>
            <a:pPr marL="742950" lvl="1" indent="-285750">
              <a:buFont typeface="Arial" panose="020B0604020202020204" pitchFamily="34" charset="0"/>
              <a:buChar char="•"/>
            </a:pPr>
            <a:r>
              <a:rPr lang="en-US" sz="1600" dirty="0">
                <a:solidFill>
                  <a:schemeClr val="bg1"/>
                </a:solidFill>
              </a:rPr>
              <a:t>Empower Faculty as Innovation Mentors</a:t>
            </a:r>
          </a:p>
          <a:p>
            <a:pPr marL="742950" lvl="1" indent="-285750">
              <a:buFont typeface="Arial" panose="020B0604020202020204" pitchFamily="34" charset="0"/>
              <a:buChar char="•"/>
            </a:pPr>
            <a:r>
              <a:rPr lang="en-US" sz="1600" dirty="0">
                <a:solidFill>
                  <a:schemeClr val="bg1"/>
                </a:solidFill>
              </a:rPr>
              <a:t>Engage faculty members as Project Managers to guide, inspire, and shape student teams into high-performing innovation units.</a:t>
            </a:r>
          </a:p>
          <a:p>
            <a:pPr marL="742950" lvl="1" indent="-285750">
              <a:buFont typeface="Arial" panose="020B0604020202020204" pitchFamily="34" charset="0"/>
              <a:buChar char="•"/>
            </a:pPr>
            <a:r>
              <a:rPr lang="en-US" sz="1600" dirty="0">
                <a:solidFill>
                  <a:schemeClr val="bg1"/>
                </a:solidFill>
              </a:rPr>
              <a:t>Foster Collaborative Learning</a:t>
            </a:r>
          </a:p>
          <a:p>
            <a:pPr marL="742950" lvl="1" indent="-285750">
              <a:buFont typeface="Arial" panose="020B0604020202020204" pitchFamily="34" charset="0"/>
              <a:buChar char="•"/>
            </a:pPr>
            <a:r>
              <a:rPr lang="en-US" sz="1600" dirty="0">
                <a:solidFill>
                  <a:schemeClr val="bg1"/>
                </a:solidFill>
              </a:rPr>
              <a:t>Create interdisciplinary teams that combine coding, data science, design, and domain expertise to simulate real-world development environments.</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b="1" dirty="0">
                <a:solidFill>
                  <a:schemeClr val="bg1"/>
                </a:solidFill>
              </a:rPr>
              <a:t>Spotlight Creativity and Problem-Solving</a:t>
            </a:r>
          </a:p>
          <a:p>
            <a:pPr marL="742950" lvl="1" indent="-285750">
              <a:buFont typeface="Arial" panose="020B0604020202020204" pitchFamily="34" charset="0"/>
              <a:buChar char="•"/>
            </a:pPr>
            <a:r>
              <a:rPr lang="en-US" sz="1600" dirty="0">
                <a:solidFill>
                  <a:schemeClr val="bg1"/>
                </a:solidFill>
              </a:rPr>
              <a:t>Challenge participants to identify meaningful problems and craft AI-driven solutions that are impactful, scalable, and user-centric.</a:t>
            </a:r>
          </a:p>
          <a:p>
            <a:pPr marL="742950" lvl="1" indent="-285750">
              <a:buFont typeface="Arial" panose="020B0604020202020204" pitchFamily="34" charset="0"/>
              <a:buChar char="•"/>
            </a:pPr>
            <a:r>
              <a:rPr lang="en-US" sz="1600" dirty="0">
                <a:solidFill>
                  <a:schemeClr val="bg1"/>
                </a:solidFill>
              </a:rPr>
              <a:t>Build a Showcase of Student Innovation</a:t>
            </a:r>
          </a:p>
          <a:p>
            <a:pPr marL="742950" lvl="1" indent="-285750">
              <a:buFont typeface="Arial" panose="020B0604020202020204" pitchFamily="34" charset="0"/>
              <a:buChar char="•"/>
            </a:pPr>
            <a:r>
              <a:rPr lang="en-US" sz="1600" dirty="0">
                <a:solidFill>
                  <a:schemeClr val="bg1"/>
                </a:solidFill>
              </a:rPr>
              <a:t>Provide a platform to present projects at Aptech Vision 2025 and other forums, celebrating student ingenuity and institutional excellence.</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b="1" dirty="0">
                <a:solidFill>
                  <a:schemeClr val="bg1"/>
                </a:solidFill>
              </a:rPr>
              <a:t>Encourage Ethical and Responsible AI</a:t>
            </a:r>
          </a:p>
          <a:p>
            <a:pPr marL="742950" lvl="1" indent="-285750">
              <a:buFont typeface="Arial" panose="020B0604020202020204" pitchFamily="34" charset="0"/>
              <a:buChar char="•"/>
            </a:pPr>
            <a:r>
              <a:rPr lang="en-US" sz="1600" dirty="0">
                <a:solidFill>
                  <a:schemeClr val="bg1"/>
                </a:solidFill>
              </a:rPr>
              <a:t>Instill awareness of ethical considerations, data privacy, and responsible AI usage in all project phases.</a:t>
            </a:r>
          </a:p>
        </p:txBody>
      </p:sp>
      <p:pic>
        <p:nvPicPr>
          <p:cNvPr id="12" name="Picture 11">
            <a:extLst>
              <a:ext uri="{FF2B5EF4-FFF2-40B4-BE49-F238E27FC236}">
                <a16:creationId xmlns:a16="http://schemas.microsoft.com/office/drawing/2014/main" id="{74FBD12E-CD54-4C40-8C2A-70EC86443F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17D25C99-5941-A846-281D-EFD28C84816F}"/>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637780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Submission Rules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644768" y="1990112"/>
            <a:ext cx="11282189" cy="2677656"/>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bg1"/>
                </a:solidFill>
              </a:rPr>
              <a:t>This is first review of the product, and it is expected that the product must be completed except some UI improvements and QA like, validation issues, bug-fixing etc. The project must be live on the given hosting on official domain </a:t>
            </a:r>
            <a:r>
              <a:rPr lang="en-US" sz="2400" b="1" dirty="0">
                <a:solidFill>
                  <a:srgbClr val="FFC000"/>
                </a:solidFill>
                <a:hlinkClick r:id="rId3">
                  <a:extLst>
                    <a:ext uri="{A12FA001-AC4F-418D-AE19-62706E023703}">
                      <ahyp:hlinkClr xmlns:ahyp="http://schemas.microsoft.com/office/drawing/2018/hyperlinkcolor" val="tx"/>
                    </a:ext>
                  </a:extLst>
                </a:hlinkClick>
              </a:rPr>
              <a:t>www.innovaite.pk</a:t>
            </a:r>
            <a:r>
              <a:rPr lang="en-US" sz="2400" b="1" dirty="0">
                <a:solidFill>
                  <a:srgbClr val="FFC000"/>
                </a:solidFill>
              </a:rPr>
              <a:t>. </a:t>
            </a:r>
          </a:p>
          <a:p>
            <a:pPr marL="342900" indent="-342900">
              <a:buFont typeface="Wingdings" panose="05000000000000000000" pitchFamily="2" charset="2"/>
              <a:buChar char="§"/>
            </a:pPr>
            <a:endParaRPr lang="en-US" sz="2400" dirty="0">
              <a:solidFill>
                <a:schemeClr val="bg1"/>
              </a:solidFill>
            </a:endParaRPr>
          </a:p>
          <a:p>
            <a:pPr marL="342900" indent="-342900">
              <a:buFont typeface="Wingdings" panose="05000000000000000000" pitchFamily="2" charset="2"/>
              <a:buChar char="§"/>
            </a:pPr>
            <a:r>
              <a:rPr lang="en-US" sz="2400" dirty="0">
                <a:solidFill>
                  <a:schemeClr val="bg1"/>
                </a:solidFill>
              </a:rPr>
              <a:t>Any team failed to satisfy the jury/judges about the seriousness to stay in competition or having capabilities to complete the project may be eliminated without any challenge.</a:t>
            </a:r>
            <a:endParaRPr lang="en-US" sz="2400" b="1" dirty="0">
              <a:solidFill>
                <a:srgbClr val="FFC000"/>
              </a:solidFill>
            </a:endParaRPr>
          </a:p>
        </p:txBody>
      </p:sp>
      <p:sp>
        <p:nvSpPr>
          <p:cNvPr id="23" name="TextBox 22">
            <a:extLst>
              <a:ext uri="{FF2B5EF4-FFF2-40B4-BE49-F238E27FC236}">
                <a16:creationId xmlns:a16="http://schemas.microsoft.com/office/drawing/2014/main" id="{53650943-45A9-4CD2-B359-B406A3DA2D16}"/>
              </a:ext>
            </a:extLst>
          </p:cNvPr>
          <p:cNvSpPr txBox="1"/>
          <p:nvPr/>
        </p:nvSpPr>
        <p:spPr>
          <a:xfrm>
            <a:off x="644768" y="1458059"/>
            <a:ext cx="6188764" cy="523220"/>
          </a:xfrm>
          <a:prstGeom prst="rect">
            <a:avLst/>
          </a:prstGeom>
          <a:noFill/>
        </p:spPr>
        <p:txBody>
          <a:bodyPr wrap="square">
            <a:spAutoFit/>
          </a:bodyPr>
          <a:lstStyle/>
          <a:p>
            <a:r>
              <a:rPr lang="en-US" sz="2800" b="1" dirty="0">
                <a:solidFill>
                  <a:srgbClr val="FFC000"/>
                </a:solidFill>
              </a:rPr>
              <a:t>Review - 1 Presentation</a:t>
            </a:r>
          </a:p>
        </p:txBody>
      </p:sp>
      <p:pic>
        <p:nvPicPr>
          <p:cNvPr id="12" name="Picture 11">
            <a:extLst>
              <a:ext uri="{FF2B5EF4-FFF2-40B4-BE49-F238E27FC236}">
                <a16:creationId xmlns:a16="http://schemas.microsoft.com/office/drawing/2014/main" id="{2CE15E2F-8CA0-4060-99D7-B3E42C98D5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9A85C2C1-5647-F9D3-490B-9AB3E096DD44}"/>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3162672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Submission Rules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644768" y="1990112"/>
            <a:ext cx="11282189" cy="2677656"/>
          </a:xfrm>
          <a:prstGeom prst="rect">
            <a:avLst/>
          </a:prstGeom>
          <a:noFill/>
        </p:spPr>
        <p:txBody>
          <a:bodyPr wrap="square">
            <a:spAutoFit/>
          </a:bodyPr>
          <a:lstStyle/>
          <a:p>
            <a:pPr marL="342900" indent="-342900">
              <a:buFont typeface="Wingdings" panose="05000000000000000000" pitchFamily="2" charset="2"/>
              <a:buChar char="§"/>
            </a:pPr>
            <a:endParaRPr lang="en-US" sz="2400" dirty="0">
              <a:solidFill>
                <a:schemeClr val="bg1"/>
              </a:solidFill>
            </a:endParaRPr>
          </a:p>
          <a:p>
            <a:pPr marL="342900" indent="-342900">
              <a:buFont typeface="Wingdings" panose="05000000000000000000" pitchFamily="2" charset="2"/>
              <a:buChar char="§"/>
            </a:pPr>
            <a:r>
              <a:rPr lang="en-US" sz="2400" dirty="0">
                <a:solidFill>
                  <a:schemeClr val="bg1"/>
                </a:solidFill>
              </a:rPr>
              <a:t>Final submission of the project must be live on the given hosting on official domain </a:t>
            </a:r>
            <a:r>
              <a:rPr lang="en-US" sz="2400" b="1" dirty="0">
                <a:solidFill>
                  <a:srgbClr val="FFC000"/>
                </a:solidFill>
                <a:hlinkClick r:id="rId3">
                  <a:extLst>
                    <a:ext uri="{A12FA001-AC4F-418D-AE19-62706E023703}">
                      <ahyp:hlinkClr xmlns:ahyp="http://schemas.microsoft.com/office/drawing/2018/hyperlinkcolor" val="tx"/>
                    </a:ext>
                  </a:extLst>
                </a:hlinkClick>
              </a:rPr>
              <a:t>www.innovaite.pk</a:t>
            </a:r>
            <a:r>
              <a:rPr lang="en-US" sz="2400" b="1" dirty="0">
                <a:solidFill>
                  <a:srgbClr val="FFC000"/>
                </a:solidFill>
              </a:rPr>
              <a:t>. </a:t>
            </a:r>
          </a:p>
          <a:p>
            <a:pPr marL="342900" indent="-342900">
              <a:buFont typeface="Wingdings" panose="05000000000000000000" pitchFamily="2" charset="2"/>
              <a:buChar char="§"/>
            </a:pPr>
            <a:endParaRPr lang="en-US" sz="2400" b="1" dirty="0">
              <a:solidFill>
                <a:srgbClr val="FFC000"/>
              </a:solidFill>
            </a:endParaRPr>
          </a:p>
          <a:p>
            <a:pPr marL="342900" indent="-342900">
              <a:buFont typeface="Wingdings" panose="05000000000000000000" pitchFamily="2" charset="2"/>
              <a:buChar char="§"/>
            </a:pPr>
            <a:r>
              <a:rPr lang="en-US" sz="2400" dirty="0">
                <a:solidFill>
                  <a:schemeClr val="bg1"/>
                </a:solidFill>
              </a:rPr>
              <a:t>Power point presentation MUST be submitted within the same date and time.</a:t>
            </a:r>
          </a:p>
          <a:p>
            <a:pPr marL="342900" indent="-342900">
              <a:buFont typeface="Wingdings" panose="05000000000000000000" pitchFamily="2" charset="2"/>
              <a:buChar char="§"/>
            </a:pPr>
            <a:endParaRPr lang="en-US" sz="2400" dirty="0">
              <a:solidFill>
                <a:schemeClr val="bg1"/>
              </a:solidFill>
            </a:endParaRPr>
          </a:p>
          <a:p>
            <a:pPr marL="342900" indent="-342900">
              <a:buFont typeface="Wingdings" panose="05000000000000000000" pitchFamily="2" charset="2"/>
              <a:buChar char="§"/>
            </a:pPr>
            <a:r>
              <a:rPr lang="en-US" sz="2400" dirty="0">
                <a:solidFill>
                  <a:schemeClr val="bg1"/>
                </a:solidFill>
              </a:rPr>
              <a:t>No changes or access to project shall be allowed after the deadline.</a:t>
            </a:r>
          </a:p>
        </p:txBody>
      </p:sp>
      <p:sp>
        <p:nvSpPr>
          <p:cNvPr id="23" name="TextBox 22">
            <a:extLst>
              <a:ext uri="{FF2B5EF4-FFF2-40B4-BE49-F238E27FC236}">
                <a16:creationId xmlns:a16="http://schemas.microsoft.com/office/drawing/2014/main" id="{53650943-45A9-4CD2-B359-B406A3DA2D16}"/>
              </a:ext>
            </a:extLst>
          </p:cNvPr>
          <p:cNvSpPr txBox="1"/>
          <p:nvPr/>
        </p:nvSpPr>
        <p:spPr>
          <a:xfrm>
            <a:off x="644768" y="1458059"/>
            <a:ext cx="6188764" cy="523220"/>
          </a:xfrm>
          <a:prstGeom prst="rect">
            <a:avLst/>
          </a:prstGeom>
          <a:noFill/>
        </p:spPr>
        <p:txBody>
          <a:bodyPr wrap="square">
            <a:spAutoFit/>
          </a:bodyPr>
          <a:lstStyle/>
          <a:p>
            <a:r>
              <a:rPr lang="en-US" sz="2800" b="1" dirty="0">
                <a:solidFill>
                  <a:srgbClr val="FFC000"/>
                </a:solidFill>
              </a:rPr>
              <a:t>Final Submission</a:t>
            </a:r>
          </a:p>
        </p:txBody>
      </p:sp>
      <p:pic>
        <p:nvPicPr>
          <p:cNvPr id="12" name="Picture 11">
            <a:extLst>
              <a:ext uri="{FF2B5EF4-FFF2-40B4-BE49-F238E27FC236}">
                <a16:creationId xmlns:a16="http://schemas.microsoft.com/office/drawing/2014/main" id="{7DE967CC-5E50-4E12-BDFD-D844E6DC0D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80C12EB4-1A14-26AF-0655-279344ACA886}"/>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2585888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Evaluation Criteria</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644768" y="1218724"/>
            <a:ext cx="11282189" cy="3785652"/>
          </a:xfrm>
          <a:prstGeom prst="rect">
            <a:avLst/>
          </a:prstGeom>
          <a:noFill/>
        </p:spPr>
        <p:txBody>
          <a:bodyPr wrap="square">
            <a:spAutoFit/>
          </a:bodyPr>
          <a:lstStyle/>
          <a:p>
            <a:pPr marL="342900" indent="-342900">
              <a:buFont typeface="Wingdings" panose="05000000000000000000" pitchFamily="2" charset="2"/>
              <a:buChar char="§"/>
            </a:pPr>
            <a:endParaRPr lang="en-US" sz="2400" dirty="0">
              <a:solidFill>
                <a:schemeClr val="bg1"/>
              </a:solidFill>
            </a:endParaRPr>
          </a:p>
          <a:p>
            <a:pPr marL="457200" indent="-457200">
              <a:buFont typeface="+mj-lt"/>
              <a:buAutoNum type="arabicPeriod"/>
            </a:pPr>
            <a:r>
              <a:rPr lang="en-US" sz="2400" dirty="0">
                <a:solidFill>
                  <a:schemeClr val="bg1"/>
                </a:solidFill>
              </a:rPr>
              <a:t>Innovation </a:t>
            </a:r>
            <a:r>
              <a:rPr lang="en-US" sz="2400" b="1" dirty="0">
                <a:solidFill>
                  <a:srgbClr val="FFC000"/>
                </a:solidFill>
              </a:rPr>
              <a:t>(20%)</a:t>
            </a:r>
            <a:r>
              <a:rPr lang="en-US" sz="2400" dirty="0">
                <a:solidFill>
                  <a:schemeClr val="bg1"/>
                </a:solidFill>
              </a:rPr>
              <a:t>: Novelty of the idea and creativity in solving the problem.</a:t>
            </a:r>
          </a:p>
          <a:p>
            <a:pPr marL="457200" indent="-457200">
              <a:buFont typeface="+mj-lt"/>
              <a:buAutoNum type="arabicPeriod"/>
            </a:pPr>
            <a:r>
              <a:rPr lang="en-US" sz="2400" dirty="0">
                <a:solidFill>
                  <a:schemeClr val="bg1"/>
                </a:solidFill>
              </a:rPr>
              <a:t>Technical Feasibility </a:t>
            </a:r>
            <a:r>
              <a:rPr lang="en-US" sz="2400" b="1" dirty="0">
                <a:solidFill>
                  <a:srgbClr val="FFC000"/>
                </a:solidFill>
              </a:rPr>
              <a:t>(20%)</a:t>
            </a:r>
            <a:r>
              <a:rPr lang="en-US" sz="2400" dirty="0">
                <a:solidFill>
                  <a:schemeClr val="bg1"/>
                </a:solidFill>
              </a:rPr>
              <a:t>: Technical implementation and scalability of the solution.</a:t>
            </a:r>
          </a:p>
          <a:p>
            <a:pPr marL="457200" indent="-457200">
              <a:buFont typeface="+mj-lt"/>
              <a:buAutoNum type="arabicPeriod"/>
            </a:pPr>
            <a:r>
              <a:rPr lang="en-US" sz="2400" dirty="0">
                <a:solidFill>
                  <a:schemeClr val="bg1"/>
                </a:solidFill>
              </a:rPr>
              <a:t>AI Application </a:t>
            </a:r>
            <a:r>
              <a:rPr lang="en-US" sz="2400" b="1" dirty="0">
                <a:solidFill>
                  <a:srgbClr val="FFC000"/>
                </a:solidFill>
              </a:rPr>
              <a:t>(15%)</a:t>
            </a:r>
            <a:r>
              <a:rPr lang="en-US" sz="2400" dirty="0">
                <a:solidFill>
                  <a:schemeClr val="bg1"/>
                </a:solidFill>
              </a:rPr>
              <a:t>: How effectively AI solves the identified problem.</a:t>
            </a:r>
          </a:p>
          <a:p>
            <a:pPr marL="457200" indent="-457200">
              <a:buFont typeface="+mj-lt"/>
              <a:buAutoNum type="arabicPeriod"/>
            </a:pPr>
            <a:r>
              <a:rPr lang="en-US" sz="2400" dirty="0">
                <a:solidFill>
                  <a:schemeClr val="bg1"/>
                </a:solidFill>
              </a:rPr>
              <a:t>AI Innovation </a:t>
            </a:r>
            <a:r>
              <a:rPr lang="en-US" sz="2400" dirty="0">
                <a:solidFill>
                  <a:srgbClr val="FFC000"/>
                </a:solidFill>
              </a:rPr>
              <a:t>(15%)</a:t>
            </a:r>
            <a:r>
              <a:rPr lang="en-US" sz="2400" dirty="0">
                <a:solidFill>
                  <a:schemeClr val="bg1"/>
                </a:solidFill>
              </a:rPr>
              <a:t>: Novelty and creative use of AI technologies.</a:t>
            </a:r>
          </a:p>
          <a:p>
            <a:pPr marL="457200" indent="-457200">
              <a:buFont typeface="+mj-lt"/>
              <a:buAutoNum type="arabicPeriod"/>
            </a:pPr>
            <a:r>
              <a:rPr lang="en-US" sz="2400" dirty="0">
                <a:solidFill>
                  <a:schemeClr val="bg1"/>
                </a:solidFill>
              </a:rPr>
              <a:t>Impact </a:t>
            </a:r>
            <a:r>
              <a:rPr lang="en-US" sz="2400" b="1" dirty="0">
                <a:solidFill>
                  <a:srgbClr val="FFC000"/>
                </a:solidFill>
              </a:rPr>
              <a:t>(15%)</a:t>
            </a:r>
            <a:r>
              <a:rPr lang="en-US" sz="2400" dirty="0">
                <a:solidFill>
                  <a:schemeClr val="bg1"/>
                </a:solidFill>
              </a:rPr>
              <a:t>: Relevance with the problem definition and its impact.</a:t>
            </a:r>
          </a:p>
          <a:p>
            <a:pPr marL="457200" indent="-457200">
              <a:buFont typeface="+mj-lt"/>
              <a:buAutoNum type="arabicPeriod"/>
            </a:pPr>
            <a:r>
              <a:rPr lang="en-US" sz="2400" dirty="0" err="1">
                <a:solidFill>
                  <a:schemeClr val="bg1"/>
                </a:solidFill>
              </a:rPr>
              <a:t>Scalibility</a:t>
            </a:r>
            <a:r>
              <a:rPr lang="en-US" sz="2400" dirty="0">
                <a:solidFill>
                  <a:schemeClr val="bg1"/>
                </a:solidFill>
              </a:rPr>
              <a:t> </a:t>
            </a:r>
            <a:r>
              <a:rPr lang="en-US" sz="2400" b="1" dirty="0">
                <a:solidFill>
                  <a:srgbClr val="FFC000"/>
                </a:solidFill>
              </a:rPr>
              <a:t>(5%): </a:t>
            </a:r>
            <a:r>
              <a:rPr lang="en-US" sz="2400" dirty="0">
                <a:solidFill>
                  <a:schemeClr val="bg1"/>
                </a:solidFill>
              </a:rPr>
              <a:t>If the idea goes live, would that be scalable to be self-sufficient.</a:t>
            </a:r>
          </a:p>
          <a:p>
            <a:pPr marL="457200" indent="-457200">
              <a:buFont typeface="+mj-lt"/>
              <a:buAutoNum type="arabicPeriod"/>
            </a:pPr>
            <a:r>
              <a:rPr lang="en-US" sz="2400" dirty="0">
                <a:solidFill>
                  <a:schemeClr val="bg1"/>
                </a:solidFill>
              </a:rPr>
              <a:t>Presentation </a:t>
            </a:r>
            <a:r>
              <a:rPr lang="en-US" sz="2400" b="1" dirty="0">
                <a:solidFill>
                  <a:srgbClr val="FFC000"/>
                </a:solidFill>
              </a:rPr>
              <a:t>(5%)</a:t>
            </a:r>
            <a:r>
              <a:rPr lang="en-US" sz="2400" dirty="0">
                <a:solidFill>
                  <a:schemeClr val="bg1"/>
                </a:solidFill>
              </a:rPr>
              <a:t>: Clarity and effectiveness in showcasing the project.</a:t>
            </a:r>
          </a:p>
          <a:p>
            <a:pPr marL="457200" indent="-457200">
              <a:buFont typeface="+mj-lt"/>
              <a:buAutoNum type="arabicPeriod"/>
            </a:pPr>
            <a:r>
              <a:rPr lang="en-US" sz="2400" dirty="0">
                <a:solidFill>
                  <a:schemeClr val="bg1"/>
                </a:solidFill>
              </a:rPr>
              <a:t>User Interface &amp; Experience </a:t>
            </a:r>
            <a:r>
              <a:rPr lang="en-US" sz="2400" b="1" dirty="0">
                <a:solidFill>
                  <a:srgbClr val="FFC000"/>
                </a:solidFill>
              </a:rPr>
              <a:t>(5%)</a:t>
            </a:r>
            <a:r>
              <a:rPr lang="en-US" sz="2400" dirty="0">
                <a:solidFill>
                  <a:schemeClr val="bg1"/>
                </a:solidFill>
              </a:rPr>
              <a:t>: Usability and interface design.</a:t>
            </a:r>
          </a:p>
          <a:p>
            <a:pPr marL="457200" indent="-457200">
              <a:buFont typeface="+mj-lt"/>
              <a:buAutoNum type="arabicPeriod"/>
            </a:pPr>
            <a:r>
              <a:rPr lang="en-US" sz="2400" dirty="0">
                <a:solidFill>
                  <a:schemeClr val="bg1"/>
                </a:solidFill>
              </a:rPr>
              <a:t>General Public and Aptech students will be allowed to evaluate.</a:t>
            </a:r>
          </a:p>
        </p:txBody>
      </p:sp>
      <p:pic>
        <p:nvPicPr>
          <p:cNvPr id="12" name="Picture 11">
            <a:extLst>
              <a:ext uri="{FF2B5EF4-FFF2-40B4-BE49-F238E27FC236}">
                <a16:creationId xmlns:a16="http://schemas.microsoft.com/office/drawing/2014/main" id="{C948148C-B461-4AD9-ABBA-8BA8E0A2B3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D5B17AA3-09F8-A543-CF5C-DE1943A93C30}"/>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636997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Disqualification Criteria</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644768" y="1218724"/>
            <a:ext cx="11282189" cy="2677656"/>
          </a:xfrm>
          <a:prstGeom prst="rect">
            <a:avLst/>
          </a:prstGeom>
          <a:noFill/>
        </p:spPr>
        <p:txBody>
          <a:bodyPr wrap="square">
            <a:spAutoFit/>
          </a:bodyPr>
          <a:lstStyle/>
          <a:p>
            <a:pPr marL="342900" indent="-342900">
              <a:buFont typeface="Wingdings" panose="05000000000000000000" pitchFamily="2" charset="2"/>
              <a:buChar char="§"/>
            </a:pPr>
            <a:endParaRPr lang="en-US" sz="2400" dirty="0">
              <a:solidFill>
                <a:schemeClr val="bg1"/>
              </a:solidFill>
            </a:endParaRPr>
          </a:p>
          <a:p>
            <a:pPr marL="457200" indent="-457200">
              <a:buFont typeface="+mj-lt"/>
              <a:buAutoNum type="arabicPeriod"/>
            </a:pPr>
            <a:r>
              <a:rPr lang="en-US" sz="2400" dirty="0">
                <a:solidFill>
                  <a:schemeClr val="bg1"/>
                </a:solidFill>
              </a:rPr>
              <a:t>Failure to meet deadlines.</a:t>
            </a:r>
          </a:p>
          <a:p>
            <a:pPr marL="457200" indent="-457200">
              <a:buFont typeface="+mj-lt"/>
              <a:buAutoNum type="arabicPeriod"/>
            </a:pPr>
            <a:r>
              <a:rPr lang="en-US" sz="2400" dirty="0">
                <a:solidFill>
                  <a:schemeClr val="bg1"/>
                </a:solidFill>
              </a:rPr>
              <a:t>Breach of originality or plagiarism.</a:t>
            </a:r>
          </a:p>
          <a:p>
            <a:pPr marL="457200" indent="-457200">
              <a:buFont typeface="+mj-lt"/>
              <a:buAutoNum type="arabicPeriod"/>
            </a:pPr>
            <a:r>
              <a:rPr lang="en-US" sz="2400" dirty="0">
                <a:solidFill>
                  <a:schemeClr val="bg1"/>
                </a:solidFill>
              </a:rPr>
              <a:t>Use of GPT - AI Code generators.</a:t>
            </a:r>
          </a:p>
          <a:p>
            <a:pPr marL="457200" indent="-457200">
              <a:buFont typeface="+mj-lt"/>
              <a:buAutoNum type="arabicPeriod"/>
            </a:pPr>
            <a:r>
              <a:rPr lang="en-US" sz="2400" dirty="0">
                <a:solidFill>
                  <a:schemeClr val="bg1"/>
                </a:solidFill>
              </a:rPr>
              <a:t>Non-compliance with team size or project scope.</a:t>
            </a:r>
          </a:p>
          <a:p>
            <a:pPr marL="457200" indent="-457200">
              <a:buFont typeface="+mj-lt"/>
              <a:buAutoNum type="arabicPeriod"/>
            </a:pPr>
            <a:r>
              <a:rPr lang="en-US" sz="2400" dirty="0">
                <a:solidFill>
                  <a:schemeClr val="bg1"/>
                </a:solidFill>
              </a:rPr>
              <a:t>Non-compliance of the development rules.</a:t>
            </a:r>
          </a:p>
          <a:p>
            <a:pPr marL="457200" indent="-457200">
              <a:buFont typeface="+mj-lt"/>
              <a:buAutoNum type="arabicPeriod"/>
            </a:pPr>
            <a:r>
              <a:rPr lang="en-US" sz="2400" dirty="0">
                <a:solidFill>
                  <a:schemeClr val="bg1"/>
                </a:solidFill>
              </a:rPr>
              <a:t>Misconduct. </a:t>
            </a:r>
          </a:p>
        </p:txBody>
      </p:sp>
      <p:pic>
        <p:nvPicPr>
          <p:cNvPr id="12" name="Picture 11">
            <a:extLst>
              <a:ext uri="{FF2B5EF4-FFF2-40B4-BE49-F238E27FC236}">
                <a16:creationId xmlns:a16="http://schemas.microsoft.com/office/drawing/2014/main" id="{BD182143-B3BB-4309-9B46-191798A28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01B16C42-42E8-B14D-6AC1-D2BB8A524274}"/>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383970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General Guidelines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644768" y="1218724"/>
            <a:ext cx="11282189" cy="4154984"/>
          </a:xfrm>
          <a:prstGeom prst="rect">
            <a:avLst/>
          </a:prstGeom>
          <a:noFill/>
        </p:spPr>
        <p:txBody>
          <a:bodyPr wrap="square">
            <a:spAutoFit/>
          </a:bodyPr>
          <a:lstStyle/>
          <a:p>
            <a:pPr marL="342900" indent="-342900">
              <a:buFont typeface="Wingdings" panose="05000000000000000000" pitchFamily="2" charset="2"/>
              <a:buChar char="§"/>
            </a:pPr>
            <a:endParaRPr lang="en-US" sz="2400" dirty="0">
              <a:solidFill>
                <a:schemeClr val="bg1"/>
              </a:solidFill>
            </a:endParaRPr>
          </a:p>
          <a:p>
            <a:pPr marL="457200" indent="-457200">
              <a:buFont typeface="+mj-lt"/>
              <a:buAutoNum type="arabicPeriod"/>
            </a:pPr>
            <a:r>
              <a:rPr lang="en-US" sz="2400" dirty="0">
                <a:solidFill>
                  <a:schemeClr val="bg1"/>
                </a:solidFill>
              </a:rPr>
              <a:t>Projects must address a real-world problem and incorporate AI-based solutions.</a:t>
            </a:r>
          </a:p>
          <a:p>
            <a:pPr marL="457200" indent="-457200">
              <a:buFont typeface="+mj-lt"/>
              <a:buAutoNum type="arabicPeriod"/>
            </a:pPr>
            <a:r>
              <a:rPr lang="en-US" sz="2400" dirty="0">
                <a:solidFill>
                  <a:schemeClr val="bg1"/>
                </a:solidFill>
              </a:rPr>
              <a:t>Applications can be web or mobile-based, using modern technologies like Python, TensorFlow, React, Flutter, etc.</a:t>
            </a:r>
          </a:p>
          <a:p>
            <a:pPr marL="457200" indent="-457200">
              <a:buFont typeface="+mj-lt"/>
              <a:buAutoNum type="arabicPeriod"/>
            </a:pPr>
            <a:r>
              <a:rPr lang="en-US" sz="2400" dirty="0">
                <a:solidFill>
                  <a:schemeClr val="bg1"/>
                </a:solidFill>
              </a:rPr>
              <a:t>Each team is limited to one project submission.</a:t>
            </a:r>
          </a:p>
          <a:p>
            <a:pPr marL="457200" indent="-457200">
              <a:buFont typeface="+mj-lt"/>
              <a:buAutoNum type="arabicPeriod"/>
            </a:pPr>
            <a:r>
              <a:rPr lang="en-US" sz="2400" dirty="0">
                <a:solidFill>
                  <a:schemeClr val="bg1"/>
                </a:solidFill>
              </a:rPr>
              <a:t>Teams do not have any right to challenge decision of jury/judges panel.</a:t>
            </a:r>
          </a:p>
          <a:p>
            <a:pPr marL="457200" indent="-457200">
              <a:buFont typeface="+mj-lt"/>
              <a:buAutoNum type="arabicPeriod"/>
            </a:pPr>
            <a:r>
              <a:rPr lang="en-US" sz="2400" dirty="0">
                <a:solidFill>
                  <a:schemeClr val="bg1"/>
                </a:solidFill>
              </a:rPr>
              <a:t>Management reserves the right to cancel the competition at any  point in time, amend the rules, timelines, jury &amp; judges panel, winning prize and its criteria whatsoever. </a:t>
            </a:r>
          </a:p>
          <a:p>
            <a:pPr marL="457200" indent="-457200">
              <a:buFont typeface="+mj-lt"/>
              <a:buAutoNum type="arabicPeriod"/>
            </a:pPr>
            <a:r>
              <a:rPr lang="en-US" sz="2400" dirty="0">
                <a:solidFill>
                  <a:schemeClr val="bg1"/>
                </a:solidFill>
              </a:rPr>
              <a:t>No participant of this competition has any right to challenge the decisions in this regard. </a:t>
            </a:r>
          </a:p>
        </p:txBody>
      </p:sp>
      <p:pic>
        <p:nvPicPr>
          <p:cNvPr id="12" name="Picture 11">
            <a:extLst>
              <a:ext uri="{FF2B5EF4-FFF2-40B4-BE49-F238E27FC236}">
                <a16:creationId xmlns:a16="http://schemas.microsoft.com/office/drawing/2014/main" id="{FF3C530A-24F3-4147-833D-38B27A4EBA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6A7FB4A5-8502-63A0-50B0-6E7AC3E11459}"/>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394027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Ownership of Source Code &amp; its Usability</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644768" y="1218724"/>
            <a:ext cx="11282189" cy="3046988"/>
          </a:xfrm>
          <a:prstGeom prst="rect">
            <a:avLst/>
          </a:prstGeom>
          <a:noFill/>
        </p:spPr>
        <p:txBody>
          <a:bodyPr wrap="square">
            <a:spAutoFit/>
          </a:bodyPr>
          <a:lstStyle/>
          <a:p>
            <a:pPr marL="342900" indent="-342900">
              <a:buFont typeface="Wingdings" panose="05000000000000000000" pitchFamily="2" charset="2"/>
              <a:buChar char="§"/>
            </a:pPr>
            <a:endParaRPr lang="en-US" sz="2400" dirty="0">
              <a:solidFill>
                <a:schemeClr val="bg1"/>
              </a:solidFill>
            </a:endParaRPr>
          </a:p>
          <a:p>
            <a:pPr marL="457200" indent="-457200">
              <a:buFont typeface="+mj-lt"/>
              <a:buAutoNum type="arabicPeriod"/>
            </a:pPr>
            <a:r>
              <a:rPr lang="en-US" sz="2400" dirty="0">
                <a:solidFill>
                  <a:schemeClr val="bg1"/>
                </a:solidFill>
              </a:rPr>
              <a:t>The intellectual property (IP), including source code, UI/UX design, and the developed application, will remain the sole property of the Innovador Solutions.</a:t>
            </a:r>
          </a:p>
          <a:p>
            <a:pPr marL="457200" indent="-457200">
              <a:buFont typeface="+mj-lt"/>
              <a:buAutoNum type="arabicPeriod"/>
            </a:pPr>
            <a:r>
              <a:rPr lang="en-US" sz="2400" dirty="0">
                <a:solidFill>
                  <a:schemeClr val="bg1"/>
                </a:solidFill>
              </a:rPr>
              <a:t>Participants agree to transfer all rights to the institute as a condition of participation.</a:t>
            </a:r>
          </a:p>
          <a:p>
            <a:pPr marL="457200" indent="-457200">
              <a:buFont typeface="+mj-lt"/>
              <a:buAutoNum type="arabicPeriod"/>
            </a:pPr>
            <a:r>
              <a:rPr lang="en-US" sz="2400" dirty="0">
                <a:solidFill>
                  <a:schemeClr val="bg1"/>
                </a:solidFill>
              </a:rPr>
              <a:t>Innovador Solutions reserves the right to use, modify, or distribute the developed applications without requiring further consent from the participants.</a:t>
            </a:r>
          </a:p>
          <a:p>
            <a:pPr marL="457200" indent="-457200">
              <a:buFont typeface="+mj-lt"/>
              <a:buAutoNum type="arabicPeriod"/>
            </a:pPr>
            <a:r>
              <a:rPr lang="en-US" sz="2400" dirty="0">
                <a:solidFill>
                  <a:schemeClr val="bg1"/>
                </a:solidFill>
              </a:rPr>
              <a:t>Teams are allowed to showcase their work as part of their portfolio but cannot commercialize or reproduce the application independently.</a:t>
            </a:r>
          </a:p>
        </p:txBody>
      </p:sp>
      <p:pic>
        <p:nvPicPr>
          <p:cNvPr id="12" name="Picture 11">
            <a:extLst>
              <a:ext uri="{FF2B5EF4-FFF2-40B4-BE49-F238E27FC236}">
                <a16:creationId xmlns:a16="http://schemas.microsoft.com/office/drawing/2014/main" id="{429F02D3-BC06-4E0E-925B-3526B922C5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CE292FC5-6786-46A9-A38D-57B19163873D}"/>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1482078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Winning Prize</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graphicFrame>
        <p:nvGraphicFramePr>
          <p:cNvPr id="4" name="Table 3">
            <a:extLst>
              <a:ext uri="{FF2B5EF4-FFF2-40B4-BE49-F238E27FC236}">
                <a16:creationId xmlns:a16="http://schemas.microsoft.com/office/drawing/2014/main" id="{64841234-DBDA-40C2-9A93-179C8C708CD9}"/>
              </a:ext>
            </a:extLst>
          </p:cNvPr>
          <p:cNvGraphicFramePr>
            <a:graphicFrameLocks noGrp="1"/>
          </p:cNvGraphicFramePr>
          <p:nvPr>
            <p:extLst>
              <p:ext uri="{D42A27DB-BD31-4B8C-83A1-F6EECF244321}">
                <p14:modId xmlns:p14="http://schemas.microsoft.com/office/powerpoint/2010/main" val="1882585857"/>
              </p:ext>
            </p:extLst>
          </p:nvPr>
        </p:nvGraphicFramePr>
        <p:xfrm>
          <a:off x="341196" y="1300708"/>
          <a:ext cx="11718994" cy="3073656"/>
        </p:xfrm>
        <a:graphic>
          <a:graphicData uri="http://schemas.openxmlformats.org/drawingml/2006/table">
            <a:tbl>
              <a:tblPr firstRow="1" firstCol="1" bandRow="1">
                <a:tableStyleId>{91EBBBCC-DAD2-459C-BE2E-F6DE35CF9A28}</a:tableStyleId>
              </a:tblPr>
              <a:tblGrid>
                <a:gridCol w="2343197">
                  <a:extLst>
                    <a:ext uri="{9D8B030D-6E8A-4147-A177-3AD203B41FA5}">
                      <a16:colId xmlns:a16="http://schemas.microsoft.com/office/drawing/2014/main" val="1772027962"/>
                    </a:ext>
                  </a:extLst>
                </a:gridCol>
                <a:gridCol w="2343197">
                  <a:extLst>
                    <a:ext uri="{9D8B030D-6E8A-4147-A177-3AD203B41FA5}">
                      <a16:colId xmlns:a16="http://schemas.microsoft.com/office/drawing/2014/main" val="1218669704"/>
                    </a:ext>
                  </a:extLst>
                </a:gridCol>
                <a:gridCol w="2344200">
                  <a:extLst>
                    <a:ext uri="{9D8B030D-6E8A-4147-A177-3AD203B41FA5}">
                      <a16:colId xmlns:a16="http://schemas.microsoft.com/office/drawing/2014/main" val="2703956179"/>
                    </a:ext>
                  </a:extLst>
                </a:gridCol>
                <a:gridCol w="2344200">
                  <a:extLst>
                    <a:ext uri="{9D8B030D-6E8A-4147-A177-3AD203B41FA5}">
                      <a16:colId xmlns:a16="http://schemas.microsoft.com/office/drawing/2014/main" val="2330805325"/>
                    </a:ext>
                  </a:extLst>
                </a:gridCol>
                <a:gridCol w="2344200">
                  <a:extLst>
                    <a:ext uri="{9D8B030D-6E8A-4147-A177-3AD203B41FA5}">
                      <a16:colId xmlns:a16="http://schemas.microsoft.com/office/drawing/2014/main" val="4271319888"/>
                    </a:ext>
                  </a:extLst>
                </a:gridCol>
              </a:tblGrid>
              <a:tr h="0">
                <a:tc>
                  <a:txBody>
                    <a:bodyPr/>
                    <a:lstStyle/>
                    <a:p>
                      <a:pPr marL="0" marR="0">
                        <a:lnSpc>
                          <a:spcPct val="107000"/>
                        </a:lnSpc>
                        <a:spcBef>
                          <a:spcPts val="0"/>
                        </a:spcBef>
                        <a:spcAft>
                          <a:spcPts val="0"/>
                        </a:spcAft>
                      </a:pPr>
                      <a:r>
                        <a:rPr lang="en-US" sz="2400" kern="100">
                          <a:effectLst/>
                        </a:rPr>
                        <a:t>Prize</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a:effectLst/>
                        </a:rPr>
                        <a:t>Maximum Prize Money</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latin typeface="Aptos"/>
                          <a:ea typeface="Aptos"/>
                          <a:cs typeface="Times New Roman" panose="02020603050405020304" pitchFamily="18" charset="0"/>
                        </a:rPr>
                        <a:t>Mentor</a:t>
                      </a:r>
                    </a:p>
                  </a:txBody>
                  <a:tcPr marL="68580" marR="68580" marT="0" marB="0"/>
                </a:tc>
                <a:tc>
                  <a:txBody>
                    <a:bodyPr/>
                    <a:lstStyle/>
                    <a:p>
                      <a:pPr marL="0" marR="0">
                        <a:lnSpc>
                          <a:spcPct val="107000"/>
                        </a:lnSpc>
                        <a:spcBef>
                          <a:spcPts val="0"/>
                        </a:spcBef>
                        <a:spcAft>
                          <a:spcPts val="0"/>
                        </a:spcAft>
                      </a:pPr>
                      <a:r>
                        <a:rPr lang="en-US" sz="2400" kern="100" dirty="0">
                          <a:effectLst/>
                        </a:rPr>
                        <a:t>Scrum Master Master</a:t>
                      </a:r>
                      <a:endParaRPr lang="en-US" sz="2400" kern="100" dirty="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a:effectLst/>
                        </a:rPr>
                        <a:t>Students Team</a:t>
                      </a:r>
                      <a:endParaRPr lang="en-US" sz="2400" kern="1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3787560400"/>
                  </a:ext>
                </a:extLst>
              </a:tr>
              <a:tr h="0">
                <a:tc>
                  <a:txBody>
                    <a:bodyPr/>
                    <a:lstStyle/>
                    <a:p>
                      <a:pPr marL="0" marR="0">
                        <a:lnSpc>
                          <a:spcPct val="107000"/>
                        </a:lnSpc>
                        <a:spcBef>
                          <a:spcPts val="0"/>
                        </a:spcBef>
                        <a:spcAft>
                          <a:spcPts val="0"/>
                        </a:spcAft>
                      </a:pPr>
                      <a:r>
                        <a:rPr lang="en-US" sz="2400" kern="100">
                          <a:effectLst/>
                        </a:rPr>
                        <a:t>Winner</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rPr>
                        <a:t>200,000</a:t>
                      </a:r>
                      <a:endParaRPr lang="en-US" sz="2400" kern="100" dirty="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latin typeface="Aptos"/>
                          <a:ea typeface="Aptos"/>
                          <a:cs typeface="Times New Roman" panose="02020603050405020304" pitchFamily="18" charset="0"/>
                        </a:rPr>
                        <a:t>25,000</a:t>
                      </a:r>
                    </a:p>
                  </a:txBody>
                  <a:tcPr marL="68580" marR="68580" marT="0" marB="0"/>
                </a:tc>
                <a:tc>
                  <a:txBody>
                    <a:bodyPr/>
                    <a:lstStyle/>
                    <a:p>
                      <a:pPr marL="0" marR="0">
                        <a:lnSpc>
                          <a:spcPct val="107000"/>
                        </a:lnSpc>
                        <a:spcBef>
                          <a:spcPts val="0"/>
                        </a:spcBef>
                        <a:spcAft>
                          <a:spcPts val="0"/>
                        </a:spcAft>
                      </a:pPr>
                      <a:r>
                        <a:rPr lang="en-US" sz="2400" kern="100" dirty="0">
                          <a:effectLst/>
                        </a:rPr>
                        <a:t>75,000</a:t>
                      </a:r>
                      <a:endParaRPr lang="en-US" sz="2400" kern="100" dirty="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rPr>
                        <a:t>20,000 per team member</a:t>
                      </a:r>
                      <a:endParaRPr lang="en-US" sz="2400" kern="1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240330570"/>
                  </a:ext>
                </a:extLst>
              </a:tr>
              <a:tr h="0">
                <a:tc>
                  <a:txBody>
                    <a:bodyPr/>
                    <a:lstStyle/>
                    <a:p>
                      <a:pPr marL="0" marR="0">
                        <a:lnSpc>
                          <a:spcPct val="107000"/>
                        </a:lnSpc>
                        <a:spcBef>
                          <a:spcPts val="0"/>
                        </a:spcBef>
                        <a:spcAft>
                          <a:spcPts val="0"/>
                        </a:spcAft>
                      </a:pPr>
                      <a:r>
                        <a:rPr lang="en-US" sz="2400" kern="100">
                          <a:effectLst/>
                        </a:rPr>
                        <a:t>1st Runner-up</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rPr>
                        <a:t>150,000</a:t>
                      </a:r>
                      <a:endParaRPr lang="en-US" sz="2400" kern="100" dirty="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latin typeface="Aptos"/>
                          <a:ea typeface="Aptos"/>
                          <a:cs typeface="Times New Roman" panose="02020603050405020304" pitchFamily="18" charset="0"/>
                        </a:rPr>
                        <a:t>25,000</a:t>
                      </a:r>
                    </a:p>
                  </a:txBody>
                  <a:tcPr marL="68580" marR="68580" marT="0" marB="0"/>
                </a:tc>
                <a:tc>
                  <a:txBody>
                    <a:bodyPr/>
                    <a:lstStyle/>
                    <a:p>
                      <a:pPr marL="0" marR="0">
                        <a:lnSpc>
                          <a:spcPct val="107000"/>
                        </a:lnSpc>
                        <a:spcBef>
                          <a:spcPts val="0"/>
                        </a:spcBef>
                        <a:spcAft>
                          <a:spcPts val="0"/>
                        </a:spcAft>
                      </a:pPr>
                      <a:r>
                        <a:rPr lang="en-US" sz="2400" kern="100">
                          <a:effectLst/>
                        </a:rPr>
                        <a:t>75,000</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a:effectLst/>
                        </a:rPr>
                        <a:t>10,000 per team member</a:t>
                      </a:r>
                      <a:endParaRPr lang="en-US" sz="2400" kern="1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618374528"/>
                  </a:ext>
                </a:extLst>
              </a:tr>
              <a:tr h="0">
                <a:tc>
                  <a:txBody>
                    <a:bodyPr/>
                    <a:lstStyle/>
                    <a:p>
                      <a:pPr marL="0" marR="0">
                        <a:lnSpc>
                          <a:spcPct val="107000"/>
                        </a:lnSpc>
                        <a:spcBef>
                          <a:spcPts val="0"/>
                        </a:spcBef>
                        <a:spcAft>
                          <a:spcPts val="0"/>
                        </a:spcAft>
                      </a:pPr>
                      <a:r>
                        <a:rPr lang="en-US" sz="2400" kern="100">
                          <a:effectLst/>
                        </a:rPr>
                        <a:t>2nd Runner-up</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rPr>
                        <a:t>125,000</a:t>
                      </a:r>
                      <a:endParaRPr lang="en-US" sz="2400" kern="100" dirty="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latin typeface="Aptos"/>
                          <a:ea typeface="Aptos"/>
                          <a:cs typeface="Times New Roman" panose="02020603050405020304" pitchFamily="18" charset="0"/>
                        </a:rPr>
                        <a:t>25,000</a:t>
                      </a:r>
                    </a:p>
                  </a:txBody>
                  <a:tcPr marL="68580" marR="68580" marT="0" marB="0"/>
                </a:tc>
                <a:tc>
                  <a:txBody>
                    <a:bodyPr/>
                    <a:lstStyle/>
                    <a:p>
                      <a:pPr marL="0" marR="0">
                        <a:lnSpc>
                          <a:spcPct val="107000"/>
                        </a:lnSpc>
                        <a:spcBef>
                          <a:spcPts val="0"/>
                        </a:spcBef>
                        <a:spcAft>
                          <a:spcPts val="0"/>
                        </a:spcAft>
                      </a:pPr>
                      <a:r>
                        <a:rPr lang="en-US" sz="2400" kern="100" dirty="0">
                          <a:effectLst/>
                        </a:rPr>
                        <a:t>50,000</a:t>
                      </a:r>
                      <a:endParaRPr lang="en-US" sz="2400" kern="100" dirty="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rPr>
                        <a:t>10,000 per team member</a:t>
                      </a:r>
                      <a:endParaRPr lang="en-US" sz="2400" kern="1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1240582512"/>
                  </a:ext>
                </a:extLst>
              </a:tr>
            </a:tbl>
          </a:graphicData>
        </a:graphic>
      </p:graphicFrame>
      <p:sp>
        <p:nvSpPr>
          <p:cNvPr id="8" name="Rectangle 1">
            <a:extLst>
              <a:ext uri="{FF2B5EF4-FFF2-40B4-BE49-F238E27FC236}">
                <a16:creationId xmlns:a16="http://schemas.microsoft.com/office/drawing/2014/main" id="{981CDAF4-B8C1-4B20-9C6F-0979C37995F8}"/>
              </a:ext>
            </a:extLst>
          </p:cNvPr>
          <p:cNvSpPr>
            <a:spLocks noChangeArrowheads="1"/>
          </p:cNvSpPr>
          <p:nvPr/>
        </p:nvSpPr>
        <p:spPr bwMode="auto">
          <a:xfrm>
            <a:off x="3127375" y="33893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12">
            <a:extLst>
              <a:ext uri="{FF2B5EF4-FFF2-40B4-BE49-F238E27FC236}">
                <a16:creationId xmlns:a16="http://schemas.microsoft.com/office/drawing/2014/main" id="{2432CF13-90B7-48E5-A078-CF4AE2F72F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5" name="TextBox 4">
            <a:extLst>
              <a:ext uri="{FF2B5EF4-FFF2-40B4-BE49-F238E27FC236}">
                <a16:creationId xmlns:a16="http://schemas.microsoft.com/office/drawing/2014/main" id="{894F5326-3F0B-8CEC-BC55-201080AD9652}"/>
              </a:ext>
            </a:extLst>
          </p:cNvPr>
          <p:cNvSpPr txBox="1"/>
          <p:nvPr/>
        </p:nvSpPr>
        <p:spPr>
          <a:xfrm>
            <a:off x="559598" y="4706997"/>
            <a:ext cx="11282189" cy="461665"/>
          </a:xfrm>
          <a:prstGeom prst="rect">
            <a:avLst/>
          </a:prstGeom>
          <a:noFill/>
        </p:spPr>
        <p:txBody>
          <a:bodyPr wrap="square">
            <a:spAutoFit/>
          </a:bodyPr>
          <a:lstStyle/>
          <a:p>
            <a:r>
              <a:rPr lang="en-US" sz="2400" dirty="0">
                <a:solidFill>
                  <a:schemeClr val="bg1"/>
                </a:solidFill>
              </a:rPr>
              <a:t>The Prize money shall be sponsored by Innovador Solutions and Aptech.</a:t>
            </a:r>
          </a:p>
        </p:txBody>
      </p:sp>
      <p:sp>
        <p:nvSpPr>
          <p:cNvPr id="6" name="Subtitle 2">
            <a:extLst>
              <a:ext uri="{FF2B5EF4-FFF2-40B4-BE49-F238E27FC236}">
                <a16:creationId xmlns:a16="http://schemas.microsoft.com/office/drawing/2014/main" id="{E315482D-AC19-EB08-0AEB-8FD139970CF0}"/>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1033916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Judges &amp; Jury</a:t>
            </a:r>
          </a:p>
          <a:p>
            <a:pPr marL="0" indent="0">
              <a:buNone/>
            </a:pPr>
            <a:endParaRPr lang="en-US" sz="3600" b="1" dirty="0">
              <a:solidFill>
                <a:schemeClr val="bg1"/>
              </a:solidFill>
            </a:endParaRP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644768" y="2548883"/>
            <a:ext cx="11282189" cy="3416320"/>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Initial Screening and Evaluation</a:t>
            </a: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Review initial submissions, such as problem statements and project plans, to shortlist teams for further rounds.</a:t>
            </a: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Ensure that all submissions meet the competition's rules and eligibility criteria.</a:t>
            </a:r>
          </a:p>
          <a:p>
            <a:pPr marL="914400" lvl="1" indent="-457200">
              <a:buFont typeface="Arial" panose="020B0604020202020204" pitchFamily="34" charset="0"/>
              <a:buChar char="•"/>
            </a:pPr>
            <a:endParaRPr lang="en-US" sz="2400" dirty="0">
              <a:solidFill>
                <a:prstClr val="white"/>
              </a:solidFill>
              <a:latin typeface="Calibri" panose="020F0502020204030204"/>
            </a:endParaRPr>
          </a:p>
          <a:p>
            <a:pPr marL="457200" indent="-457200">
              <a:buFont typeface="+mj-lt"/>
              <a:buAutoNum type="arabicPeriod"/>
            </a:pPr>
            <a:r>
              <a:rPr lang="en-US" sz="2400" b="1" dirty="0">
                <a:solidFill>
                  <a:prstClr val="white"/>
                </a:solidFill>
                <a:latin typeface="Calibri" panose="020F0502020204030204"/>
              </a:rPr>
              <a:t>Providing</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lang="en-US" sz="2400" b="1" dirty="0">
                <a:solidFill>
                  <a:prstClr val="white"/>
                </a:solidFill>
                <a:latin typeface="Calibri" panose="020F0502020204030204"/>
              </a:rPr>
              <a:t>Feedback</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Offer constructive feedback to participants during the early phases (e.g., Idea Submission, Pitch Day).</a:t>
            </a: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Help guide teams by highlighting strengths and areas for improvement.</a:t>
            </a:r>
          </a:p>
        </p:txBody>
      </p:sp>
      <p:sp>
        <p:nvSpPr>
          <p:cNvPr id="23" name="TextBox 22">
            <a:extLst>
              <a:ext uri="{FF2B5EF4-FFF2-40B4-BE49-F238E27FC236}">
                <a16:creationId xmlns:a16="http://schemas.microsoft.com/office/drawing/2014/main" id="{53650943-45A9-4CD2-B359-B406A3DA2D16}"/>
              </a:ext>
            </a:extLst>
          </p:cNvPr>
          <p:cNvSpPr txBox="1"/>
          <p:nvPr/>
        </p:nvSpPr>
        <p:spPr>
          <a:xfrm>
            <a:off x="778003" y="892797"/>
            <a:ext cx="6188764"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C000"/>
                </a:solidFill>
                <a:latin typeface="Calibri" panose="020F0502020204030204"/>
              </a:rPr>
              <a:t>Roles, Responsibilities &amp; Authorities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FFC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Calibri" panose="020F0502020204030204"/>
                <a:ea typeface="+mn-ea"/>
                <a:cs typeface="+mn-cs"/>
              </a:rPr>
              <a:t>Role of the Jury</a:t>
            </a:r>
          </a:p>
        </p:txBody>
      </p:sp>
      <p:pic>
        <p:nvPicPr>
          <p:cNvPr id="13" name="Picture 12">
            <a:extLst>
              <a:ext uri="{FF2B5EF4-FFF2-40B4-BE49-F238E27FC236}">
                <a16:creationId xmlns:a16="http://schemas.microsoft.com/office/drawing/2014/main" id="{5A5F4EC2-FE1A-4F96-BFFB-8FEB85AB82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2865AD81-D430-D0E3-C3D0-D8A7A38C1DE4}"/>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4255967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Judges &amp; Jury</a:t>
            </a:r>
          </a:p>
          <a:p>
            <a:pPr marL="0" indent="0">
              <a:buNone/>
            </a:pPr>
            <a:endParaRPr lang="en-US" sz="3600" b="1" dirty="0">
              <a:solidFill>
                <a:schemeClr val="bg1"/>
              </a:solidFill>
            </a:endParaRP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644768" y="2548883"/>
            <a:ext cx="11282189" cy="304698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3.   Moderation and Conflict Resolution</a:t>
            </a: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Act as neutral mediators in case of disputes during the competition.</a:t>
            </a: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Ensure fairness and adherence to rules throughout the event.</a:t>
            </a:r>
          </a:p>
          <a:p>
            <a:endParaRPr lang="en-US" sz="2400" dirty="0">
              <a:solidFill>
                <a:prstClr val="white"/>
              </a:solidFill>
              <a:latin typeface="Calibri" panose="020F0502020204030204"/>
            </a:endParaRPr>
          </a:p>
          <a:p>
            <a:r>
              <a:rPr lang="en-US" sz="2400" b="1" dirty="0">
                <a:solidFill>
                  <a:prstClr val="white"/>
                </a:solidFill>
                <a:latin typeface="Calibri" panose="020F0502020204030204"/>
              </a:rPr>
              <a:t>4.  Overseeing Competition Integrity</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Monitor for plagiarism or violations of development rules (e.g., excessive reliance on AI generators).</a:t>
            </a: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Collaborate with organizers to address any misconduct.</a:t>
            </a:r>
          </a:p>
        </p:txBody>
      </p:sp>
      <p:sp>
        <p:nvSpPr>
          <p:cNvPr id="23" name="TextBox 22">
            <a:extLst>
              <a:ext uri="{FF2B5EF4-FFF2-40B4-BE49-F238E27FC236}">
                <a16:creationId xmlns:a16="http://schemas.microsoft.com/office/drawing/2014/main" id="{53650943-45A9-4CD2-B359-B406A3DA2D16}"/>
              </a:ext>
            </a:extLst>
          </p:cNvPr>
          <p:cNvSpPr txBox="1"/>
          <p:nvPr/>
        </p:nvSpPr>
        <p:spPr>
          <a:xfrm>
            <a:off x="778003" y="892797"/>
            <a:ext cx="6188764"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C000"/>
                </a:solidFill>
                <a:latin typeface="Calibri" panose="020F0502020204030204"/>
              </a:rPr>
              <a:t>Roles, Responsibilities &amp; Authorities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FFC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Calibri" panose="020F0502020204030204"/>
                <a:ea typeface="+mn-ea"/>
                <a:cs typeface="+mn-cs"/>
              </a:rPr>
              <a:t>Role of the Jury</a:t>
            </a:r>
          </a:p>
        </p:txBody>
      </p:sp>
      <p:pic>
        <p:nvPicPr>
          <p:cNvPr id="12" name="Picture 11">
            <a:extLst>
              <a:ext uri="{FF2B5EF4-FFF2-40B4-BE49-F238E27FC236}">
                <a16:creationId xmlns:a16="http://schemas.microsoft.com/office/drawing/2014/main" id="{B470B83D-D117-4AD8-912A-1BECCF3F0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D98309DD-395D-6F11-1C1A-A2EFE11CA139}"/>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1020042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Judges &amp; Jury</a:t>
            </a:r>
          </a:p>
          <a:p>
            <a:pPr marL="0" indent="0">
              <a:buNone/>
            </a:pPr>
            <a:endParaRPr lang="en-US" sz="3600" b="1" dirty="0">
              <a:solidFill>
                <a:schemeClr val="bg1"/>
              </a:solidFill>
            </a:endParaRP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644768" y="2548883"/>
            <a:ext cx="11282189" cy="3046988"/>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Final Evaluation</a:t>
            </a: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Evaluate projects based on defined criteria (e.g., Innovation, Technical Feasibility, Impact) in the later stages, such as the Final Presentation.</a:t>
            </a: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Focus on the technical and practical aspects of the projects.</a:t>
            </a:r>
          </a:p>
          <a:p>
            <a:pPr lvl="1"/>
            <a:endParaRPr lang="en-US" sz="2400" dirty="0">
              <a:solidFill>
                <a:prstClr val="white"/>
              </a:solidFill>
              <a:latin typeface="Calibri" panose="020F0502020204030204"/>
            </a:endParaRPr>
          </a:p>
          <a:p>
            <a:pPr marL="457200" indent="-457200">
              <a:buFont typeface="+mj-lt"/>
              <a:buAutoNum type="arabicPeriod"/>
            </a:pPr>
            <a:r>
              <a:rPr lang="en-US" sz="2400" b="1" dirty="0">
                <a:solidFill>
                  <a:prstClr val="white"/>
                </a:solidFill>
                <a:latin typeface="Calibri" panose="020F0502020204030204"/>
              </a:rPr>
              <a:t>Scoring and Ranking</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Assign scores to projects in each evaluation category.</a:t>
            </a: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Determine the winners and runner-up based on cumulative scores.</a:t>
            </a:r>
          </a:p>
        </p:txBody>
      </p:sp>
      <p:sp>
        <p:nvSpPr>
          <p:cNvPr id="23" name="TextBox 22">
            <a:extLst>
              <a:ext uri="{FF2B5EF4-FFF2-40B4-BE49-F238E27FC236}">
                <a16:creationId xmlns:a16="http://schemas.microsoft.com/office/drawing/2014/main" id="{53650943-45A9-4CD2-B359-B406A3DA2D16}"/>
              </a:ext>
            </a:extLst>
          </p:cNvPr>
          <p:cNvSpPr txBox="1"/>
          <p:nvPr/>
        </p:nvSpPr>
        <p:spPr>
          <a:xfrm>
            <a:off x="778003" y="892797"/>
            <a:ext cx="6188764"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C000"/>
                </a:solidFill>
                <a:latin typeface="Calibri" panose="020F0502020204030204"/>
              </a:rPr>
              <a:t>Roles, Responsibilities &amp; Authorities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FFC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Calibri" panose="020F0502020204030204"/>
                <a:ea typeface="+mn-ea"/>
                <a:cs typeface="+mn-cs"/>
              </a:rPr>
              <a:t>Role of the Judges</a:t>
            </a:r>
          </a:p>
        </p:txBody>
      </p:sp>
      <p:pic>
        <p:nvPicPr>
          <p:cNvPr id="12" name="Picture 11">
            <a:extLst>
              <a:ext uri="{FF2B5EF4-FFF2-40B4-BE49-F238E27FC236}">
                <a16:creationId xmlns:a16="http://schemas.microsoft.com/office/drawing/2014/main" id="{1CCA5312-6EEC-4A29-BCAB-1F323887F2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36D72A7E-9FF8-41C8-13A8-079E130E9473}"/>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1279631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 Timeline and Steps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111" name="그룹 1852">
            <a:extLst>
              <a:ext uri="{FF2B5EF4-FFF2-40B4-BE49-F238E27FC236}">
                <a16:creationId xmlns:a16="http://schemas.microsoft.com/office/drawing/2014/main" id="{B27201E5-E0C3-49E5-AAB6-B4275C1AA318}"/>
              </a:ext>
            </a:extLst>
          </p:cNvPr>
          <p:cNvGrpSpPr/>
          <p:nvPr/>
        </p:nvGrpSpPr>
        <p:grpSpPr>
          <a:xfrm>
            <a:off x="755374" y="1331274"/>
            <a:ext cx="4061448" cy="4480221"/>
            <a:chOff x="1281112" y="2052852"/>
            <a:chExt cx="1428750" cy="1672796"/>
          </a:xfrm>
        </p:grpSpPr>
        <p:grpSp>
          <p:nvGrpSpPr>
            <p:cNvPr id="112" name="그룹 1853">
              <a:extLst>
                <a:ext uri="{FF2B5EF4-FFF2-40B4-BE49-F238E27FC236}">
                  <a16:creationId xmlns:a16="http://schemas.microsoft.com/office/drawing/2014/main" id="{A5E9AEFA-F509-481E-970A-4E74FE242C5F}"/>
                </a:ext>
              </a:extLst>
            </p:cNvPr>
            <p:cNvGrpSpPr/>
            <p:nvPr/>
          </p:nvGrpSpPr>
          <p:grpSpPr>
            <a:xfrm>
              <a:off x="1281112" y="2052852"/>
              <a:ext cx="1428750" cy="1672796"/>
              <a:chOff x="1290637" y="1717402"/>
              <a:chExt cx="1428750" cy="1672796"/>
            </a:xfrm>
          </p:grpSpPr>
          <p:sp>
            <p:nvSpPr>
              <p:cNvPr id="115" name="사각형: 둥근 모서리 1856">
                <a:extLst>
                  <a:ext uri="{FF2B5EF4-FFF2-40B4-BE49-F238E27FC236}">
                    <a16:creationId xmlns:a16="http://schemas.microsoft.com/office/drawing/2014/main" id="{51DC9C0E-ED14-46E6-886E-C1A55E2E815F}"/>
                  </a:ext>
                </a:extLst>
              </p:cNvPr>
              <p:cNvSpPr/>
              <p:nvPr/>
            </p:nvSpPr>
            <p:spPr>
              <a:xfrm>
                <a:off x="1290637" y="1831439"/>
                <a:ext cx="1428750" cy="1380154"/>
              </a:xfrm>
              <a:prstGeom prst="roundRect">
                <a:avLst>
                  <a:gd name="adj" fmla="val 6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accent4">
                      <a:lumMod val="60000"/>
                      <a:lumOff val="40000"/>
                    </a:schemeClr>
                  </a:solidFill>
                </a:endParaRPr>
              </a:p>
            </p:txBody>
          </p:sp>
          <p:sp>
            <p:nvSpPr>
              <p:cNvPr id="116" name="사각형: 둥근 모서리 1857">
                <a:extLst>
                  <a:ext uri="{FF2B5EF4-FFF2-40B4-BE49-F238E27FC236}">
                    <a16:creationId xmlns:a16="http://schemas.microsoft.com/office/drawing/2014/main" id="{28D1C1D2-64F4-4034-A393-897EB3680BDC}"/>
                  </a:ext>
                </a:extLst>
              </p:cNvPr>
              <p:cNvSpPr/>
              <p:nvPr/>
            </p:nvSpPr>
            <p:spPr>
              <a:xfrm>
                <a:off x="1390650" y="1717402"/>
                <a:ext cx="1228725" cy="1380154"/>
              </a:xfrm>
              <a:prstGeom prst="roundRect">
                <a:avLst>
                  <a:gd name="adj" fmla="val 65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sp>
            <p:nvSpPr>
              <p:cNvPr id="117" name="이등변 삼각형 1858">
                <a:extLst>
                  <a:ext uri="{FF2B5EF4-FFF2-40B4-BE49-F238E27FC236}">
                    <a16:creationId xmlns:a16="http://schemas.microsoft.com/office/drawing/2014/main" id="{45DD3674-A3A7-46FD-A3BE-A5FADE082A78}"/>
                  </a:ext>
                </a:extLst>
              </p:cNvPr>
              <p:cNvSpPr/>
              <p:nvPr/>
            </p:nvSpPr>
            <p:spPr>
              <a:xfrm rot="10800000">
                <a:off x="1887878" y="3188243"/>
                <a:ext cx="234268" cy="20195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grpSp>
        <p:sp>
          <p:nvSpPr>
            <p:cNvPr id="113" name="TextBox 112">
              <a:extLst>
                <a:ext uri="{FF2B5EF4-FFF2-40B4-BE49-F238E27FC236}">
                  <a16:creationId xmlns:a16="http://schemas.microsoft.com/office/drawing/2014/main" id="{4BED69E7-45FD-492F-8B23-71E9502E1114}"/>
                </a:ext>
              </a:extLst>
            </p:cNvPr>
            <p:cNvSpPr txBox="1"/>
            <p:nvPr/>
          </p:nvSpPr>
          <p:spPr>
            <a:xfrm>
              <a:off x="1512699" y="2971847"/>
              <a:ext cx="965576" cy="307777"/>
            </a:xfrm>
            <a:prstGeom prst="rect">
              <a:avLst/>
            </a:prstGeom>
            <a:noFill/>
          </p:spPr>
          <p:txBody>
            <a:bodyPr wrap="square" rtlCol="0" anchor="ctr">
              <a:spAutoFit/>
            </a:bodyPr>
            <a:lstStyle/>
            <a:p>
              <a:pPr algn="ctr"/>
              <a:r>
                <a:rPr lang="en-US" altLang="ko-KR" sz="1400" b="1" dirty="0">
                  <a:solidFill>
                    <a:schemeClr val="bg1"/>
                  </a:solidFill>
                </a:rPr>
                <a:t>2021</a:t>
              </a:r>
              <a:endParaRPr lang="ko-KR" altLang="en-US" sz="1400" b="1" dirty="0">
                <a:solidFill>
                  <a:schemeClr val="bg1"/>
                </a:solidFill>
              </a:endParaRPr>
            </a:p>
          </p:txBody>
        </p:sp>
        <p:sp>
          <p:nvSpPr>
            <p:cNvPr id="114" name="TextBox 113">
              <a:extLst>
                <a:ext uri="{FF2B5EF4-FFF2-40B4-BE49-F238E27FC236}">
                  <a16:creationId xmlns:a16="http://schemas.microsoft.com/office/drawing/2014/main" id="{6AD8EA1A-E6F5-4B64-BF35-C2C388759DF1}"/>
                </a:ext>
              </a:extLst>
            </p:cNvPr>
            <p:cNvSpPr txBox="1"/>
            <p:nvPr/>
          </p:nvSpPr>
          <p:spPr>
            <a:xfrm>
              <a:off x="1381126" y="2182071"/>
              <a:ext cx="1228722" cy="738664"/>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Simple Portfolio Presentation</a:t>
              </a:r>
            </a:p>
          </p:txBody>
        </p:sp>
      </p:grpSp>
      <p:sp>
        <p:nvSpPr>
          <p:cNvPr id="119" name="Oval 13">
            <a:extLst>
              <a:ext uri="{FF2B5EF4-FFF2-40B4-BE49-F238E27FC236}">
                <a16:creationId xmlns:a16="http://schemas.microsoft.com/office/drawing/2014/main" id="{CA35ECF2-5894-444A-AD5E-85B2F8B272F2}"/>
              </a:ext>
            </a:extLst>
          </p:cNvPr>
          <p:cNvSpPr/>
          <p:nvPr/>
        </p:nvSpPr>
        <p:spPr>
          <a:xfrm flipH="1">
            <a:off x="2543396" y="6029791"/>
            <a:ext cx="475414" cy="477028"/>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4" name="TextBox 3">
            <a:extLst>
              <a:ext uri="{FF2B5EF4-FFF2-40B4-BE49-F238E27FC236}">
                <a16:creationId xmlns:a16="http://schemas.microsoft.com/office/drawing/2014/main" id="{E2346FC0-0FC3-4136-B75B-273D6BAB0079}"/>
              </a:ext>
            </a:extLst>
          </p:cNvPr>
          <p:cNvSpPr txBox="1"/>
          <p:nvPr/>
        </p:nvSpPr>
        <p:spPr>
          <a:xfrm>
            <a:off x="1232452" y="2323076"/>
            <a:ext cx="3140765" cy="1938992"/>
          </a:xfrm>
          <a:prstGeom prst="rect">
            <a:avLst/>
          </a:prstGeom>
          <a:noFill/>
        </p:spPr>
        <p:txBody>
          <a:bodyPr wrap="square" rtlCol="0">
            <a:spAutoFit/>
          </a:bodyPr>
          <a:lstStyle/>
          <a:p>
            <a:pPr algn="ctr"/>
            <a:r>
              <a:rPr lang="en-US" sz="3200" b="1" dirty="0"/>
              <a:t>Orientation </a:t>
            </a:r>
          </a:p>
          <a:p>
            <a:pPr algn="ctr"/>
            <a:r>
              <a:rPr lang="en-US" sz="3200" b="1" dirty="0"/>
              <a:t>Announcement</a:t>
            </a:r>
          </a:p>
          <a:p>
            <a:pPr algn="ctr"/>
            <a:endParaRPr lang="en-US" sz="3200" b="1" dirty="0"/>
          </a:p>
          <a:p>
            <a:pPr algn="ctr"/>
            <a:r>
              <a:rPr lang="en-US" sz="2400" b="1" dirty="0">
                <a:solidFill>
                  <a:schemeClr val="accent2">
                    <a:lumMod val="75000"/>
                  </a:schemeClr>
                </a:solidFill>
              </a:rPr>
              <a:t>November 03, 2025</a:t>
            </a:r>
          </a:p>
        </p:txBody>
      </p:sp>
      <p:grpSp>
        <p:nvGrpSpPr>
          <p:cNvPr id="120" name="그룹 1852">
            <a:extLst>
              <a:ext uri="{FF2B5EF4-FFF2-40B4-BE49-F238E27FC236}">
                <a16:creationId xmlns:a16="http://schemas.microsoft.com/office/drawing/2014/main" id="{A4650E9A-9427-4844-BC83-973B87C505A5}"/>
              </a:ext>
            </a:extLst>
          </p:cNvPr>
          <p:cNvGrpSpPr/>
          <p:nvPr/>
        </p:nvGrpSpPr>
        <p:grpSpPr>
          <a:xfrm>
            <a:off x="5692477" y="1331274"/>
            <a:ext cx="4061448" cy="4480221"/>
            <a:chOff x="1281112" y="2052852"/>
            <a:chExt cx="1428750" cy="1672796"/>
          </a:xfrm>
        </p:grpSpPr>
        <p:grpSp>
          <p:nvGrpSpPr>
            <p:cNvPr id="121" name="그룹 1853">
              <a:extLst>
                <a:ext uri="{FF2B5EF4-FFF2-40B4-BE49-F238E27FC236}">
                  <a16:creationId xmlns:a16="http://schemas.microsoft.com/office/drawing/2014/main" id="{819AF0CC-8B51-4A51-ACDF-55AA3B5D00A6}"/>
                </a:ext>
              </a:extLst>
            </p:cNvPr>
            <p:cNvGrpSpPr/>
            <p:nvPr/>
          </p:nvGrpSpPr>
          <p:grpSpPr>
            <a:xfrm>
              <a:off x="1281112" y="2052852"/>
              <a:ext cx="1428750" cy="1672796"/>
              <a:chOff x="1290637" y="1717402"/>
              <a:chExt cx="1428750" cy="1672796"/>
            </a:xfrm>
          </p:grpSpPr>
          <p:sp>
            <p:nvSpPr>
              <p:cNvPr id="124" name="사각형: 둥근 모서리 1856">
                <a:extLst>
                  <a:ext uri="{FF2B5EF4-FFF2-40B4-BE49-F238E27FC236}">
                    <a16:creationId xmlns:a16="http://schemas.microsoft.com/office/drawing/2014/main" id="{CF02DABA-094B-426A-BBA6-D31A680796C5}"/>
                  </a:ext>
                </a:extLst>
              </p:cNvPr>
              <p:cNvSpPr/>
              <p:nvPr/>
            </p:nvSpPr>
            <p:spPr>
              <a:xfrm>
                <a:off x="1290637" y="1831439"/>
                <a:ext cx="1428750" cy="1380154"/>
              </a:xfrm>
              <a:prstGeom prst="roundRect">
                <a:avLst>
                  <a:gd name="adj" fmla="val 6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125" name="사각형: 둥근 모서리 1857">
                <a:extLst>
                  <a:ext uri="{FF2B5EF4-FFF2-40B4-BE49-F238E27FC236}">
                    <a16:creationId xmlns:a16="http://schemas.microsoft.com/office/drawing/2014/main" id="{A29B5E62-CBB4-479C-9E9F-380CC8F77C43}"/>
                  </a:ext>
                </a:extLst>
              </p:cNvPr>
              <p:cNvSpPr/>
              <p:nvPr/>
            </p:nvSpPr>
            <p:spPr>
              <a:xfrm>
                <a:off x="1390650" y="1717402"/>
                <a:ext cx="1228725" cy="1380154"/>
              </a:xfrm>
              <a:prstGeom prst="roundRect">
                <a:avLst>
                  <a:gd name="adj" fmla="val 65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sp>
            <p:nvSpPr>
              <p:cNvPr id="126" name="이등변 삼각형 1858">
                <a:extLst>
                  <a:ext uri="{FF2B5EF4-FFF2-40B4-BE49-F238E27FC236}">
                    <a16:creationId xmlns:a16="http://schemas.microsoft.com/office/drawing/2014/main" id="{02B62AD6-8D3F-4053-A92F-4E6173C5922D}"/>
                  </a:ext>
                </a:extLst>
              </p:cNvPr>
              <p:cNvSpPr/>
              <p:nvPr/>
            </p:nvSpPr>
            <p:spPr>
              <a:xfrm rot="10800000">
                <a:off x="1887878" y="3188243"/>
                <a:ext cx="234268" cy="20195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grpSp>
        <p:sp>
          <p:nvSpPr>
            <p:cNvPr id="122" name="TextBox 121">
              <a:extLst>
                <a:ext uri="{FF2B5EF4-FFF2-40B4-BE49-F238E27FC236}">
                  <a16:creationId xmlns:a16="http://schemas.microsoft.com/office/drawing/2014/main" id="{4F3B9BD8-C612-49F3-8D15-90725E65E9A6}"/>
                </a:ext>
              </a:extLst>
            </p:cNvPr>
            <p:cNvSpPr txBox="1"/>
            <p:nvPr/>
          </p:nvSpPr>
          <p:spPr>
            <a:xfrm>
              <a:off x="1512699" y="2971847"/>
              <a:ext cx="965576" cy="307777"/>
            </a:xfrm>
            <a:prstGeom prst="rect">
              <a:avLst/>
            </a:prstGeom>
            <a:noFill/>
          </p:spPr>
          <p:txBody>
            <a:bodyPr wrap="square" rtlCol="0" anchor="ctr">
              <a:spAutoFit/>
            </a:bodyPr>
            <a:lstStyle/>
            <a:p>
              <a:pPr algn="ctr"/>
              <a:r>
                <a:rPr lang="en-US" altLang="ko-KR" sz="1400" b="1" dirty="0">
                  <a:solidFill>
                    <a:schemeClr val="bg1"/>
                  </a:solidFill>
                </a:rPr>
                <a:t>2021</a:t>
              </a:r>
              <a:endParaRPr lang="ko-KR" altLang="en-US" sz="1400" b="1" dirty="0">
                <a:solidFill>
                  <a:schemeClr val="bg1"/>
                </a:solidFill>
              </a:endParaRPr>
            </a:p>
          </p:txBody>
        </p:sp>
        <p:sp>
          <p:nvSpPr>
            <p:cNvPr id="123" name="TextBox 122">
              <a:extLst>
                <a:ext uri="{FF2B5EF4-FFF2-40B4-BE49-F238E27FC236}">
                  <a16:creationId xmlns:a16="http://schemas.microsoft.com/office/drawing/2014/main" id="{766570D5-C8D4-414E-B0E1-B6798D5CF375}"/>
                </a:ext>
              </a:extLst>
            </p:cNvPr>
            <p:cNvSpPr txBox="1"/>
            <p:nvPr/>
          </p:nvSpPr>
          <p:spPr>
            <a:xfrm>
              <a:off x="1381126" y="2182071"/>
              <a:ext cx="1228722" cy="738664"/>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Simple Portfolio Presentation</a:t>
              </a:r>
            </a:p>
          </p:txBody>
        </p:sp>
      </p:grpSp>
      <p:sp>
        <p:nvSpPr>
          <p:cNvPr id="127" name="Oval 13">
            <a:extLst>
              <a:ext uri="{FF2B5EF4-FFF2-40B4-BE49-F238E27FC236}">
                <a16:creationId xmlns:a16="http://schemas.microsoft.com/office/drawing/2014/main" id="{FA4A1F85-2BF8-4BE4-B2D6-317F9FE47E68}"/>
              </a:ext>
            </a:extLst>
          </p:cNvPr>
          <p:cNvSpPr/>
          <p:nvPr/>
        </p:nvSpPr>
        <p:spPr>
          <a:xfrm flipH="1">
            <a:off x="7480499" y="6029791"/>
            <a:ext cx="475414" cy="477028"/>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128" name="TextBox 127">
            <a:extLst>
              <a:ext uri="{FF2B5EF4-FFF2-40B4-BE49-F238E27FC236}">
                <a16:creationId xmlns:a16="http://schemas.microsoft.com/office/drawing/2014/main" id="{0D04DF5E-1E90-4349-AAD0-FFEC312F216B}"/>
              </a:ext>
            </a:extLst>
          </p:cNvPr>
          <p:cNvSpPr txBox="1"/>
          <p:nvPr/>
        </p:nvSpPr>
        <p:spPr>
          <a:xfrm>
            <a:off x="6169555" y="2323076"/>
            <a:ext cx="3140765" cy="1938992"/>
          </a:xfrm>
          <a:prstGeom prst="rect">
            <a:avLst/>
          </a:prstGeom>
          <a:noFill/>
        </p:spPr>
        <p:txBody>
          <a:bodyPr wrap="square" rtlCol="0">
            <a:spAutoFit/>
          </a:bodyPr>
          <a:lstStyle/>
          <a:p>
            <a:pPr algn="ctr"/>
            <a:r>
              <a:rPr lang="en-US" sz="3200" b="1" dirty="0"/>
              <a:t>Team Registration </a:t>
            </a:r>
          </a:p>
          <a:p>
            <a:pPr algn="ctr"/>
            <a:endParaRPr lang="en-US" sz="3200" b="1" dirty="0"/>
          </a:p>
          <a:p>
            <a:pPr algn="ctr"/>
            <a:r>
              <a:rPr lang="en-US" sz="2400" b="1" dirty="0">
                <a:solidFill>
                  <a:schemeClr val="accent2">
                    <a:lumMod val="75000"/>
                  </a:schemeClr>
                </a:solidFill>
              </a:rPr>
              <a:t>November 16, 2025</a:t>
            </a:r>
          </a:p>
        </p:txBody>
      </p:sp>
      <p:pic>
        <p:nvPicPr>
          <p:cNvPr id="9" name="Picture 8">
            <a:extLst>
              <a:ext uri="{FF2B5EF4-FFF2-40B4-BE49-F238E27FC236}">
                <a16:creationId xmlns:a16="http://schemas.microsoft.com/office/drawing/2014/main" id="{12298E33-97ED-41B6-9A5A-2FA2F7811E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5" name="Subtitle 2">
            <a:extLst>
              <a:ext uri="{FF2B5EF4-FFF2-40B4-BE49-F238E27FC236}">
                <a16:creationId xmlns:a16="http://schemas.microsoft.com/office/drawing/2014/main" id="{B249DF5A-8816-EFE4-BC5B-93C3EB2DB506}"/>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807590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Judges &amp; Jury</a:t>
            </a:r>
          </a:p>
          <a:p>
            <a:pPr marL="0" indent="0">
              <a:buNone/>
            </a:pPr>
            <a:endParaRPr lang="en-US" sz="3600" b="1" dirty="0">
              <a:solidFill>
                <a:schemeClr val="bg1"/>
              </a:solidFill>
            </a:endParaRP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644768" y="2548883"/>
            <a:ext cx="11282189" cy="2677656"/>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3.  Providing Expert Insight</a:t>
            </a: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Offer in-depth critiques </a:t>
            </a:r>
            <a:r>
              <a:rPr lang="en-US" sz="2400" dirty="0">
                <a:solidFill>
                  <a:prstClr val="white"/>
                </a:solidFill>
                <a:latin typeface="Calibri" panose="020F0502020204030204"/>
              </a:rPr>
              <a:t>to improve the idea and its implementation.</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Recognize standout features or innovative approaches in the projects</a:t>
            </a:r>
          </a:p>
          <a:p>
            <a:pPr lvl="1"/>
            <a:endParaRPr lang="en-US" sz="2400" dirty="0">
              <a:solidFill>
                <a:prstClr val="white"/>
              </a:solidFill>
              <a:latin typeface="Calibri" panose="020F0502020204030204"/>
            </a:endParaRPr>
          </a:p>
          <a:p>
            <a:r>
              <a:rPr lang="en-US" sz="2400" b="1" dirty="0">
                <a:solidFill>
                  <a:prstClr val="white"/>
                </a:solidFill>
                <a:latin typeface="Calibri" panose="020F0502020204030204"/>
              </a:rPr>
              <a:t>4.  Announcement of Results</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Deliver final decisions and provide reasoning for the rankings.</a:t>
            </a:r>
          </a:p>
          <a:p>
            <a:pPr marL="914400" lvl="1"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Celebrate and acknowledge participants' efforts during the awards ceremony.</a:t>
            </a:r>
          </a:p>
        </p:txBody>
      </p:sp>
      <p:sp>
        <p:nvSpPr>
          <p:cNvPr id="23" name="TextBox 22">
            <a:extLst>
              <a:ext uri="{FF2B5EF4-FFF2-40B4-BE49-F238E27FC236}">
                <a16:creationId xmlns:a16="http://schemas.microsoft.com/office/drawing/2014/main" id="{53650943-45A9-4CD2-B359-B406A3DA2D16}"/>
              </a:ext>
            </a:extLst>
          </p:cNvPr>
          <p:cNvSpPr txBox="1"/>
          <p:nvPr/>
        </p:nvSpPr>
        <p:spPr>
          <a:xfrm>
            <a:off x="778003" y="892797"/>
            <a:ext cx="6188764"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C000"/>
                </a:solidFill>
                <a:latin typeface="Calibri" panose="020F0502020204030204"/>
              </a:rPr>
              <a:t>Roles, Responsibilities &amp; Authorities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FFC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Calibri" panose="020F0502020204030204"/>
                <a:ea typeface="+mn-ea"/>
                <a:cs typeface="+mn-cs"/>
              </a:rPr>
              <a:t>Role of the Judges</a:t>
            </a:r>
          </a:p>
        </p:txBody>
      </p:sp>
      <p:pic>
        <p:nvPicPr>
          <p:cNvPr id="12" name="Picture 11">
            <a:extLst>
              <a:ext uri="{FF2B5EF4-FFF2-40B4-BE49-F238E27FC236}">
                <a16:creationId xmlns:a16="http://schemas.microsoft.com/office/drawing/2014/main" id="{947DAC06-6887-4AFA-89FC-D089375811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40469C6C-9E0B-8C54-6E98-A29E3EB8CE1D}"/>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2578096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Judges &amp; Jury</a:t>
            </a:r>
          </a:p>
          <a:p>
            <a:pPr marL="0" indent="0">
              <a:buNone/>
            </a:pPr>
            <a:endParaRPr lang="en-US" sz="3600" b="1" dirty="0">
              <a:solidFill>
                <a:schemeClr val="bg1"/>
              </a:solidFill>
            </a:endParaRP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graphicFrame>
        <p:nvGraphicFramePr>
          <p:cNvPr id="4" name="Table 3">
            <a:extLst>
              <a:ext uri="{FF2B5EF4-FFF2-40B4-BE49-F238E27FC236}">
                <a16:creationId xmlns:a16="http://schemas.microsoft.com/office/drawing/2014/main" id="{C600C1B0-8FAF-4113-8AF5-4E9F1B18CEA4}"/>
              </a:ext>
            </a:extLst>
          </p:cNvPr>
          <p:cNvGraphicFramePr>
            <a:graphicFrameLocks noGrp="1"/>
          </p:cNvGraphicFramePr>
          <p:nvPr>
            <p:extLst>
              <p:ext uri="{D42A27DB-BD31-4B8C-83A1-F6EECF244321}">
                <p14:modId xmlns:p14="http://schemas.microsoft.com/office/powerpoint/2010/main" val="2912220972"/>
              </p:ext>
            </p:extLst>
          </p:nvPr>
        </p:nvGraphicFramePr>
        <p:xfrm>
          <a:off x="644768" y="1360199"/>
          <a:ext cx="10515600" cy="3450719"/>
        </p:xfrm>
        <a:graphic>
          <a:graphicData uri="http://schemas.openxmlformats.org/drawingml/2006/table">
            <a:tbl>
              <a:tblPr firstRow="1" firstCol="1" bandRow="1">
                <a:tableStyleId>{91EBBBCC-DAD2-459C-BE2E-F6DE35CF9A28}</a:tableStyleId>
              </a:tblPr>
              <a:tblGrid>
                <a:gridCol w="3505200">
                  <a:extLst>
                    <a:ext uri="{9D8B030D-6E8A-4147-A177-3AD203B41FA5}">
                      <a16:colId xmlns:a16="http://schemas.microsoft.com/office/drawing/2014/main" val="730631175"/>
                    </a:ext>
                  </a:extLst>
                </a:gridCol>
                <a:gridCol w="3505200">
                  <a:extLst>
                    <a:ext uri="{9D8B030D-6E8A-4147-A177-3AD203B41FA5}">
                      <a16:colId xmlns:a16="http://schemas.microsoft.com/office/drawing/2014/main" val="2784353741"/>
                    </a:ext>
                  </a:extLst>
                </a:gridCol>
                <a:gridCol w="3505200">
                  <a:extLst>
                    <a:ext uri="{9D8B030D-6E8A-4147-A177-3AD203B41FA5}">
                      <a16:colId xmlns:a16="http://schemas.microsoft.com/office/drawing/2014/main" val="755584839"/>
                    </a:ext>
                  </a:extLst>
                </a:gridCol>
              </a:tblGrid>
              <a:tr h="0">
                <a:tc>
                  <a:txBody>
                    <a:bodyPr/>
                    <a:lstStyle/>
                    <a:p>
                      <a:pPr marL="0" marR="0">
                        <a:lnSpc>
                          <a:spcPct val="107000"/>
                        </a:lnSpc>
                        <a:spcBef>
                          <a:spcPts val="0"/>
                        </a:spcBef>
                        <a:spcAft>
                          <a:spcPts val="800"/>
                        </a:spcAft>
                      </a:pPr>
                      <a:r>
                        <a:rPr lang="en-US" sz="2400" kern="100">
                          <a:effectLst/>
                        </a:rPr>
                        <a:t>Aspect</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Jury</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Judges</a:t>
                      </a:r>
                      <a:endParaRPr lang="en-US" sz="2400" kern="1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1921583383"/>
                  </a:ext>
                </a:extLst>
              </a:tr>
              <a:tr h="0">
                <a:tc>
                  <a:txBody>
                    <a:bodyPr/>
                    <a:lstStyle/>
                    <a:p>
                      <a:pPr marL="0" marR="0">
                        <a:lnSpc>
                          <a:spcPct val="107000"/>
                        </a:lnSpc>
                        <a:spcBef>
                          <a:spcPts val="0"/>
                        </a:spcBef>
                        <a:spcAft>
                          <a:spcPts val="800"/>
                        </a:spcAft>
                      </a:pPr>
                      <a:r>
                        <a:rPr lang="en-US" sz="2400" kern="100">
                          <a:effectLst/>
                        </a:rPr>
                        <a:t>Phase Involvement</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Early stages (screening, feedback)</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Final stages (evaluation, ranking)</a:t>
                      </a:r>
                      <a:endParaRPr lang="en-US" sz="2400" kern="1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2244370793"/>
                  </a:ext>
                </a:extLst>
              </a:tr>
              <a:tr h="0">
                <a:tc>
                  <a:txBody>
                    <a:bodyPr/>
                    <a:lstStyle/>
                    <a:p>
                      <a:pPr marL="0" marR="0">
                        <a:lnSpc>
                          <a:spcPct val="107000"/>
                        </a:lnSpc>
                        <a:spcBef>
                          <a:spcPts val="0"/>
                        </a:spcBef>
                        <a:spcAft>
                          <a:spcPts val="800"/>
                        </a:spcAft>
                      </a:pPr>
                      <a:r>
                        <a:rPr lang="en-US" sz="2400" kern="100">
                          <a:effectLst/>
                        </a:rPr>
                        <a:t>Focus</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Rules compliance and guidance</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Technical and innovative excellence</a:t>
                      </a:r>
                      <a:endParaRPr lang="en-US" sz="2400" kern="1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1043232098"/>
                  </a:ext>
                </a:extLst>
              </a:tr>
              <a:tr h="0">
                <a:tc>
                  <a:txBody>
                    <a:bodyPr/>
                    <a:lstStyle/>
                    <a:p>
                      <a:pPr marL="0" marR="0">
                        <a:lnSpc>
                          <a:spcPct val="107000"/>
                        </a:lnSpc>
                        <a:spcBef>
                          <a:spcPts val="0"/>
                        </a:spcBef>
                        <a:spcAft>
                          <a:spcPts val="800"/>
                        </a:spcAft>
                      </a:pPr>
                      <a:r>
                        <a:rPr lang="en-US" sz="2400" kern="100">
                          <a:effectLst/>
                        </a:rPr>
                        <a:t>Interaction</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Ongoing throughout competition</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Primarily during final presentations</a:t>
                      </a:r>
                      <a:endParaRPr lang="en-US" sz="2400" kern="1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1612180990"/>
                  </a:ext>
                </a:extLst>
              </a:tr>
              <a:tr h="0">
                <a:tc>
                  <a:txBody>
                    <a:bodyPr/>
                    <a:lstStyle/>
                    <a:p>
                      <a:pPr marL="0" marR="0">
                        <a:lnSpc>
                          <a:spcPct val="107000"/>
                        </a:lnSpc>
                        <a:spcBef>
                          <a:spcPts val="0"/>
                        </a:spcBef>
                        <a:spcAft>
                          <a:spcPts val="800"/>
                        </a:spcAft>
                      </a:pPr>
                      <a:r>
                        <a:rPr lang="en-US" sz="2400" kern="100">
                          <a:effectLst/>
                        </a:rPr>
                        <a:t>Authority</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Shortlisting and disqualification</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dirty="0">
                          <a:effectLst/>
                        </a:rPr>
                        <a:t>Determining winners and rankings</a:t>
                      </a:r>
                      <a:endParaRPr lang="en-US" sz="2400" kern="1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445602269"/>
                  </a:ext>
                </a:extLst>
              </a:tr>
            </a:tbl>
          </a:graphicData>
        </a:graphic>
      </p:graphicFrame>
      <p:pic>
        <p:nvPicPr>
          <p:cNvPr id="12" name="Picture 11">
            <a:extLst>
              <a:ext uri="{FF2B5EF4-FFF2-40B4-BE49-F238E27FC236}">
                <a16:creationId xmlns:a16="http://schemas.microsoft.com/office/drawing/2014/main" id="{2D45535E-1184-4A72-8AF5-E6CFE22648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5" name="Subtitle 2">
            <a:extLst>
              <a:ext uri="{FF2B5EF4-FFF2-40B4-BE49-F238E27FC236}">
                <a16:creationId xmlns:a16="http://schemas.microsoft.com/office/drawing/2014/main" id="{859872A4-52BA-9CFB-0294-15C945D1BA50}"/>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1926206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Judges &amp; Jury</a:t>
            </a:r>
          </a:p>
          <a:p>
            <a:pPr marL="0" indent="0">
              <a:buNone/>
            </a:pPr>
            <a:endParaRPr lang="en-US" sz="3600" b="1" dirty="0">
              <a:solidFill>
                <a:schemeClr val="bg1"/>
              </a:solidFill>
            </a:endParaRP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C3A53D6E-A188-4D00-A875-0D1068561B4B}"/>
              </a:ext>
            </a:extLst>
          </p:cNvPr>
          <p:cNvSpPr txBox="1"/>
          <p:nvPr/>
        </p:nvSpPr>
        <p:spPr>
          <a:xfrm>
            <a:off x="778003" y="892797"/>
            <a:ext cx="6188764"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Calibri" panose="020F0502020204030204"/>
                <a:ea typeface="+mn-ea"/>
                <a:cs typeface="+mn-cs"/>
              </a:rPr>
              <a:t>Jury</a:t>
            </a:r>
          </a:p>
        </p:txBody>
      </p:sp>
      <p:sp>
        <p:nvSpPr>
          <p:cNvPr id="13" name="TextBox 12">
            <a:extLst>
              <a:ext uri="{FF2B5EF4-FFF2-40B4-BE49-F238E27FC236}">
                <a16:creationId xmlns:a16="http://schemas.microsoft.com/office/drawing/2014/main" id="{A00FF233-8999-4CBA-8BA0-319DB3827BD0}"/>
              </a:ext>
            </a:extLst>
          </p:cNvPr>
          <p:cNvSpPr txBox="1"/>
          <p:nvPr/>
        </p:nvSpPr>
        <p:spPr>
          <a:xfrm>
            <a:off x="644768" y="1468716"/>
            <a:ext cx="11282189" cy="4893647"/>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Iqbal Yousuf - </a:t>
            </a:r>
          </a:p>
          <a:p>
            <a:pPr marL="457200" lvl="0" indent="-457200">
              <a:buFont typeface="+mj-lt"/>
              <a:buAutoNum type="arabicPeriod"/>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Nasreen Iqbal – </a:t>
            </a:r>
            <a:r>
              <a:rPr lang="en-US" sz="2400" dirty="0">
                <a:solidFill>
                  <a:prstClr val="white"/>
                </a:solidFill>
              </a:rPr>
              <a:t>Innovador</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Rao Yaseen Ali - FSO</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Tahir Aziz - MSG</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Waseem Iqbal - SFC</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Tipu Shafiq - MLR</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Hassan Javed - MSG</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Shabir Ahmed – SFC</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2400" dirty="0">
                <a:solidFill>
                  <a:prstClr val="white"/>
                </a:solidFill>
                <a:latin typeface="Calibri" panose="020F0502020204030204"/>
              </a:rPr>
              <a:t>Zeenat Umar – SFC</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2400" dirty="0">
                <a:solidFill>
                  <a:prstClr val="white"/>
                </a:solidFill>
                <a:latin typeface="Calibri" panose="020F0502020204030204"/>
              </a:rPr>
              <a:t>Faisal Rafique – Innovador</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Daniyal Ghani -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Innoavdor</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BACD7596-56C2-4069-91E0-D2EF644370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94D5F714-D876-B202-BB8C-553DC077398A}"/>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2775528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Judges &amp; Jury</a:t>
            </a:r>
          </a:p>
          <a:p>
            <a:pPr marL="0" indent="0">
              <a:buNone/>
            </a:pPr>
            <a:endParaRPr lang="en-US" sz="3600" b="1" dirty="0">
              <a:solidFill>
                <a:schemeClr val="bg1"/>
              </a:solidFill>
            </a:endParaRP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C3A53D6E-A188-4D00-A875-0D1068561B4B}"/>
              </a:ext>
            </a:extLst>
          </p:cNvPr>
          <p:cNvSpPr txBox="1"/>
          <p:nvPr/>
        </p:nvSpPr>
        <p:spPr>
          <a:xfrm>
            <a:off x="778003" y="892797"/>
            <a:ext cx="6188764"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Calibri" panose="020F0502020204030204"/>
                <a:ea typeface="+mn-ea"/>
                <a:cs typeface="+mn-cs"/>
              </a:rPr>
              <a:t>Judges</a:t>
            </a:r>
          </a:p>
        </p:txBody>
      </p:sp>
      <p:sp>
        <p:nvSpPr>
          <p:cNvPr id="13" name="TextBox 12">
            <a:extLst>
              <a:ext uri="{FF2B5EF4-FFF2-40B4-BE49-F238E27FC236}">
                <a16:creationId xmlns:a16="http://schemas.microsoft.com/office/drawing/2014/main" id="{A00FF233-8999-4CBA-8BA0-319DB3827BD0}"/>
              </a:ext>
            </a:extLst>
          </p:cNvPr>
          <p:cNvSpPr txBox="1"/>
          <p:nvPr/>
        </p:nvSpPr>
        <p:spPr>
          <a:xfrm>
            <a:off x="644768" y="1468716"/>
            <a:ext cx="11282189" cy="2677656"/>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Iqbal Yousuf</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2400" dirty="0">
                <a:solidFill>
                  <a:prstClr val="white"/>
                </a:solidFill>
                <a:latin typeface="Calibri" panose="020F0502020204030204"/>
              </a:rPr>
              <a:t>Nasreen Iqbal</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Rao Yaseen Ali</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Industry</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Industry</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Industry</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2400" dirty="0">
                <a:solidFill>
                  <a:prstClr val="white"/>
                </a:solidFill>
                <a:latin typeface="Calibri" panose="020F0502020204030204"/>
              </a:rPr>
              <a:t>Industry</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5A37106C-0D21-45B1-B49B-BFEC75A1FD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6FBF4C81-BE08-5A5F-0DF4-48BDD10400B3}"/>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1033055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274B6-A49A-5FA1-846E-3D0B8F20D27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4006FCC-60F8-BFFE-5858-296F065EC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1DB6F83C-FF30-7A4B-AA45-568334979739}"/>
              </a:ext>
            </a:extLst>
          </p:cNvPr>
          <p:cNvSpPr>
            <a:spLocks noGrp="1"/>
          </p:cNvSpPr>
          <p:nvPr>
            <p:ph type="subTitle" idx="4294967295"/>
          </p:nvPr>
        </p:nvSpPr>
        <p:spPr>
          <a:xfrm>
            <a:off x="1282943" y="2683852"/>
            <a:ext cx="9144000" cy="577714"/>
          </a:xfrm>
        </p:spPr>
        <p:txBody>
          <a:bodyPr>
            <a:normAutofit lnSpcReduction="10000"/>
          </a:bodyPr>
          <a:lstStyle/>
          <a:p>
            <a:pPr marL="0" indent="0" algn="ctr">
              <a:buNone/>
            </a:pPr>
            <a:r>
              <a:rPr lang="en-US" sz="3600" b="1" dirty="0">
                <a:solidFill>
                  <a:schemeClr val="bg1"/>
                </a:solidFill>
              </a:rPr>
              <a:t>Wish You Best!</a:t>
            </a:r>
          </a:p>
          <a:p>
            <a:pPr marL="0" indent="0" algn="ctr">
              <a:buNone/>
            </a:pPr>
            <a:endParaRPr lang="en-US" sz="3600" b="1" dirty="0">
              <a:solidFill>
                <a:schemeClr val="bg1"/>
              </a:solidFill>
            </a:endParaRPr>
          </a:p>
        </p:txBody>
      </p:sp>
      <p:cxnSp>
        <p:nvCxnSpPr>
          <p:cNvPr id="10" name="Straight Connector 9">
            <a:extLst>
              <a:ext uri="{FF2B5EF4-FFF2-40B4-BE49-F238E27FC236}">
                <a16:creationId xmlns:a16="http://schemas.microsoft.com/office/drawing/2014/main" id="{CE9D40C3-958F-3BCC-BA6B-6821D04C3935}"/>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2C4EDFF4-A53A-E004-CCDE-8C53691E80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15F01C0D-94CB-01C4-2955-08C154B3EC89}"/>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332241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 Timeline and Steps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111" name="그룹 1852">
            <a:extLst>
              <a:ext uri="{FF2B5EF4-FFF2-40B4-BE49-F238E27FC236}">
                <a16:creationId xmlns:a16="http://schemas.microsoft.com/office/drawing/2014/main" id="{B27201E5-E0C3-49E5-AAB6-B4275C1AA318}"/>
              </a:ext>
            </a:extLst>
          </p:cNvPr>
          <p:cNvGrpSpPr/>
          <p:nvPr/>
        </p:nvGrpSpPr>
        <p:grpSpPr>
          <a:xfrm>
            <a:off x="755374" y="1331274"/>
            <a:ext cx="4061448" cy="4480221"/>
            <a:chOff x="1281112" y="2052852"/>
            <a:chExt cx="1428750" cy="1672796"/>
          </a:xfrm>
        </p:grpSpPr>
        <p:grpSp>
          <p:nvGrpSpPr>
            <p:cNvPr id="112" name="그룹 1853">
              <a:extLst>
                <a:ext uri="{FF2B5EF4-FFF2-40B4-BE49-F238E27FC236}">
                  <a16:creationId xmlns:a16="http://schemas.microsoft.com/office/drawing/2014/main" id="{A5E9AEFA-F509-481E-970A-4E74FE242C5F}"/>
                </a:ext>
              </a:extLst>
            </p:cNvPr>
            <p:cNvGrpSpPr/>
            <p:nvPr/>
          </p:nvGrpSpPr>
          <p:grpSpPr>
            <a:xfrm>
              <a:off x="1281112" y="2052852"/>
              <a:ext cx="1428750" cy="1672796"/>
              <a:chOff x="1290637" y="1717402"/>
              <a:chExt cx="1428750" cy="1672796"/>
            </a:xfrm>
          </p:grpSpPr>
          <p:sp>
            <p:nvSpPr>
              <p:cNvPr id="115" name="사각형: 둥근 모서리 1856">
                <a:extLst>
                  <a:ext uri="{FF2B5EF4-FFF2-40B4-BE49-F238E27FC236}">
                    <a16:creationId xmlns:a16="http://schemas.microsoft.com/office/drawing/2014/main" id="{51DC9C0E-ED14-46E6-886E-C1A55E2E815F}"/>
                  </a:ext>
                </a:extLst>
              </p:cNvPr>
              <p:cNvSpPr/>
              <p:nvPr/>
            </p:nvSpPr>
            <p:spPr>
              <a:xfrm>
                <a:off x="1290637" y="1831439"/>
                <a:ext cx="1428750" cy="1380154"/>
              </a:xfrm>
              <a:prstGeom prst="roundRect">
                <a:avLst>
                  <a:gd name="adj" fmla="val 6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116" name="사각형: 둥근 모서리 1857">
                <a:extLst>
                  <a:ext uri="{FF2B5EF4-FFF2-40B4-BE49-F238E27FC236}">
                    <a16:creationId xmlns:a16="http://schemas.microsoft.com/office/drawing/2014/main" id="{28D1C1D2-64F4-4034-A393-897EB3680BDC}"/>
                  </a:ext>
                </a:extLst>
              </p:cNvPr>
              <p:cNvSpPr/>
              <p:nvPr/>
            </p:nvSpPr>
            <p:spPr>
              <a:xfrm>
                <a:off x="1390650" y="1717402"/>
                <a:ext cx="1228725" cy="1380154"/>
              </a:xfrm>
              <a:prstGeom prst="roundRect">
                <a:avLst>
                  <a:gd name="adj" fmla="val 65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sp>
            <p:nvSpPr>
              <p:cNvPr id="117" name="이등변 삼각형 1858">
                <a:extLst>
                  <a:ext uri="{FF2B5EF4-FFF2-40B4-BE49-F238E27FC236}">
                    <a16:creationId xmlns:a16="http://schemas.microsoft.com/office/drawing/2014/main" id="{45DD3674-A3A7-46FD-A3BE-A5FADE082A78}"/>
                  </a:ext>
                </a:extLst>
              </p:cNvPr>
              <p:cNvSpPr/>
              <p:nvPr/>
            </p:nvSpPr>
            <p:spPr>
              <a:xfrm rot="10800000">
                <a:off x="1887878" y="3188243"/>
                <a:ext cx="234268" cy="20195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grpSp>
        <p:sp>
          <p:nvSpPr>
            <p:cNvPr id="113" name="TextBox 112">
              <a:extLst>
                <a:ext uri="{FF2B5EF4-FFF2-40B4-BE49-F238E27FC236}">
                  <a16:creationId xmlns:a16="http://schemas.microsoft.com/office/drawing/2014/main" id="{4BED69E7-45FD-492F-8B23-71E9502E1114}"/>
                </a:ext>
              </a:extLst>
            </p:cNvPr>
            <p:cNvSpPr txBox="1"/>
            <p:nvPr/>
          </p:nvSpPr>
          <p:spPr>
            <a:xfrm>
              <a:off x="1512699" y="2971847"/>
              <a:ext cx="965576" cy="307777"/>
            </a:xfrm>
            <a:prstGeom prst="rect">
              <a:avLst/>
            </a:prstGeom>
            <a:noFill/>
          </p:spPr>
          <p:txBody>
            <a:bodyPr wrap="square" rtlCol="0" anchor="ctr">
              <a:spAutoFit/>
            </a:bodyPr>
            <a:lstStyle/>
            <a:p>
              <a:pPr algn="ctr"/>
              <a:r>
                <a:rPr lang="en-US" altLang="ko-KR" sz="1400" b="1" dirty="0">
                  <a:solidFill>
                    <a:schemeClr val="bg1"/>
                  </a:solidFill>
                </a:rPr>
                <a:t>2021</a:t>
              </a:r>
              <a:endParaRPr lang="ko-KR" altLang="en-US" sz="1400" b="1" dirty="0">
                <a:solidFill>
                  <a:schemeClr val="bg1"/>
                </a:solidFill>
              </a:endParaRPr>
            </a:p>
          </p:txBody>
        </p:sp>
        <p:sp>
          <p:nvSpPr>
            <p:cNvPr id="114" name="TextBox 113">
              <a:extLst>
                <a:ext uri="{FF2B5EF4-FFF2-40B4-BE49-F238E27FC236}">
                  <a16:creationId xmlns:a16="http://schemas.microsoft.com/office/drawing/2014/main" id="{6AD8EA1A-E6F5-4B64-BF35-C2C388759DF1}"/>
                </a:ext>
              </a:extLst>
            </p:cNvPr>
            <p:cNvSpPr txBox="1"/>
            <p:nvPr/>
          </p:nvSpPr>
          <p:spPr>
            <a:xfrm>
              <a:off x="1381126" y="2182071"/>
              <a:ext cx="1228722" cy="738664"/>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Simple Portfolio Presentation</a:t>
              </a:r>
            </a:p>
          </p:txBody>
        </p:sp>
      </p:grpSp>
      <p:sp>
        <p:nvSpPr>
          <p:cNvPr id="119" name="Oval 13">
            <a:extLst>
              <a:ext uri="{FF2B5EF4-FFF2-40B4-BE49-F238E27FC236}">
                <a16:creationId xmlns:a16="http://schemas.microsoft.com/office/drawing/2014/main" id="{CA35ECF2-5894-444A-AD5E-85B2F8B272F2}"/>
              </a:ext>
            </a:extLst>
          </p:cNvPr>
          <p:cNvSpPr/>
          <p:nvPr/>
        </p:nvSpPr>
        <p:spPr>
          <a:xfrm flipH="1">
            <a:off x="2543396" y="6029791"/>
            <a:ext cx="475414" cy="477028"/>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4" name="TextBox 3">
            <a:extLst>
              <a:ext uri="{FF2B5EF4-FFF2-40B4-BE49-F238E27FC236}">
                <a16:creationId xmlns:a16="http://schemas.microsoft.com/office/drawing/2014/main" id="{E2346FC0-0FC3-4136-B75B-273D6BAB0079}"/>
              </a:ext>
            </a:extLst>
          </p:cNvPr>
          <p:cNvSpPr txBox="1"/>
          <p:nvPr/>
        </p:nvSpPr>
        <p:spPr>
          <a:xfrm>
            <a:off x="1232452" y="2323076"/>
            <a:ext cx="3140765" cy="2092881"/>
          </a:xfrm>
          <a:prstGeom prst="rect">
            <a:avLst/>
          </a:prstGeom>
          <a:noFill/>
        </p:spPr>
        <p:txBody>
          <a:bodyPr wrap="square" rtlCol="0">
            <a:spAutoFit/>
          </a:bodyPr>
          <a:lstStyle/>
          <a:p>
            <a:pPr algn="ctr"/>
            <a:r>
              <a:rPr lang="en-US" sz="3200" b="1" dirty="0"/>
              <a:t>Idea Submission </a:t>
            </a:r>
          </a:p>
          <a:p>
            <a:pPr algn="ctr"/>
            <a:endParaRPr lang="en-US" sz="3200" b="1" dirty="0"/>
          </a:p>
          <a:p>
            <a:pPr algn="ctr"/>
            <a:r>
              <a:rPr lang="en-US" sz="2400" b="1" dirty="0">
                <a:solidFill>
                  <a:schemeClr val="accent2">
                    <a:lumMod val="75000"/>
                  </a:schemeClr>
                </a:solidFill>
              </a:rPr>
              <a:t>November 28, 2025</a:t>
            </a:r>
          </a:p>
          <a:p>
            <a:r>
              <a:rPr lang="en-US" i="1" dirty="0"/>
              <a:t>Revision if required</a:t>
            </a:r>
          </a:p>
          <a:p>
            <a:pPr algn="ctr"/>
            <a:r>
              <a:rPr lang="en-US" sz="2400" b="1" dirty="0">
                <a:solidFill>
                  <a:schemeClr val="accent2">
                    <a:lumMod val="75000"/>
                  </a:schemeClr>
                </a:solidFill>
              </a:rPr>
              <a:t>January 1, 2026</a:t>
            </a:r>
          </a:p>
        </p:txBody>
      </p:sp>
      <p:sp>
        <p:nvSpPr>
          <p:cNvPr id="29" name="Subtitle 2">
            <a:extLst>
              <a:ext uri="{FF2B5EF4-FFF2-40B4-BE49-F238E27FC236}">
                <a16:creationId xmlns:a16="http://schemas.microsoft.com/office/drawing/2014/main" id="{C4383A5C-DC27-428C-9B1B-FE18959DB324}"/>
              </a:ext>
            </a:extLst>
          </p:cNvPr>
          <p:cNvSpPr txBox="1">
            <a:spLocks/>
          </p:cNvSpPr>
          <p:nvPr/>
        </p:nvSpPr>
        <p:spPr>
          <a:xfrm>
            <a:off x="5101126" y="1480473"/>
            <a:ext cx="6839080" cy="37901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800"/>
              </a:spcBef>
              <a:spcAft>
                <a:spcPts val="400"/>
              </a:spcAft>
              <a:buFont typeface="Wingdings" panose="05000000000000000000" pitchFamily="2" charset="2"/>
              <a:buChar cha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Scrum Master is required to submit the “Problem Statement and proposed Solution”.</a:t>
            </a:r>
            <a:endParaRPr lang="en-US" sz="2400" b="1" dirty="0">
              <a:solidFill>
                <a:prstClr val="white"/>
              </a:solidFill>
              <a:latin typeface="Calibri" panose="020F0502020204030204"/>
            </a:endParaRPr>
          </a:p>
          <a:p>
            <a:pPr>
              <a:lnSpc>
                <a:spcPct val="107000"/>
              </a:lnSpc>
              <a:spcBef>
                <a:spcPts val="800"/>
              </a:spcBef>
              <a:spcAft>
                <a:spcPts val="400"/>
              </a:spcAft>
              <a:buFont typeface="Wingdings" panose="05000000000000000000" pitchFamily="2" charset="2"/>
              <a:buChar cha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Any idea not conforming to required standard can be rejected and team shall disqualify to move forward.</a:t>
            </a:r>
          </a:p>
          <a:p>
            <a:pPr>
              <a:lnSpc>
                <a:spcPct val="107000"/>
              </a:lnSpc>
              <a:spcBef>
                <a:spcPts val="800"/>
              </a:spcBef>
              <a:spcAft>
                <a:spcPts val="400"/>
              </a:spcAft>
              <a:buFont typeface="Wingdings" panose="05000000000000000000" pitchFamily="2" charset="2"/>
              <a:buChar char="§"/>
            </a:pPr>
            <a:r>
              <a:rPr lang="en-US" sz="2400" b="1" dirty="0">
                <a:solidFill>
                  <a:prstClr val="white"/>
                </a:solidFill>
                <a:latin typeface="Calibri" panose="020F0502020204030204"/>
              </a:rPr>
              <a:t>Jury may ask any team to refine the idea and resubmit on the second date. Acceptance of such idea after revision will be communicated in 3 days.</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ED0BBF51-F252-46D7-A5D8-423A43BF69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5" name="Subtitle 2">
            <a:extLst>
              <a:ext uri="{FF2B5EF4-FFF2-40B4-BE49-F238E27FC236}">
                <a16:creationId xmlns:a16="http://schemas.microsoft.com/office/drawing/2014/main" id="{E33C2489-9039-976B-4F40-C38FABE9C82B}"/>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401734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 Timeline and Steps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111" name="그룹 1852">
            <a:extLst>
              <a:ext uri="{FF2B5EF4-FFF2-40B4-BE49-F238E27FC236}">
                <a16:creationId xmlns:a16="http://schemas.microsoft.com/office/drawing/2014/main" id="{B27201E5-E0C3-49E5-AAB6-B4275C1AA318}"/>
              </a:ext>
            </a:extLst>
          </p:cNvPr>
          <p:cNvGrpSpPr/>
          <p:nvPr/>
        </p:nvGrpSpPr>
        <p:grpSpPr>
          <a:xfrm>
            <a:off x="755374" y="1331274"/>
            <a:ext cx="4061448" cy="4480221"/>
            <a:chOff x="1281112" y="2052852"/>
            <a:chExt cx="1428750" cy="1672796"/>
          </a:xfrm>
        </p:grpSpPr>
        <p:grpSp>
          <p:nvGrpSpPr>
            <p:cNvPr id="112" name="그룹 1853">
              <a:extLst>
                <a:ext uri="{FF2B5EF4-FFF2-40B4-BE49-F238E27FC236}">
                  <a16:creationId xmlns:a16="http://schemas.microsoft.com/office/drawing/2014/main" id="{A5E9AEFA-F509-481E-970A-4E74FE242C5F}"/>
                </a:ext>
              </a:extLst>
            </p:cNvPr>
            <p:cNvGrpSpPr/>
            <p:nvPr/>
          </p:nvGrpSpPr>
          <p:grpSpPr>
            <a:xfrm>
              <a:off x="1281112" y="2052852"/>
              <a:ext cx="1428750" cy="1672796"/>
              <a:chOff x="1290637" y="1717402"/>
              <a:chExt cx="1428750" cy="1672796"/>
            </a:xfrm>
          </p:grpSpPr>
          <p:sp>
            <p:nvSpPr>
              <p:cNvPr id="115" name="사각형: 둥근 모서리 1856">
                <a:extLst>
                  <a:ext uri="{FF2B5EF4-FFF2-40B4-BE49-F238E27FC236}">
                    <a16:creationId xmlns:a16="http://schemas.microsoft.com/office/drawing/2014/main" id="{51DC9C0E-ED14-46E6-886E-C1A55E2E815F}"/>
                  </a:ext>
                </a:extLst>
              </p:cNvPr>
              <p:cNvSpPr/>
              <p:nvPr/>
            </p:nvSpPr>
            <p:spPr>
              <a:xfrm>
                <a:off x="1290637" y="1831439"/>
                <a:ext cx="1428750" cy="1380154"/>
              </a:xfrm>
              <a:prstGeom prst="roundRect">
                <a:avLst>
                  <a:gd name="adj" fmla="val 6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116" name="사각형: 둥근 모서리 1857">
                <a:extLst>
                  <a:ext uri="{FF2B5EF4-FFF2-40B4-BE49-F238E27FC236}">
                    <a16:creationId xmlns:a16="http://schemas.microsoft.com/office/drawing/2014/main" id="{28D1C1D2-64F4-4034-A393-897EB3680BDC}"/>
                  </a:ext>
                </a:extLst>
              </p:cNvPr>
              <p:cNvSpPr/>
              <p:nvPr/>
            </p:nvSpPr>
            <p:spPr>
              <a:xfrm>
                <a:off x="1390650" y="1717402"/>
                <a:ext cx="1228725" cy="1380154"/>
              </a:xfrm>
              <a:prstGeom prst="roundRect">
                <a:avLst>
                  <a:gd name="adj" fmla="val 65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sp>
            <p:nvSpPr>
              <p:cNvPr id="117" name="이등변 삼각형 1858">
                <a:extLst>
                  <a:ext uri="{FF2B5EF4-FFF2-40B4-BE49-F238E27FC236}">
                    <a16:creationId xmlns:a16="http://schemas.microsoft.com/office/drawing/2014/main" id="{45DD3674-A3A7-46FD-A3BE-A5FADE082A78}"/>
                  </a:ext>
                </a:extLst>
              </p:cNvPr>
              <p:cNvSpPr/>
              <p:nvPr/>
            </p:nvSpPr>
            <p:spPr>
              <a:xfrm rot="10800000">
                <a:off x="1887878" y="3188243"/>
                <a:ext cx="234268" cy="20195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grpSp>
        <p:sp>
          <p:nvSpPr>
            <p:cNvPr id="113" name="TextBox 112">
              <a:extLst>
                <a:ext uri="{FF2B5EF4-FFF2-40B4-BE49-F238E27FC236}">
                  <a16:creationId xmlns:a16="http://schemas.microsoft.com/office/drawing/2014/main" id="{4BED69E7-45FD-492F-8B23-71E9502E1114}"/>
                </a:ext>
              </a:extLst>
            </p:cNvPr>
            <p:cNvSpPr txBox="1"/>
            <p:nvPr/>
          </p:nvSpPr>
          <p:spPr>
            <a:xfrm>
              <a:off x="1512699" y="2971847"/>
              <a:ext cx="965576" cy="307777"/>
            </a:xfrm>
            <a:prstGeom prst="rect">
              <a:avLst/>
            </a:prstGeom>
            <a:noFill/>
          </p:spPr>
          <p:txBody>
            <a:bodyPr wrap="square" rtlCol="0" anchor="ctr">
              <a:spAutoFit/>
            </a:bodyPr>
            <a:lstStyle/>
            <a:p>
              <a:pPr algn="ctr"/>
              <a:r>
                <a:rPr lang="en-US" altLang="ko-KR" sz="1400" b="1" dirty="0">
                  <a:solidFill>
                    <a:schemeClr val="bg1"/>
                  </a:solidFill>
                </a:rPr>
                <a:t>2021</a:t>
              </a:r>
              <a:endParaRPr lang="ko-KR" altLang="en-US" sz="1400" b="1" dirty="0">
                <a:solidFill>
                  <a:schemeClr val="bg1"/>
                </a:solidFill>
              </a:endParaRPr>
            </a:p>
          </p:txBody>
        </p:sp>
        <p:sp>
          <p:nvSpPr>
            <p:cNvPr id="114" name="TextBox 113">
              <a:extLst>
                <a:ext uri="{FF2B5EF4-FFF2-40B4-BE49-F238E27FC236}">
                  <a16:creationId xmlns:a16="http://schemas.microsoft.com/office/drawing/2014/main" id="{6AD8EA1A-E6F5-4B64-BF35-C2C388759DF1}"/>
                </a:ext>
              </a:extLst>
            </p:cNvPr>
            <p:cNvSpPr txBox="1"/>
            <p:nvPr/>
          </p:nvSpPr>
          <p:spPr>
            <a:xfrm>
              <a:off x="1381126" y="2182071"/>
              <a:ext cx="1228722" cy="738664"/>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Simple Portfolio Presentation</a:t>
              </a:r>
            </a:p>
          </p:txBody>
        </p:sp>
      </p:grpSp>
      <p:sp>
        <p:nvSpPr>
          <p:cNvPr id="119" name="Oval 13">
            <a:extLst>
              <a:ext uri="{FF2B5EF4-FFF2-40B4-BE49-F238E27FC236}">
                <a16:creationId xmlns:a16="http://schemas.microsoft.com/office/drawing/2014/main" id="{CA35ECF2-5894-444A-AD5E-85B2F8B272F2}"/>
              </a:ext>
            </a:extLst>
          </p:cNvPr>
          <p:cNvSpPr/>
          <p:nvPr/>
        </p:nvSpPr>
        <p:spPr>
          <a:xfrm flipH="1">
            <a:off x="2543396" y="6029791"/>
            <a:ext cx="475414" cy="477028"/>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4" name="TextBox 3">
            <a:extLst>
              <a:ext uri="{FF2B5EF4-FFF2-40B4-BE49-F238E27FC236}">
                <a16:creationId xmlns:a16="http://schemas.microsoft.com/office/drawing/2014/main" id="{E2346FC0-0FC3-4136-B75B-273D6BAB0079}"/>
              </a:ext>
            </a:extLst>
          </p:cNvPr>
          <p:cNvSpPr txBox="1"/>
          <p:nvPr/>
        </p:nvSpPr>
        <p:spPr>
          <a:xfrm>
            <a:off x="1232452" y="2323076"/>
            <a:ext cx="3140765" cy="1446550"/>
          </a:xfrm>
          <a:prstGeom prst="rect">
            <a:avLst/>
          </a:prstGeom>
          <a:noFill/>
        </p:spPr>
        <p:txBody>
          <a:bodyPr wrap="square" rtlCol="0">
            <a:spAutoFit/>
          </a:bodyPr>
          <a:lstStyle/>
          <a:p>
            <a:pPr algn="ctr"/>
            <a:r>
              <a:rPr lang="en-US" sz="3200" b="1" dirty="0"/>
              <a:t>Pitch Day</a:t>
            </a:r>
          </a:p>
          <a:p>
            <a:pPr algn="ctr"/>
            <a:endParaRPr lang="en-US" sz="3200" b="1" dirty="0"/>
          </a:p>
          <a:p>
            <a:pPr algn="ctr"/>
            <a:r>
              <a:rPr lang="en-US" sz="2400" b="1" dirty="0">
                <a:solidFill>
                  <a:schemeClr val="accent2">
                    <a:lumMod val="75000"/>
                  </a:schemeClr>
                </a:solidFill>
              </a:rPr>
              <a:t>January 22, 2026</a:t>
            </a:r>
          </a:p>
        </p:txBody>
      </p:sp>
      <p:sp>
        <p:nvSpPr>
          <p:cNvPr id="29" name="Subtitle 2">
            <a:extLst>
              <a:ext uri="{FF2B5EF4-FFF2-40B4-BE49-F238E27FC236}">
                <a16:creationId xmlns:a16="http://schemas.microsoft.com/office/drawing/2014/main" id="{C4383A5C-DC27-428C-9B1B-FE18959DB324}"/>
              </a:ext>
            </a:extLst>
          </p:cNvPr>
          <p:cNvSpPr txBox="1">
            <a:spLocks/>
          </p:cNvSpPr>
          <p:nvPr/>
        </p:nvSpPr>
        <p:spPr>
          <a:xfrm>
            <a:off x="5096124" y="1752599"/>
            <a:ext cx="6839080" cy="40588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800"/>
              </a:spcBef>
              <a:spcAft>
                <a:spcPts val="400"/>
              </a:spcAft>
              <a:buFont typeface="Wingdings" panose="05000000000000000000" pitchFamily="2" charset="2"/>
              <a:buChar cha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Teams present their ideas through Zoom to a Jury Panel to be announced later, for feedback and approval.</a:t>
            </a:r>
          </a:p>
          <a:p>
            <a:pPr>
              <a:lnSpc>
                <a:spcPct val="107000"/>
              </a:lnSpc>
              <a:spcBef>
                <a:spcPts val="800"/>
              </a:spcBef>
              <a:spcAft>
                <a:spcPts val="400"/>
              </a:spcAft>
              <a:buFont typeface="Wingdings" panose="05000000000000000000" pitchFamily="2" charset="2"/>
              <a:buChar cha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Maximum of 03 minutes will be given for Pitch Presentation.</a:t>
            </a:r>
          </a:p>
          <a:p>
            <a:pPr>
              <a:lnSpc>
                <a:spcPct val="107000"/>
              </a:lnSpc>
              <a:spcBef>
                <a:spcPts val="800"/>
              </a:spcBef>
              <a:spcAft>
                <a:spcPts val="400"/>
              </a:spcAft>
              <a:buFont typeface="Wingdings" panose="05000000000000000000" pitchFamily="2" charset="2"/>
              <a:buChar char="§"/>
            </a:pPr>
            <a:r>
              <a:rPr lang="en-US" sz="1800" b="1" dirty="0">
                <a:solidFill>
                  <a:prstClr val="white"/>
                </a:solidFill>
              </a:rPr>
              <a:t>Focus on: </a:t>
            </a:r>
          </a:p>
          <a:p>
            <a:pPr lvl="1">
              <a:lnSpc>
                <a:spcPct val="107000"/>
              </a:lnSpc>
              <a:spcBef>
                <a:spcPts val="800"/>
              </a:spcBef>
              <a:spcAft>
                <a:spcPts val="400"/>
              </a:spcAft>
              <a:buFont typeface="Wingdings" panose="05000000000000000000" pitchFamily="2" charset="2"/>
              <a:buChar char="§"/>
            </a:pPr>
            <a:r>
              <a:rPr lang="en-US" sz="1600" b="1" dirty="0">
                <a:solidFill>
                  <a:prstClr val="white"/>
                </a:solidFill>
              </a:rPr>
              <a:t>Usability, Scalability and Technical feasibility.</a:t>
            </a:r>
          </a:p>
          <a:p>
            <a:pPr>
              <a:lnSpc>
                <a:spcPct val="107000"/>
              </a:lnSpc>
              <a:spcBef>
                <a:spcPts val="800"/>
              </a:spcBef>
              <a:spcAft>
                <a:spcPts val="400"/>
              </a:spcAft>
              <a:buFont typeface="Wingdings" panose="05000000000000000000" pitchFamily="2" charset="2"/>
              <a:buChar cha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This is </a:t>
            </a:r>
            <a:r>
              <a:rPr kumimoji="0" lang="en-US" sz="1800" b="1" i="0" u="none" strike="noStrike" kern="1200" cap="none" spc="0" normalizeH="0" baseline="0" noProof="0" dirty="0">
                <a:ln>
                  <a:noFill/>
                </a:ln>
                <a:solidFill>
                  <a:srgbClr val="FFFF00"/>
                </a:solidFill>
                <a:effectLst/>
                <a:uLnTx/>
                <a:uFillTx/>
                <a:latin typeface="Calibri" panose="020F0502020204030204"/>
                <a:ea typeface="+mn-ea"/>
                <a:cs typeface="+mn-cs"/>
              </a:rPr>
              <a:t>elimination</a:t>
            </a: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 round and any pitch failing to attract the judges or not fulfilling the required standard can be rejected and team shall be eliminated.</a:t>
            </a:r>
          </a:p>
        </p:txBody>
      </p:sp>
      <p:pic>
        <p:nvPicPr>
          <p:cNvPr id="20" name="Picture 19">
            <a:extLst>
              <a:ext uri="{FF2B5EF4-FFF2-40B4-BE49-F238E27FC236}">
                <a16:creationId xmlns:a16="http://schemas.microsoft.com/office/drawing/2014/main" id="{6B1A1FA5-6711-4CFB-B784-0BBB7BEE9D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5" name="Subtitle 2">
            <a:extLst>
              <a:ext uri="{FF2B5EF4-FFF2-40B4-BE49-F238E27FC236}">
                <a16:creationId xmlns:a16="http://schemas.microsoft.com/office/drawing/2014/main" id="{703B3555-D34A-B853-CF39-4296FB2DC76F}"/>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121546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 Timeline and Steps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111" name="그룹 1852">
            <a:extLst>
              <a:ext uri="{FF2B5EF4-FFF2-40B4-BE49-F238E27FC236}">
                <a16:creationId xmlns:a16="http://schemas.microsoft.com/office/drawing/2014/main" id="{B27201E5-E0C3-49E5-AAB6-B4275C1AA318}"/>
              </a:ext>
            </a:extLst>
          </p:cNvPr>
          <p:cNvGrpSpPr/>
          <p:nvPr/>
        </p:nvGrpSpPr>
        <p:grpSpPr>
          <a:xfrm>
            <a:off x="755374" y="1331274"/>
            <a:ext cx="4061448" cy="4480221"/>
            <a:chOff x="1281112" y="2052852"/>
            <a:chExt cx="1428750" cy="1672796"/>
          </a:xfrm>
        </p:grpSpPr>
        <p:grpSp>
          <p:nvGrpSpPr>
            <p:cNvPr id="112" name="그룹 1853">
              <a:extLst>
                <a:ext uri="{FF2B5EF4-FFF2-40B4-BE49-F238E27FC236}">
                  <a16:creationId xmlns:a16="http://schemas.microsoft.com/office/drawing/2014/main" id="{A5E9AEFA-F509-481E-970A-4E74FE242C5F}"/>
                </a:ext>
              </a:extLst>
            </p:cNvPr>
            <p:cNvGrpSpPr/>
            <p:nvPr/>
          </p:nvGrpSpPr>
          <p:grpSpPr>
            <a:xfrm>
              <a:off x="1281112" y="2052852"/>
              <a:ext cx="1428750" cy="1672796"/>
              <a:chOff x="1290637" y="1717402"/>
              <a:chExt cx="1428750" cy="1672796"/>
            </a:xfrm>
          </p:grpSpPr>
          <p:sp>
            <p:nvSpPr>
              <p:cNvPr id="115" name="사각형: 둥근 모서리 1856">
                <a:extLst>
                  <a:ext uri="{FF2B5EF4-FFF2-40B4-BE49-F238E27FC236}">
                    <a16:creationId xmlns:a16="http://schemas.microsoft.com/office/drawing/2014/main" id="{51DC9C0E-ED14-46E6-886E-C1A55E2E815F}"/>
                  </a:ext>
                </a:extLst>
              </p:cNvPr>
              <p:cNvSpPr/>
              <p:nvPr/>
            </p:nvSpPr>
            <p:spPr>
              <a:xfrm>
                <a:off x="1290637" y="1831439"/>
                <a:ext cx="1428750" cy="1380154"/>
              </a:xfrm>
              <a:prstGeom prst="roundRect">
                <a:avLst>
                  <a:gd name="adj" fmla="val 6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116" name="사각형: 둥근 모서리 1857">
                <a:extLst>
                  <a:ext uri="{FF2B5EF4-FFF2-40B4-BE49-F238E27FC236}">
                    <a16:creationId xmlns:a16="http://schemas.microsoft.com/office/drawing/2014/main" id="{28D1C1D2-64F4-4034-A393-897EB3680BDC}"/>
                  </a:ext>
                </a:extLst>
              </p:cNvPr>
              <p:cNvSpPr/>
              <p:nvPr/>
            </p:nvSpPr>
            <p:spPr>
              <a:xfrm>
                <a:off x="1390650" y="1717402"/>
                <a:ext cx="1228725" cy="1380154"/>
              </a:xfrm>
              <a:prstGeom prst="roundRect">
                <a:avLst>
                  <a:gd name="adj" fmla="val 65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sp>
            <p:nvSpPr>
              <p:cNvPr id="117" name="이등변 삼각형 1858">
                <a:extLst>
                  <a:ext uri="{FF2B5EF4-FFF2-40B4-BE49-F238E27FC236}">
                    <a16:creationId xmlns:a16="http://schemas.microsoft.com/office/drawing/2014/main" id="{45DD3674-A3A7-46FD-A3BE-A5FADE082A78}"/>
                  </a:ext>
                </a:extLst>
              </p:cNvPr>
              <p:cNvSpPr/>
              <p:nvPr/>
            </p:nvSpPr>
            <p:spPr>
              <a:xfrm rot="10800000">
                <a:off x="1887878" y="3188243"/>
                <a:ext cx="234268" cy="20195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grpSp>
        <p:sp>
          <p:nvSpPr>
            <p:cNvPr id="113" name="TextBox 112">
              <a:extLst>
                <a:ext uri="{FF2B5EF4-FFF2-40B4-BE49-F238E27FC236}">
                  <a16:creationId xmlns:a16="http://schemas.microsoft.com/office/drawing/2014/main" id="{4BED69E7-45FD-492F-8B23-71E9502E1114}"/>
                </a:ext>
              </a:extLst>
            </p:cNvPr>
            <p:cNvSpPr txBox="1"/>
            <p:nvPr/>
          </p:nvSpPr>
          <p:spPr>
            <a:xfrm>
              <a:off x="1512699" y="2971847"/>
              <a:ext cx="965576" cy="307777"/>
            </a:xfrm>
            <a:prstGeom prst="rect">
              <a:avLst/>
            </a:prstGeom>
            <a:noFill/>
          </p:spPr>
          <p:txBody>
            <a:bodyPr wrap="square" rtlCol="0" anchor="ctr">
              <a:spAutoFit/>
            </a:bodyPr>
            <a:lstStyle/>
            <a:p>
              <a:pPr algn="ctr"/>
              <a:r>
                <a:rPr lang="en-US" altLang="ko-KR" sz="1400" b="1" dirty="0">
                  <a:solidFill>
                    <a:schemeClr val="bg1"/>
                  </a:solidFill>
                </a:rPr>
                <a:t>2021</a:t>
              </a:r>
              <a:endParaRPr lang="ko-KR" altLang="en-US" sz="1400" b="1" dirty="0">
                <a:solidFill>
                  <a:schemeClr val="bg1"/>
                </a:solidFill>
              </a:endParaRPr>
            </a:p>
          </p:txBody>
        </p:sp>
        <p:sp>
          <p:nvSpPr>
            <p:cNvPr id="114" name="TextBox 113">
              <a:extLst>
                <a:ext uri="{FF2B5EF4-FFF2-40B4-BE49-F238E27FC236}">
                  <a16:creationId xmlns:a16="http://schemas.microsoft.com/office/drawing/2014/main" id="{6AD8EA1A-E6F5-4B64-BF35-C2C388759DF1}"/>
                </a:ext>
              </a:extLst>
            </p:cNvPr>
            <p:cNvSpPr txBox="1"/>
            <p:nvPr/>
          </p:nvSpPr>
          <p:spPr>
            <a:xfrm>
              <a:off x="1381126" y="2182071"/>
              <a:ext cx="1228722" cy="738664"/>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Simple Portfolio Presentation</a:t>
              </a:r>
            </a:p>
          </p:txBody>
        </p:sp>
      </p:grpSp>
      <p:sp>
        <p:nvSpPr>
          <p:cNvPr id="119" name="Oval 13">
            <a:extLst>
              <a:ext uri="{FF2B5EF4-FFF2-40B4-BE49-F238E27FC236}">
                <a16:creationId xmlns:a16="http://schemas.microsoft.com/office/drawing/2014/main" id="{CA35ECF2-5894-444A-AD5E-85B2F8B272F2}"/>
              </a:ext>
            </a:extLst>
          </p:cNvPr>
          <p:cNvSpPr/>
          <p:nvPr/>
        </p:nvSpPr>
        <p:spPr>
          <a:xfrm flipH="1">
            <a:off x="2543396" y="6029791"/>
            <a:ext cx="475414" cy="477028"/>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4" name="TextBox 3">
            <a:extLst>
              <a:ext uri="{FF2B5EF4-FFF2-40B4-BE49-F238E27FC236}">
                <a16:creationId xmlns:a16="http://schemas.microsoft.com/office/drawing/2014/main" id="{E2346FC0-0FC3-4136-B75B-273D6BAB0079}"/>
              </a:ext>
            </a:extLst>
          </p:cNvPr>
          <p:cNvSpPr txBox="1"/>
          <p:nvPr/>
        </p:nvSpPr>
        <p:spPr>
          <a:xfrm>
            <a:off x="1232452" y="2323076"/>
            <a:ext cx="3140765" cy="1446550"/>
          </a:xfrm>
          <a:prstGeom prst="rect">
            <a:avLst/>
          </a:prstGeom>
          <a:noFill/>
        </p:spPr>
        <p:txBody>
          <a:bodyPr wrap="square" rtlCol="0">
            <a:spAutoFit/>
          </a:bodyPr>
          <a:lstStyle/>
          <a:p>
            <a:pPr algn="ctr"/>
            <a:r>
              <a:rPr lang="en-US" sz="3200" b="1" dirty="0"/>
              <a:t>Final Project List</a:t>
            </a:r>
          </a:p>
          <a:p>
            <a:pPr algn="ctr"/>
            <a:endParaRPr lang="en-US" sz="3200" b="1" dirty="0"/>
          </a:p>
          <a:p>
            <a:pPr algn="ctr"/>
            <a:r>
              <a:rPr lang="en-US" sz="2400" b="1" dirty="0">
                <a:solidFill>
                  <a:schemeClr val="accent2">
                    <a:lumMod val="75000"/>
                  </a:schemeClr>
                </a:solidFill>
              </a:rPr>
              <a:t>January 26, 2025</a:t>
            </a:r>
          </a:p>
        </p:txBody>
      </p:sp>
      <p:sp>
        <p:nvSpPr>
          <p:cNvPr id="29" name="Subtitle 2">
            <a:extLst>
              <a:ext uri="{FF2B5EF4-FFF2-40B4-BE49-F238E27FC236}">
                <a16:creationId xmlns:a16="http://schemas.microsoft.com/office/drawing/2014/main" id="{C4383A5C-DC27-428C-9B1B-FE18959DB324}"/>
              </a:ext>
            </a:extLst>
          </p:cNvPr>
          <p:cNvSpPr txBox="1">
            <a:spLocks/>
          </p:cNvSpPr>
          <p:nvPr/>
        </p:nvSpPr>
        <p:spPr>
          <a:xfrm>
            <a:off x="5101126" y="1480473"/>
            <a:ext cx="6839080" cy="37901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800"/>
              </a:spcBef>
              <a:spcAft>
                <a:spcPts val="400"/>
              </a:spcAft>
              <a:buFont typeface="Wingdings" panose="05000000000000000000" pitchFamily="2" charset="2"/>
              <a:buChar cha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Maximum 15 Final shortlisted Project list shall be published on official event website </a:t>
            </a:r>
          </a:p>
          <a:p>
            <a:pPr>
              <a:lnSpc>
                <a:spcPct val="107000"/>
              </a:lnSpc>
              <a:spcBef>
                <a:spcPts val="800"/>
              </a:spcBef>
              <a:spcAft>
                <a:spcPts val="400"/>
              </a:spcAft>
              <a:buFont typeface="Wingdings" panose="05000000000000000000" pitchFamily="2" charset="2"/>
              <a:buChar char="§"/>
            </a:pPr>
            <a:r>
              <a:rPr kumimoji="0" lang="en-US" sz="2400" b="1" i="0" u="none" strike="noStrike" kern="1200" cap="none" spc="0" normalizeH="0" baseline="0" noProof="0" dirty="0">
                <a:ln>
                  <a:noFill/>
                </a:ln>
                <a:solidFill>
                  <a:srgbClr val="FFC000"/>
                </a:solidFill>
                <a:effectLst/>
                <a:uLnTx/>
                <a:uFillTx/>
                <a:latin typeface="Calibri" panose="020F0502020204030204"/>
                <a:ea typeface="+mn-ea"/>
                <a:cs typeface="+mn-cs"/>
                <a:hlinkClick r:id="rId3">
                  <a:extLst>
                    <a:ext uri="{A12FA001-AC4F-418D-AE19-62706E023703}">
                      <ahyp:hlinkClr xmlns:ahyp="http://schemas.microsoft.com/office/drawing/2018/hyperlinkcolor" val="tx"/>
                    </a:ext>
                  </a:extLst>
                </a:hlinkClick>
              </a:rPr>
              <a:t>www.innovaite.pk </a:t>
            </a:r>
            <a:endParaRPr kumimoji="0" lang="en-US" sz="2400" b="1"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CB7F4B47-B61E-4B81-8BB9-7BD6A57972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5" name="Subtitle 2">
            <a:extLst>
              <a:ext uri="{FF2B5EF4-FFF2-40B4-BE49-F238E27FC236}">
                <a16:creationId xmlns:a16="http://schemas.microsoft.com/office/drawing/2014/main" id="{069B8D5D-92D2-516F-0CBC-12BD95416F44}"/>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3073822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 Timeline and Steps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111" name="그룹 1852">
            <a:extLst>
              <a:ext uri="{FF2B5EF4-FFF2-40B4-BE49-F238E27FC236}">
                <a16:creationId xmlns:a16="http://schemas.microsoft.com/office/drawing/2014/main" id="{B27201E5-E0C3-49E5-AAB6-B4275C1AA318}"/>
              </a:ext>
            </a:extLst>
          </p:cNvPr>
          <p:cNvGrpSpPr/>
          <p:nvPr/>
        </p:nvGrpSpPr>
        <p:grpSpPr>
          <a:xfrm>
            <a:off x="755374" y="1331274"/>
            <a:ext cx="4061448" cy="4480221"/>
            <a:chOff x="1281112" y="2052852"/>
            <a:chExt cx="1428750" cy="1672796"/>
          </a:xfrm>
        </p:grpSpPr>
        <p:grpSp>
          <p:nvGrpSpPr>
            <p:cNvPr id="112" name="그룹 1853">
              <a:extLst>
                <a:ext uri="{FF2B5EF4-FFF2-40B4-BE49-F238E27FC236}">
                  <a16:creationId xmlns:a16="http://schemas.microsoft.com/office/drawing/2014/main" id="{A5E9AEFA-F509-481E-970A-4E74FE242C5F}"/>
                </a:ext>
              </a:extLst>
            </p:cNvPr>
            <p:cNvGrpSpPr/>
            <p:nvPr/>
          </p:nvGrpSpPr>
          <p:grpSpPr>
            <a:xfrm>
              <a:off x="1281112" y="2052852"/>
              <a:ext cx="1428750" cy="1672796"/>
              <a:chOff x="1290637" y="1717402"/>
              <a:chExt cx="1428750" cy="1672796"/>
            </a:xfrm>
          </p:grpSpPr>
          <p:sp>
            <p:nvSpPr>
              <p:cNvPr id="115" name="사각형: 둥근 모서리 1856">
                <a:extLst>
                  <a:ext uri="{FF2B5EF4-FFF2-40B4-BE49-F238E27FC236}">
                    <a16:creationId xmlns:a16="http://schemas.microsoft.com/office/drawing/2014/main" id="{51DC9C0E-ED14-46E6-886E-C1A55E2E815F}"/>
                  </a:ext>
                </a:extLst>
              </p:cNvPr>
              <p:cNvSpPr/>
              <p:nvPr/>
            </p:nvSpPr>
            <p:spPr>
              <a:xfrm>
                <a:off x="1290637" y="1831439"/>
                <a:ext cx="1428750" cy="1380154"/>
              </a:xfrm>
              <a:prstGeom prst="roundRect">
                <a:avLst>
                  <a:gd name="adj" fmla="val 6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116" name="사각형: 둥근 모서리 1857">
                <a:extLst>
                  <a:ext uri="{FF2B5EF4-FFF2-40B4-BE49-F238E27FC236}">
                    <a16:creationId xmlns:a16="http://schemas.microsoft.com/office/drawing/2014/main" id="{28D1C1D2-64F4-4034-A393-897EB3680BDC}"/>
                  </a:ext>
                </a:extLst>
              </p:cNvPr>
              <p:cNvSpPr/>
              <p:nvPr/>
            </p:nvSpPr>
            <p:spPr>
              <a:xfrm>
                <a:off x="1390650" y="1717402"/>
                <a:ext cx="1228725" cy="1380154"/>
              </a:xfrm>
              <a:prstGeom prst="roundRect">
                <a:avLst>
                  <a:gd name="adj" fmla="val 65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sp>
            <p:nvSpPr>
              <p:cNvPr id="117" name="이등변 삼각형 1858">
                <a:extLst>
                  <a:ext uri="{FF2B5EF4-FFF2-40B4-BE49-F238E27FC236}">
                    <a16:creationId xmlns:a16="http://schemas.microsoft.com/office/drawing/2014/main" id="{45DD3674-A3A7-46FD-A3BE-A5FADE082A78}"/>
                  </a:ext>
                </a:extLst>
              </p:cNvPr>
              <p:cNvSpPr/>
              <p:nvPr/>
            </p:nvSpPr>
            <p:spPr>
              <a:xfrm rot="10800000">
                <a:off x="1887878" y="3188243"/>
                <a:ext cx="234268" cy="20195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grpSp>
        <p:sp>
          <p:nvSpPr>
            <p:cNvPr id="113" name="TextBox 112">
              <a:extLst>
                <a:ext uri="{FF2B5EF4-FFF2-40B4-BE49-F238E27FC236}">
                  <a16:creationId xmlns:a16="http://schemas.microsoft.com/office/drawing/2014/main" id="{4BED69E7-45FD-492F-8B23-71E9502E1114}"/>
                </a:ext>
              </a:extLst>
            </p:cNvPr>
            <p:cNvSpPr txBox="1"/>
            <p:nvPr/>
          </p:nvSpPr>
          <p:spPr>
            <a:xfrm>
              <a:off x="1512699" y="2971847"/>
              <a:ext cx="965576" cy="307777"/>
            </a:xfrm>
            <a:prstGeom prst="rect">
              <a:avLst/>
            </a:prstGeom>
            <a:noFill/>
          </p:spPr>
          <p:txBody>
            <a:bodyPr wrap="square" rtlCol="0" anchor="ctr">
              <a:spAutoFit/>
            </a:bodyPr>
            <a:lstStyle/>
            <a:p>
              <a:pPr algn="ctr"/>
              <a:r>
                <a:rPr lang="en-US" altLang="ko-KR" sz="1400" b="1" dirty="0">
                  <a:solidFill>
                    <a:schemeClr val="bg1"/>
                  </a:solidFill>
                </a:rPr>
                <a:t>2021</a:t>
              </a:r>
              <a:endParaRPr lang="ko-KR" altLang="en-US" sz="1400" b="1" dirty="0">
                <a:solidFill>
                  <a:schemeClr val="bg1"/>
                </a:solidFill>
              </a:endParaRPr>
            </a:p>
          </p:txBody>
        </p:sp>
        <p:sp>
          <p:nvSpPr>
            <p:cNvPr id="114" name="TextBox 113">
              <a:extLst>
                <a:ext uri="{FF2B5EF4-FFF2-40B4-BE49-F238E27FC236}">
                  <a16:creationId xmlns:a16="http://schemas.microsoft.com/office/drawing/2014/main" id="{6AD8EA1A-E6F5-4B64-BF35-C2C388759DF1}"/>
                </a:ext>
              </a:extLst>
            </p:cNvPr>
            <p:cNvSpPr txBox="1"/>
            <p:nvPr/>
          </p:nvSpPr>
          <p:spPr>
            <a:xfrm>
              <a:off x="1381126" y="2182071"/>
              <a:ext cx="1228722" cy="738664"/>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Simple Portfolio Presentation</a:t>
              </a:r>
            </a:p>
          </p:txBody>
        </p:sp>
      </p:grpSp>
      <p:sp>
        <p:nvSpPr>
          <p:cNvPr id="119" name="Oval 13">
            <a:extLst>
              <a:ext uri="{FF2B5EF4-FFF2-40B4-BE49-F238E27FC236}">
                <a16:creationId xmlns:a16="http://schemas.microsoft.com/office/drawing/2014/main" id="{CA35ECF2-5894-444A-AD5E-85B2F8B272F2}"/>
              </a:ext>
            </a:extLst>
          </p:cNvPr>
          <p:cNvSpPr/>
          <p:nvPr/>
        </p:nvSpPr>
        <p:spPr>
          <a:xfrm flipH="1">
            <a:off x="2543396" y="6029791"/>
            <a:ext cx="475414" cy="477028"/>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4" name="TextBox 3">
            <a:extLst>
              <a:ext uri="{FF2B5EF4-FFF2-40B4-BE49-F238E27FC236}">
                <a16:creationId xmlns:a16="http://schemas.microsoft.com/office/drawing/2014/main" id="{E2346FC0-0FC3-4136-B75B-273D6BAB0079}"/>
              </a:ext>
            </a:extLst>
          </p:cNvPr>
          <p:cNvSpPr txBox="1"/>
          <p:nvPr/>
        </p:nvSpPr>
        <p:spPr>
          <a:xfrm>
            <a:off x="1232452" y="2323076"/>
            <a:ext cx="3140765" cy="1938992"/>
          </a:xfrm>
          <a:prstGeom prst="rect">
            <a:avLst/>
          </a:prstGeom>
          <a:noFill/>
        </p:spPr>
        <p:txBody>
          <a:bodyPr wrap="square" rtlCol="0">
            <a:spAutoFit/>
          </a:bodyPr>
          <a:lstStyle/>
          <a:p>
            <a:pPr algn="ctr"/>
            <a:r>
              <a:rPr lang="en-US" sz="3200" b="1" dirty="0" err="1"/>
              <a:t>OSquare</a:t>
            </a:r>
            <a:endParaRPr lang="en-US" sz="3200" b="1" dirty="0"/>
          </a:p>
          <a:p>
            <a:pPr algn="ctr"/>
            <a:r>
              <a:rPr lang="en-US" sz="3200" b="1" dirty="0"/>
              <a:t>Training </a:t>
            </a:r>
          </a:p>
          <a:p>
            <a:pPr algn="ctr"/>
            <a:endParaRPr lang="en-US" sz="3200" b="1" dirty="0"/>
          </a:p>
          <a:p>
            <a:pPr algn="ctr"/>
            <a:r>
              <a:rPr lang="en-US" sz="2400" b="1" dirty="0">
                <a:solidFill>
                  <a:schemeClr val="accent2">
                    <a:lumMod val="75000"/>
                  </a:schemeClr>
                </a:solidFill>
              </a:rPr>
              <a:t>January 27, 2026</a:t>
            </a:r>
          </a:p>
        </p:txBody>
      </p:sp>
      <p:sp>
        <p:nvSpPr>
          <p:cNvPr id="29" name="Subtitle 2">
            <a:extLst>
              <a:ext uri="{FF2B5EF4-FFF2-40B4-BE49-F238E27FC236}">
                <a16:creationId xmlns:a16="http://schemas.microsoft.com/office/drawing/2014/main" id="{C4383A5C-DC27-428C-9B1B-FE18959DB324}"/>
              </a:ext>
            </a:extLst>
          </p:cNvPr>
          <p:cNvSpPr txBox="1">
            <a:spLocks/>
          </p:cNvSpPr>
          <p:nvPr/>
        </p:nvSpPr>
        <p:spPr>
          <a:xfrm>
            <a:off x="5101126" y="1480473"/>
            <a:ext cx="6839080" cy="37901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800"/>
              </a:spcBef>
              <a:spcAft>
                <a:spcPts val="400"/>
              </a:spcAft>
              <a:buFont typeface="Wingdings" panose="05000000000000000000" pitchFamily="2" charset="2"/>
              <a:buChar cha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Online </a:t>
            </a:r>
            <a:r>
              <a:rPr kumimoji="0" lang="en-US" sz="2400" b="1" i="0" u="none" strike="noStrike" kern="1200" cap="none" spc="0" normalizeH="0" baseline="0" noProof="0" dirty="0" err="1">
                <a:ln>
                  <a:noFill/>
                </a:ln>
                <a:solidFill>
                  <a:prstClr val="white"/>
                </a:solidFill>
                <a:effectLst/>
                <a:uLnTx/>
                <a:uFillTx/>
                <a:latin typeface="Calibri" panose="020F0502020204030204"/>
                <a:ea typeface="+mn-ea"/>
                <a:cs typeface="+mn-cs"/>
              </a:rPr>
              <a:t>OSquare</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 Training for AI Master</a:t>
            </a:r>
          </a:p>
          <a:p>
            <a:pPr>
              <a:lnSpc>
                <a:spcPct val="107000"/>
              </a:lnSpc>
              <a:spcBef>
                <a:spcPts val="800"/>
              </a:spcBef>
              <a:spcAft>
                <a:spcPts val="400"/>
              </a:spcAft>
              <a:buFont typeface="Wingdings" panose="05000000000000000000" pitchFamily="2" charset="2"/>
              <a:buChar cha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Online </a:t>
            </a:r>
            <a:r>
              <a:rPr kumimoji="0" lang="en-US" sz="2400" b="1" i="0" u="none" strike="noStrike" kern="1200" cap="none" spc="0" normalizeH="0" baseline="0" noProof="0" dirty="0" err="1">
                <a:ln>
                  <a:noFill/>
                </a:ln>
                <a:solidFill>
                  <a:prstClr val="white"/>
                </a:solidFill>
                <a:effectLst/>
                <a:uLnTx/>
                <a:uFillTx/>
                <a:latin typeface="Calibri" panose="020F0502020204030204"/>
                <a:ea typeface="+mn-ea"/>
                <a:cs typeface="+mn-cs"/>
              </a:rPr>
              <a:t>OSquare</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 Training for Developer</a:t>
            </a:r>
          </a:p>
          <a:p>
            <a:pPr>
              <a:lnSpc>
                <a:spcPct val="107000"/>
              </a:lnSpc>
              <a:spcBef>
                <a:spcPts val="800"/>
              </a:spcBef>
              <a:spcAft>
                <a:spcPts val="400"/>
              </a:spcAft>
              <a:buFont typeface="Wingdings" panose="05000000000000000000" pitchFamily="2" charset="2"/>
              <a:buChar char="§"/>
            </a:pPr>
            <a:endParaRPr kumimoji="0" lang="en-US" sz="2400" b="1"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8366BAD1-902B-4B3C-8151-53ABE7B6FB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5" name="Subtitle 2">
            <a:extLst>
              <a:ext uri="{FF2B5EF4-FFF2-40B4-BE49-F238E27FC236}">
                <a16:creationId xmlns:a16="http://schemas.microsoft.com/office/drawing/2014/main" id="{B1865328-D634-659D-ABB0-542EAB9239F6}"/>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402148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47107"/>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 Timeline and Steps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11" name="Group 10">
            <a:extLst>
              <a:ext uri="{FF2B5EF4-FFF2-40B4-BE49-F238E27FC236}">
                <a16:creationId xmlns:a16="http://schemas.microsoft.com/office/drawing/2014/main" id="{041D534C-1E0A-62D7-F06E-9BDD848B14E4}"/>
              </a:ext>
            </a:extLst>
          </p:cNvPr>
          <p:cNvGrpSpPr/>
          <p:nvPr/>
        </p:nvGrpSpPr>
        <p:grpSpPr>
          <a:xfrm>
            <a:off x="9414476" y="124909"/>
            <a:ext cx="2645716" cy="1055525"/>
            <a:chOff x="9857010" y="199052"/>
            <a:chExt cx="2153754" cy="780360"/>
          </a:xfrm>
        </p:grpSpPr>
        <p:pic>
          <p:nvPicPr>
            <p:cNvPr id="7" name="Picture 6">
              <a:extLst>
                <a:ext uri="{FF2B5EF4-FFF2-40B4-BE49-F238E27FC236}">
                  <a16:creationId xmlns:a16="http://schemas.microsoft.com/office/drawing/2014/main" id="{4BD58E34-069B-F5E4-4D58-638A5F33F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7010" y="199052"/>
              <a:ext cx="824532" cy="780360"/>
            </a:xfrm>
            <a:prstGeom prst="rect">
              <a:avLst/>
            </a:prstGeom>
          </p:spPr>
        </p:pic>
        <p:cxnSp>
          <p:nvCxnSpPr>
            <p:cNvPr id="6" name="Straight Connector 5">
              <a:extLst>
                <a:ext uri="{FF2B5EF4-FFF2-40B4-BE49-F238E27FC236}">
                  <a16:creationId xmlns:a16="http://schemas.microsoft.com/office/drawing/2014/main" id="{1B91DDE8-D62A-A739-936F-53FCDC562F9C}"/>
                </a:ext>
              </a:extLst>
            </p:cNvPr>
            <p:cNvCxnSpPr/>
            <p:nvPr/>
          </p:nvCxnSpPr>
          <p:spPr>
            <a:xfrm>
              <a:off x="10780791" y="234461"/>
              <a:ext cx="0" cy="709542"/>
            </a:xfrm>
            <a:prstGeom prst="line">
              <a:avLst/>
            </a:prstGeom>
          </p:spPr>
          <p:style>
            <a:lnRef idx="2">
              <a:schemeClr val="accent4"/>
            </a:lnRef>
            <a:fillRef idx="0">
              <a:schemeClr val="accent4"/>
            </a:fillRef>
            <a:effectRef idx="1">
              <a:schemeClr val="accent4"/>
            </a:effectRef>
            <a:fontRef idx="minor">
              <a:schemeClr val="tx1"/>
            </a:fontRef>
          </p:style>
        </p:cxnSp>
        <p:pic>
          <p:nvPicPr>
            <p:cNvPr id="5" name="Picture 4">
              <a:extLst>
                <a:ext uri="{FF2B5EF4-FFF2-40B4-BE49-F238E27FC236}">
                  <a16:creationId xmlns:a16="http://schemas.microsoft.com/office/drawing/2014/main" id="{E073BF2B-4128-6434-3C3F-CBD6369612D3}"/>
                </a:ext>
              </a:extLst>
            </p:cNvPr>
            <p:cNvPicPr>
              <a:picLocks noChangeAspect="1"/>
            </p:cNvPicPr>
            <p:nvPr/>
          </p:nvPicPr>
          <p:blipFill>
            <a:blip r:embed="rId4">
              <a:extLst>
                <a:ext uri="{28A0092B-C50C-407E-A947-70E740481C1C}">
                  <a14:useLocalDpi xmlns:a14="http://schemas.microsoft.com/office/drawing/2010/main" val="0"/>
                </a:ext>
              </a:extLst>
            </a:blip>
            <a:srcRect t="2044" b="2044"/>
            <a:stretch/>
          </p:blipFill>
          <p:spPr>
            <a:xfrm>
              <a:off x="10860997" y="363875"/>
              <a:ext cx="1149767" cy="506916"/>
            </a:xfrm>
            <a:prstGeom prst="rect">
              <a:avLst/>
            </a:prstGeom>
          </p:spPr>
        </p:pic>
      </p:grpSp>
      <p:grpSp>
        <p:nvGrpSpPr>
          <p:cNvPr id="111" name="그룹 1852">
            <a:extLst>
              <a:ext uri="{FF2B5EF4-FFF2-40B4-BE49-F238E27FC236}">
                <a16:creationId xmlns:a16="http://schemas.microsoft.com/office/drawing/2014/main" id="{B27201E5-E0C3-49E5-AAB6-B4275C1AA318}"/>
              </a:ext>
            </a:extLst>
          </p:cNvPr>
          <p:cNvGrpSpPr/>
          <p:nvPr/>
        </p:nvGrpSpPr>
        <p:grpSpPr>
          <a:xfrm>
            <a:off x="755374" y="1331274"/>
            <a:ext cx="4061448" cy="4480221"/>
            <a:chOff x="1281112" y="2052852"/>
            <a:chExt cx="1428750" cy="1672796"/>
          </a:xfrm>
        </p:grpSpPr>
        <p:grpSp>
          <p:nvGrpSpPr>
            <p:cNvPr id="112" name="그룹 1853">
              <a:extLst>
                <a:ext uri="{FF2B5EF4-FFF2-40B4-BE49-F238E27FC236}">
                  <a16:creationId xmlns:a16="http://schemas.microsoft.com/office/drawing/2014/main" id="{A5E9AEFA-F509-481E-970A-4E74FE242C5F}"/>
                </a:ext>
              </a:extLst>
            </p:cNvPr>
            <p:cNvGrpSpPr/>
            <p:nvPr/>
          </p:nvGrpSpPr>
          <p:grpSpPr>
            <a:xfrm>
              <a:off x="1281112" y="2052852"/>
              <a:ext cx="1428750" cy="1672796"/>
              <a:chOff x="1290637" y="1717402"/>
              <a:chExt cx="1428750" cy="1672796"/>
            </a:xfrm>
          </p:grpSpPr>
          <p:sp>
            <p:nvSpPr>
              <p:cNvPr id="115" name="사각형: 둥근 모서리 1856">
                <a:extLst>
                  <a:ext uri="{FF2B5EF4-FFF2-40B4-BE49-F238E27FC236}">
                    <a16:creationId xmlns:a16="http://schemas.microsoft.com/office/drawing/2014/main" id="{51DC9C0E-ED14-46E6-886E-C1A55E2E815F}"/>
                  </a:ext>
                </a:extLst>
              </p:cNvPr>
              <p:cNvSpPr/>
              <p:nvPr/>
            </p:nvSpPr>
            <p:spPr>
              <a:xfrm>
                <a:off x="1290637" y="1831439"/>
                <a:ext cx="1428750" cy="1380154"/>
              </a:xfrm>
              <a:prstGeom prst="roundRect">
                <a:avLst>
                  <a:gd name="adj" fmla="val 6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116" name="사각형: 둥근 모서리 1857">
                <a:extLst>
                  <a:ext uri="{FF2B5EF4-FFF2-40B4-BE49-F238E27FC236}">
                    <a16:creationId xmlns:a16="http://schemas.microsoft.com/office/drawing/2014/main" id="{28D1C1D2-64F4-4034-A393-897EB3680BDC}"/>
                  </a:ext>
                </a:extLst>
              </p:cNvPr>
              <p:cNvSpPr/>
              <p:nvPr/>
            </p:nvSpPr>
            <p:spPr>
              <a:xfrm>
                <a:off x="1390650" y="1717402"/>
                <a:ext cx="1228725" cy="1380154"/>
              </a:xfrm>
              <a:prstGeom prst="roundRect">
                <a:avLst>
                  <a:gd name="adj" fmla="val 65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sp>
            <p:nvSpPr>
              <p:cNvPr id="117" name="이등변 삼각형 1858">
                <a:extLst>
                  <a:ext uri="{FF2B5EF4-FFF2-40B4-BE49-F238E27FC236}">
                    <a16:creationId xmlns:a16="http://schemas.microsoft.com/office/drawing/2014/main" id="{45DD3674-A3A7-46FD-A3BE-A5FADE082A78}"/>
                  </a:ext>
                </a:extLst>
              </p:cNvPr>
              <p:cNvSpPr/>
              <p:nvPr/>
            </p:nvSpPr>
            <p:spPr>
              <a:xfrm rot="10800000">
                <a:off x="1887878" y="3188243"/>
                <a:ext cx="234268" cy="20195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grpSp>
        <p:sp>
          <p:nvSpPr>
            <p:cNvPr id="113" name="TextBox 112">
              <a:extLst>
                <a:ext uri="{FF2B5EF4-FFF2-40B4-BE49-F238E27FC236}">
                  <a16:creationId xmlns:a16="http://schemas.microsoft.com/office/drawing/2014/main" id="{4BED69E7-45FD-492F-8B23-71E9502E1114}"/>
                </a:ext>
              </a:extLst>
            </p:cNvPr>
            <p:cNvSpPr txBox="1"/>
            <p:nvPr/>
          </p:nvSpPr>
          <p:spPr>
            <a:xfrm>
              <a:off x="1512699" y="2971847"/>
              <a:ext cx="965576" cy="307777"/>
            </a:xfrm>
            <a:prstGeom prst="rect">
              <a:avLst/>
            </a:prstGeom>
            <a:noFill/>
          </p:spPr>
          <p:txBody>
            <a:bodyPr wrap="square" rtlCol="0" anchor="ctr">
              <a:spAutoFit/>
            </a:bodyPr>
            <a:lstStyle/>
            <a:p>
              <a:pPr algn="ctr"/>
              <a:r>
                <a:rPr lang="en-US" altLang="ko-KR" sz="1400" b="1" dirty="0">
                  <a:solidFill>
                    <a:schemeClr val="bg1"/>
                  </a:solidFill>
                </a:rPr>
                <a:t>2021</a:t>
              </a:r>
              <a:endParaRPr lang="ko-KR" altLang="en-US" sz="1400" b="1" dirty="0">
                <a:solidFill>
                  <a:schemeClr val="bg1"/>
                </a:solidFill>
              </a:endParaRPr>
            </a:p>
          </p:txBody>
        </p:sp>
        <p:sp>
          <p:nvSpPr>
            <p:cNvPr id="114" name="TextBox 113">
              <a:extLst>
                <a:ext uri="{FF2B5EF4-FFF2-40B4-BE49-F238E27FC236}">
                  <a16:creationId xmlns:a16="http://schemas.microsoft.com/office/drawing/2014/main" id="{6AD8EA1A-E6F5-4B64-BF35-C2C388759DF1}"/>
                </a:ext>
              </a:extLst>
            </p:cNvPr>
            <p:cNvSpPr txBox="1"/>
            <p:nvPr/>
          </p:nvSpPr>
          <p:spPr>
            <a:xfrm>
              <a:off x="1381126" y="2182071"/>
              <a:ext cx="1228722" cy="738664"/>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Simple Portfolio Presentation</a:t>
              </a:r>
            </a:p>
          </p:txBody>
        </p:sp>
      </p:grpSp>
      <p:sp>
        <p:nvSpPr>
          <p:cNvPr id="119" name="Oval 13">
            <a:extLst>
              <a:ext uri="{FF2B5EF4-FFF2-40B4-BE49-F238E27FC236}">
                <a16:creationId xmlns:a16="http://schemas.microsoft.com/office/drawing/2014/main" id="{CA35ECF2-5894-444A-AD5E-85B2F8B272F2}"/>
              </a:ext>
            </a:extLst>
          </p:cNvPr>
          <p:cNvSpPr/>
          <p:nvPr/>
        </p:nvSpPr>
        <p:spPr>
          <a:xfrm flipH="1">
            <a:off x="2543396" y="6029791"/>
            <a:ext cx="475414" cy="477028"/>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4" name="TextBox 3">
            <a:extLst>
              <a:ext uri="{FF2B5EF4-FFF2-40B4-BE49-F238E27FC236}">
                <a16:creationId xmlns:a16="http://schemas.microsoft.com/office/drawing/2014/main" id="{E2346FC0-0FC3-4136-B75B-273D6BAB0079}"/>
              </a:ext>
            </a:extLst>
          </p:cNvPr>
          <p:cNvSpPr txBox="1"/>
          <p:nvPr/>
        </p:nvSpPr>
        <p:spPr>
          <a:xfrm>
            <a:off x="1232452" y="2323076"/>
            <a:ext cx="3140765" cy="1938992"/>
          </a:xfrm>
          <a:prstGeom prst="rect">
            <a:avLst/>
          </a:prstGeom>
          <a:noFill/>
        </p:spPr>
        <p:txBody>
          <a:bodyPr wrap="square" rtlCol="0">
            <a:spAutoFit/>
          </a:bodyPr>
          <a:lstStyle/>
          <a:p>
            <a:pPr algn="ctr"/>
            <a:r>
              <a:rPr lang="en-US" sz="3200" b="1" dirty="0"/>
              <a:t>Project Plan Submission</a:t>
            </a:r>
          </a:p>
          <a:p>
            <a:pPr algn="ctr"/>
            <a:endParaRPr lang="en-US" sz="3200" b="1" dirty="0"/>
          </a:p>
          <a:p>
            <a:pPr algn="ctr"/>
            <a:r>
              <a:rPr lang="en-US" sz="2400" b="1" dirty="0">
                <a:solidFill>
                  <a:schemeClr val="accent2">
                    <a:lumMod val="75000"/>
                  </a:schemeClr>
                </a:solidFill>
              </a:rPr>
              <a:t>February 09, 2026</a:t>
            </a:r>
          </a:p>
        </p:txBody>
      </p:sp>
      <p:sp>
        <p:nvSpPr>
          <p:cNvPr id="29" name="Subtitle 2">
            <a:extLst>
              <a:ext uri="{FF2B5EF4-FFF2-40B4-BE49-F238E27FC236}">
                <a16:creationId xmlns:a16="http://schemas.microsoft.com/office/drawing/2014/main" id="{C4383A5C-DC27-428C-9B1B-FE18959DB324}"/>
              </a:ext>
            </a:extLst>
          </p:cNvPr>
          <p:cNvSpPr txBox="1">
            <a:spLocks/>
          </p:cNvSpPr>
          <p:nvPr/>
        </p:nvSpPr>
        <p:spPr>
          <a:xfrm>
            <a:off x="5101125" y="1480473"/>
            <a:ext cx="7069211" cy="37901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800"/>
              </a:spcBef>
              <a:spcAft>
                <a:spcPts val="400"/>
              </a:spcAft>
              <a:buFont typeface="Wingdings" panose="05000000000000000000" pitchFamily="2" charset="2"/>
              <a:buChar cha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Teams submit a detailed project plan using </a:t>
            </a:r>
            <a:r>
              <a:rPr kumimoji="0" lang="en-US" sz="2400" b="1" i="0" u="none" strike="noStrike" kern="1200" cap="none" spc="0" normalizeH="0" baseline="0" noProof="0" dirty="0" err="1">
                <a:ln>
                  <a:noFill/>
                </a:ln>
                <a:solidFill>
                  <a:prstClr val="white"/>
                </a:solidFill>
                <a:effectLst/>
                <a:uLnTx/>
                <a:uFillTx/>
                <a:latin typeface="Calibri" panose="020F0502020204030204"/>
                <a:ea typeface="+mn-ea"/>
                <a:cs typeface="+mn-cs"/>
              </a:rPr>
              <a:t>iTeam</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 module of “OSquare” as project management tool.</a:t>
            </a:r>
          </a:p>
          <a:p>
            <a:pPr>
              <a:lnSpc>
                <a:spcPct val="107000"/>
              </a:lnSpc>
              <a:spcBef>
                <a:spcPts val="800"/>
              </a:spcBef>
              <a:spcAft>
                <a:spcPts val="400"/>
              </a:spcAft>
              <a:buFont typeface="Wingdings" panose="05000000000000000000" pitchFamily="2" charset="2"/>
              <a:buChar cha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The plan MUST also include System architecture, Technology stack selection and justification and Key features and user flow preferably using Figma.</a:t>
            </a:r>
          </a:p>
          <a:p>
            <a:pPr>
              <a:lnSpc>
                <a:spcPct val="107000"/>
              </a:lnSpc>
              <a:spcBef>
                <a:spcPts val="800"/>
              </a:spcBef>
              <a:spcAft>
                <a:spcPts val="400"/>
              </a:spcAft>
              <a:buFont typeface="Wingdings" panose="05000000000000000000" pitchFamily="2" charset="2"/>
              <a:buChar cha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Any team may be eliminated due to not satisfactory project plan or architecture</a:t>
            </a:r>
            <a:endParaRPr kumimoji="0" lang="en-US" sz="2400" b="1"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p:sp>
        <p:nvSpPr>
          <p:cNvPr id="8" name="Subtitle 2">
            <a:extLst>
              <a:ext uri="{FF2B5EF4-FFF2-40B4-BE49-F238E27FC236}">
                <a16:creationId xmlns:a16="http://schemas.microsoft.com/office/drawing/2014/main" id="{EEAD6C14-6DF5-D81B-66E9-45ED61FD48E2}"/>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228689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 Timeline and Steps</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111" name="그룹 1852">
            <a:extLst>
              <a:ext uri="{FF2B5EF4-FFF2-40B4-BE49-F238E27FC236}">
                <a16:creationId xmlns:a16="http://schemas.microsoft.com/office/drawing/2014/main" id="{B27201E5-E0C3-49E5-AAB6-B4275C1AA318}"/>
              </a:ext>
            </a:extLst>
          </p:cNvPr>
          <p:cNvGrpSpPr/>
          <p:nvPr/>
        </p:nvGrpSpPr>
        <p:grpSpPr>
          <a:xfrm>
            <a:off x="755374" y="1331274"/>
            <a:ext cx="4061448" cy="4480221"/>
            <a:chOff x="1281112" y="2052852"/>
            <a:chExt cx="1428750" cy="1672796"/>
          </a:xfrm>
        </p:grpSpPr>
        <p:grpSp>
          <p:nvGrpSpPr>
            <p:cNvPr id="112" name="그룹 1853">
              <a:extLst>
                <a:ext uri="{FF2B5EF4-FFF2-40B4-BE49-F238E27FC236}">
                  <a16:creationId xmlns:a16="http://schemas.microsoft.com/office/drawing/2014/main" id="{A5E9AEFA-F509-481E-970A-4E74FE242C5F}"/>
                </a:ext>
              </a:extLst>
            </p:cNvPr>
            <p:cNvGrpSpPr/>
            <p:nvPr/>
          </p:nvGrpSpPr>
          <p:grpSpPr>
            <a:xfrm>
              <a:off x="1281112" y="2052852"/>
              <a:ext cx="1428750" cy="1672796"/>
              <a:chOff x="1290637" y="1717402"/>
              <a:chExt cx="1428750" cy="1672796"/>
            </a:xfrm>
          </p:grpSpPr>
          <p:sp>
            <p:nvSpPr>
              <p:cNvPr id="115" name="사각형: 둥근 모서리 1856">
                <a:extLst>
                  <a:ext uri="{FF2B5EF4-FFF2-40B4-BE49-F238E27FC236}">
                    <a16:creationId xmlns:a16="http://schemas.microsoft.com/office/drawing/2014/main" id="{51DC9C0E-ED14-46E6-886E-C1A55E2E815F}"/>
                  </a:ext>
                </a:extLst>
              </p:cNvPr>
              <p:cNvSpPr/>
              <p:nvPr/>
            </p:nvSpPr>
            <p:spPr>
              <a:xfrm>
                <a:off x="1290637" y="1831439"/>
                <a:ext cx="1428750" cy="1380154"/>
              </a:xfrm>
              <a:prstGeom prst="roundRect">
                <a:avLst>
                  <a:gd name="adj" fmla="val 6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116" name="사각형: 둥근 모서리 1857">
                <a:extLst>
                  <a:ext uri="{FF2B5EF4-FFF2-40B4-BE49-F238E27FC236}">
                    <a16:creationId xmlns:a16="http://schemas.microsoft.com/office/drawing/2014/main" id="{28D1C1D2-64F4-4034-A393-897EB3680BDC}"/>
                  </a:ext>
                </a:extLst>
              </p:cNvPr>
              <p:cNvSpPr/>
              <p:nvPr/>
            </p:nvSpPr>
            <p:spPr>
              <a:xfrm>
                <a:off x="1390650" y="1717402"/>
                <a:ext cx="1228725" cy="1380154"/>
              </a:xfrm>
              <a:prstGeom prst="roundRect">
                <a:avLst>
                  <a:gd name="adj" fmla="val 65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sp>
            <p:nvSpPr>
              <p:cNvPr id="117" name="이등변 삼각형 1858">
                <a:extLst>
                  <a:ext uri="{FF2B5EF4-FFF2-40B4-BE49-F238E27FC236}">
                    <a16:creationId xmlns:a16="http://schemas.microsoft.com/office/drawing/2014/main" id="{45DD3674-A3A7-46FD-A3BE-A5FADE082A78}"/>
                  </a:ext>
                </a:extLst>
              </p:cNvPr>
              <p:cNvSpPr/>
              <p:nvPr/>
            </p:nvSpPr>
            <p:spPr>
              <a:xfrm rot="10800000">
                <a:off x="1887878" y="3188243"/>
                <a:ext cx="234268" cy="20195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solidFill>
                    <a:schemeClr val="bg1"/>
                  </a:solidFill>
                </a:endParaRPr>
              </a:p>
            </p:txBody>
          </p:sp>
        </p:grpSp>
        <p:sp>
          <p:nvSpPr>
            <p:cNvPr id="113" name="TextBox 112">
              <a:extLst>
                <a:ext uri="{FF2B5EF4-FFF2-40B4-BE49-F238E27FC236}">
                  <a16:creationId xmlns:a16="http://schemas.microsoft.com/office/drawing/2014/main" id="{4BED69E7-45FD-492F-8B23-71E9502E1114}"/>
                </a:ext>
              </a:extLst>
            </p:cNvPr>
            <p:cNvSpPr txBox="1"/>
            <p:nvPr/>
          </p:nvSpPr>
          <p:spPr>
            <a:xfrm>
              <a:off x="1512699" y="2971847"/>
              <a:ext cx="965576" cy="307777"/>
            </a:xfrm>
            <a:prstGeom prst="rect">
              <a:avLst/>
            </a:prstGeom>
            <a:noFill/>
          </p:spPr>
          <p:txBody>
            <a:bodyPr wrap="square" rtlCol="0" anchor="ctr">
              <a:spAutoFit/>
            </a:bodyPr>
            <a:lstStyle/>
            <a:p>
              <a:pPr algn="ctr"/>
              <a:r>
                <a:rPr lang="en-US" altLang="ko-KR" sz="1400" b="1" dirty="0">
                  <a:solidFill>
                    <a:schemeClr val="bg1"/>
                  </a:solidFill>
                </a:rPr>
                <a:t>2021</a:t>
              </a:r>
              <a:endParaRPr lang="ko-KR" altLang="en-US" sz="1400" b="1" dirty="0">
                <a:solidFill>
                  <a:schemeClr val="bg1"/>
                </a:solidFill>
              </a:endParaRPr>
            </a:p>
          </p:txBody>
        </p:sp>
        <p:sp>
          <p:nvSpPr>
            <p:cNvPr id="114" name="TextBox 113">
              <a:extLst>
                <a:ext uri="{FF2B5EF4-FFF2-40B4-BE49-F238E27FC236}">
                  <a16:creationId xmlns:a16="http://schemas.microsoft.com/office/drawing/2014/main" id="{6AD8EA1A-E6F5-4B64-BF35-C2C388759DF1}"/>
                </a:ext>
              </a:extLst>
            </p:cNvPr>
            <p:cNvSpPr txBox="1"/>
            <p:nvPr/>
          </p:nvSpPr>
          <p:spPr>
            <a:xfrm>
              <a:off x="1381126" y="2182071"/>
              <a:ext cx="1228722" cy="738664"/>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Simple Portfolio Presentation</a:t>
              </a:r>
            </a:p>
          </p:txBody>
        </p:sp>
      </p:grpSp>
      <p:sp>
        <p:nvSpPr>
          <p:cNvPr id="119" name="Oval 13">
            <a:extLst>
              <a:ext uri="{FF2B5EF4-FFF2-40B4-BE49-F238E27FC236}">
                <a16:creationId xmlns:a16="http://schemas.microsoft.com/office/drawing/2014/main" id="{CA35ECF2-5894-444A-AD5E-85B2F8B272F2}"/>
              </a:ext>
            </a:extLst>
          </p:cNvPr>
          <p:cNvSpPr/>
          <p:nvPr/>
        </p:nvSpPr>
        <p:spPr>
          <a:xfrm flipH="1">
            <a:off x="2543396" y="6029791"/>
            <a:ext cx="475414" cy="477028"/>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endParaRPr>
          </a:p>
        </p:txBody>
      </p:sp>
      <p:sp>
        <p:nvSpPr>
          <p:cNvPr id="4" name="TextBox 3">
            <a:extLst>
              <a:ext uri="{FF2B5EF4-FFF2-40B4-BE49-F238E27FC236}">
                <a16:creationId xmlns:a16="http://schemas.microsoft.com/office/drawing/2014/main" id="{E2346FC0-0FC3-4136-B75B-273D6BAB0079}"/>
              </a:ext>
            </a:extLst>
          </p:cNvPr>
          <p:cNvSpPr txBox="1"/>
          <p:nvPr/>
        </p:nvSpPr>
        <p:spPr>
          <a:xfrm>
            <a:off x="1232452" y="2323076"/>
            <a:ext cx="3140765" cy="1938992"/>
          </a:xfrm>
          <a:prstGeom prst="rect">
            <a:avLst/>
          </a:prstGeom>
          <a:noFill/>
        </p:spPr>
        <p:txBody>
          <a:bodyPr wrap="square" rtlCol="0">
            <a:spAutoFit/>
          </a:bodyPr>
          <a:lstStyle/>
          <a:p>
            <a:pPr algn="ctr"/>
            <a:r>
              <a:rPr lang="en-US" sz="3200" b="1" dirty="0"/>
              <a:t>Prototype Submission </a:t>
            </a:r>
          </a:p>
          <a:p>
            <a:pPr algn="ctr"/>
            <a:endParaRPr lang="en-US" sz="3200" b="1" dirty="0"/>
          </a:p>
          <a:p>
            <a:pPr algn="ctr"/>
            <a:r>
              <a:rPr lang="en-US" sz="2400" b="1" dirty="0">
                <a:solidFill>
                  <a:schemeClr val="accent2">
                    <a:lumMod val="75000"/>
                  </a:schemeClr>
                </a:solidFill>
              </a:rPr>
              <a:t>March 09, 2026</a:t>
            </a:r>
          </a:p>
        </p:txBody>
      </p:sp>
      <p:sp>
        <p:nvSpPr>
          <p:cNvPr id="28" name="TextBox 27">
            <a:extLst>
              <a:ext uri="{FF2B5EF4-FFF2-40B4-BE49-F238E27FC236}">
                <a16:creationId xmlns:a16="http://schemas.microsoft.com/office/drawing/2014/main" id="{746DB9C6-BCDF-4337-BC96-20B8A75B941F}"/>
              </a:ext>
            </a:extLst>
          </p:cNvPr>
          <p:cNvSpPr txBox="1"/>
          <p:nvPr/>
        </p:nvSpPr>
        <p:spPr>
          <a:xfrm>
            <a:off x="3161630" y="6099046"/>
            <a:ext cx="1392016" cy="461665"/>
          </a:xfrm>
          <a:prstGeom prst="rect">
            <a:avLst/>
          </a:prstGeom>
          <a:noFill/>
        </p:spPr>
        <p:txBody>
          <a:bodyPr wrap="square">
            <a:spAutoFit/>
          </a:bodyPr>
          <a:lstStyle/>
          <a:p>
            <a:r>
              <a:rPr lang="en-US" sz="2400" b="1" dirty="0">
                <a:solidFill>
                  <a:schemeClr val="bg1"/>
                </a:solidFill>
              </a:rPr>
              <a:t>(19 Days)</a:t>
            </a:r>
          </a:p>
        </p:txBody>
      </p:sp>
      <p:sp>
        <p:nvSpPr>
          <p:cNvPr id="29" name="Subtitle 2">
            <a:extLst>
              <a:ext uri="{FF2B5EF4-FFF2-40B4-BE49-F238E27FC236}">
                <a16:creationId xmlns:a16="http://schemas.microsoft.com/office/drawing/2014/main" id="{C4383A5C-DC27-428C-9B1B-FE18959DB324}"/>
              </a:ext>
            </a:extLst>
          </p:cNvPr>
          <p:cNvSpPr txBox="1">
            <a:spLocks/>
          </p:cNvSpPr>
          <p:nvPr/>
        </p:nvSpPr>
        <p:spPr>
          <a:xfrm>
            <a:off x="5101126" y="1480474"/>
            <a:ext cx="6839080" cy="12540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800"/>
              </a:spcBef>
              <a:spcAft>
                <a:spcPts val="400"/>
              </a:spcAft>
              <a:buFont typeface="Wingdings" panose="05000000000000000000" pitchFamily="2" charset="2"/>
              <a:buChar cha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Teams develop a  prototype showcasing core functionalities</a:t>
            </a:r>
            <a:r>
              <a:rPr lang="en-US" sz="2400" b="1" dirty="0">
                <a:solidFill>
                  <a:prstClr val="white"/>
                </a:solidFill>
                <a:latin typeface="Calibri" panose="020F0502020204030204"/>
              </a:rPr>
              <a:t> using Figma.</a:t>
            </a:r>
          </a:p>
          <a:p>
            <a:pPr>
              <a:lnSpc>
                <a:spcPct val="107000"/>
              </a:lnSpc>
              <a:spcBef>
                <a:spcPts val="800"/>
              </a:spcBef>
              <a:spcAft>
                <a:spcPts val="400"/>
              </a:spcAft>
              <a:buFont typeface="Wingdings" panose="05000000000000000000" pitchFamily="2" charset="2"/>
              <a:buChar char="§"/>
            </a:pP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41FCAE99-F2BA-4A62-85FD-8A230BB6BA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5" name="Subtitle 2">
            <a:extLst>
              <a:ext uri="{FF2B5EF4-FFF2-40B4-BE49-F238E27FC236}">
                <a16:creationId xmlns:a16="http://schemas.microsoft.com/office/drawing/2014/main" id="{E08A1A55-C1D4-55FD-FD88-5A46FC8D5FD2}"/>
              </a:ext>
            </a:extLst>
          </p:cNvPr>
          <p:cNvSpPr txBox="1">
            <a:spLocks/>
          </p:cNvSpPr>
          <p:nvPr/>
        </p:nvSpPr>
        <p:spPr>
          <a:xfrm>
            <a:off x="5122250" y="2440677"/>
            <a:ext cx="6839080" cy="18213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800"/>
              </a:spcBef>
              <a:spcAft>
                <a:spcPts val="400"/>
              </a:spcAft>
              <a:buFont typeface="Wingdings" panose="05000000000000000000" pitchFamily="2" charset="2"/>
              <a:buChar char="§"/>
            </a:pPr>
            <a:r>
              <a:rPr lang="en-US" sz="2400" b="1" dirty="0">
                <a:solidFill>
                  <a:prstClr val="white"/>
                </a:solidFill>
              </a:rPr>
              <a:t>Focus on: </a:t>
            </a:r>
          </a:p>
          <a:p>
            <a:pPr lvl="1">
              <a:lnSpc>
                <a:spcPct val="107000"/>
              </a:lnSpc>
              <a:spcBef>
                <a:spcPts val="800"/>
              </a:spcBef>
              <a:spcAft>
                <a:spcPts val="400"/>
              </a:spcAft>
              <a:buFont typeface="Wingdings" panose="05000000000000000000" pitchFamily="2" charset="2"/>
              <a:buChar char="§"/>
            </a:pPr>
            <a:r>
              <a:rPr lang="en-US" sz="2000" b="1" dirty="0">
                <a:solidFill>
                  <a:prstClr val="white"/>
                </a:solidFill>
              </a:rPr>
              <a:t>Technical feasibility.</a:t>
            </a:r>
          </a:p>
          <a:p>
            <a:pPr lvl="1">
              <a:lnSpc>
                <a:spcPct val="107000"/>
              </a:lnSpc>
              <a:spcBef>
                <a:spcPts val="800"/>
              </a:spcBef>
              <a:spcAft>
                <a:spcPts val="400"/>
              </a:spcAft>
              <a:buFont typeface="Wingdings" panose="05000000000000000000" pitchFamily="2" charset="2"/>
              <a:buChar char="§"/>
            </a:pPr>
            <a:r>
              <a:rPr lang="en-US" sz="2000" b="1" dirty="0">
                <a:solidFill>
                  <a:prstClr val="white"/>
                </a:solidFill>
              </a:rPr>
              <a:t>Alignment with original pitch.</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ubtitle 2">
            <a:extLst>
              <a:ext uri="{FF2B5EF4-FFF2-40B4-BE49-F238E27FC236}">
                <a16:creationId xmlns:a16="http://schemas.microsoft.com/office/drawing/2014/main" id="{B635CD67-EA2A-22B8-CCCD-D8597A1C8AC9}"/>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349336449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11712</TotalTime>
  <Words>2340</Words>
  <Application>Microsoft Macintosh PowerPoint</Application>
  <PresentationFormat>Widescreen</PresentationFormat>
  <Paragraphs>363</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Aptos</vt:lpstr>
      <vt:lpstr>Arial</vt:lpstr>
      <vt:lpstr>Calibri</vt:lpstr>
      <vt:lpstr>Calibri Light</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Iqbal Shaikh</cp:lastModifiedBy>
  <cp:revision>107</cp:revision>
  <dcterms:created xsi:type="dcterms:W3CDTF">2018-02-18T19:39:47Z</dcterms:created>
  <dcterms:modified xsi:type="dcterms:W3CDTF">2025-10-22T13:15:22Z</dcterms:modified>
</cp:coreProperties>
</file>