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2" r:id="rId3"/>
    <p:sldId id="291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137C1"/>
    <a:srgbClr val="9050C1"/>
    <a:srgbClr val="FFC000"/>
    <a:srgbClr val="FF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8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FF8AC47-4E54-D4B3-F574-5491E4F67F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69355E-8B47-2323-AE28-858EFAC21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8BEB1-ACC8-51CA-A0BC-FF9E6D7F6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673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C9749-BE92-63BE-5F12-188326E5C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56C0F3-4BAE-DD9E-A4CC-2AA2E1085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973D2-A1E7-5FD4-DBB6-8E3EFDEB6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ACFD2B-6CE7-1899-7ACB-A081674A7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C6634F-C110-042E-402B-76F9D12387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43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01FDD7-6432-BC79-EB58-4B6AC2DEB1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B481E5-AF50-2944-EC0E-DB853E61DE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7C9D3E-F602-BCBE-C1FD-51D54A88A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1B418-B02A-C213-948F-1FE96EA73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B3AFE-358E-B1BF-0A57-2AD80599E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725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DCA4E-D857-7CD9-3A8B-04BF63188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A79D3-88B4-CF5B-62A2-D0189D3383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1FF8E5-0100-0BA3-E0E6-400100AD2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DECB5-6A88-A21C-08B2-2D047740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07EB7E-19DA-625E-3DAF-B74CA12AD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2168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875D-67D2-8EAC-25A0-F41596B86F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26BA-F932-D9B6-AC90-5F6FEFFE90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28289-F0CB-1A5F-6060-6D4F71162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1A96D-EA48-D7D4-8048-3F6C08139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B64EBE-3DE3-6261-889E-913994F69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857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1CD0D-2C91-9FDF-90DF-0C0D193F7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CAF17-667F-B5A4-D4F2-DE0C58454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1321BF-1D73-C9BC-DBC2-E415F769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C195A2-EC7D-0A56-795E-863DB65BC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F1E7E3-6154-683B-F9E9-F2CB30383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77D5FC-0798-340B-D928-8E4571903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05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42C25-D246-F9FA-9FE1-5398EEB48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00FCC-D3DE-9964-40FE-D911AD084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E07CC1-A5AA-E3F4-5B23-F2FFCE8E7F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A64E6F-C00A-867F-0EF3-9325B1F56F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4F066F-0B8C-CAB8-E254-D58485C134F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7D4016-7900-B357-A8A4-7D0122392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68FE3E-7A36-ABAD-BED4-A19619B4A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6FAF09-D7EC-2EBD-B8FD-CA316D0BE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500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2CF57-F324-F1F2-63FF-CA99D58F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01682-6BE4-2F16-F682-82CFF0FC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3773E-9538-B7D0-E07A-E064FD59C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5552103-636C-CE43-79EB-B571A684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2680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97802E-62D3-59A0-80C8-5F32C4EDA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9A66A6-9E5A-CDA5-1874-F0859C7BD5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B8AC31-B9EE-5952-D2A0-E1D9AD266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5181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5DAA8-A3DA-F1D8-ACB3-5EEE71082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D97903-8FCD-484B-F735-90D5E37C0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235D08-8C2B-C1C4-9699-E960C385B1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62B98-5743-6D79-972D-98154D938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88D87F-9E27-6C29-E450-95F30570C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21ACE0-79B7-EDE7-4DC8-753516111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586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CC405-E233-F27B-F7FC-022D8E03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792C6A-F0E0-6EED-D33A-33066FA2F8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D3E6E5-EEBC-290E-1DD4-4E58FD141A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A46278-C714-860D-E145-B04821F925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D7670-E1AF-5FAB-4BE3-FF103332A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BCF3C2-2AEE-28EC-090B-76E5B138D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65303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2CEA6D3-E1AE-7C1D-2212-C490BA83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7937C7-6169-B8CD-2FA5-254A19E816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98AFF9-D08A-A989-D55E-7BF168775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C272D-665C-49F7-8FA3-A79D36486892}" type="datetimeFigureOut">
              <a:rPr lang="en-US" smtClean="0"/>
              <a:t>10/31/2025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1EDB3-618A-BB5B-432C-9E4076D4BD6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7B40-0ACF-FCE9-7642-C248F615115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DC6D43-833C-427A-AFF9-A8F1DB5041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473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56C2A2-21A9-3001-BECA-B63F197806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" y="476"/>
            <a:ext cx="12192846" cy="685752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623AEC52-8788-DBF2-23FF-6379815CECD8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1523577" y="5310033"/>
            <a:ext cx="9144000" cy="443429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b="1" dirty="0">
                <a:solidFill>
                  <a:schemeClr val="bg1"/>
                </a:solidFill>
              </a:rPr>
              <a:t>Bring your ideas of life &amp; make a difference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E8CFCD-1C50-E49B-9CFB-5CB021D01D8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44" b="2044"/>
          <a:stretch/>
        </p:blipFill>
        <p:spPr>
          <a:xfrm>
            <a:off x="354548" y="358346"/>
            <a:ext cx="1646776" cy="72604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1BB2D32-57F5-4503-B018-E10C07CC06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95546" y="358346"/>
            <a:ext cx="5312349" cy="5037246"/>
          </a:xfrm>
          <a:prstGeom prst="rect">
            <a:avLst/>
          </a:prstGeom>
        </p:spPr>
      </p:pic>
      <p:sp>
        <p:nvSpPr>
          <p:cNvPr id="2" name="Subtitle 2">
            <a:extLst>
              <a:ext uri="{FF2B5EF4-FFF2-40B4-BE49-F238E27FC236}">
                <a16:creationId xmlns:a16="http://schemas.microsoft.com/office/drawing/2014/main" id="{E1C3B878-AF39-705E-F7F1-4CC7A128644C}"/>
              </a:ext>
            </a:extLst>
          </p:cNvPr>
          <p:cNvSpPr txBox="1">
            <a:spLocks/>
          </p:cNvSpPr>
          <p:nvPr/>
        </p:nvSpPr>
        <p:spPr>
          <a:xfrm>
            <a:off x="8655441" y="4346490"/>
            <a:ext cx="1524423" cy="84924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7200" b="1" dirty="0">
                <a:solidFill>
                  <a:srgbClr val="FFC000"/>
                </a:solidFill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2655802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C30C7-D41B-AB64-D2EF-09F084EBA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B5D946-0873-AF99-F407-EBB878423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6" y="-150642"/>
            <a:ext cx="12192846" cy="685752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41FEA2B-5118-D113-3834-7CB48121DA6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4768" y="293077"/>
            <a:ext cx="9144000" cy="577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 Team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79B9F5-1D0F-28FD-AD46-AE42A33F982D}"/>
              </a:ext>
            </a:extLst>
          </p:cNvPr>
          <p:cNvCxnSpPr>
            <a:cxnSpLocks/>
          </p:cNvCxnSpPr>
          <p:nvPr/>
        </p:nvCxnSpPr>
        <p:spPr>
          <a:xfrm>
            <a:off x="644768" y="812175"/>
            <a:ext cx="812409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2" name="Subtitle 2">
            <a:extLst>
              <a:ext uri="{FF2B5EF4-FFF2-40B4-BE49-F238E27FC236}">
                <a16:creationId xmlns:a16="http://schemas.microsoft.com/office/drawing/2014/main" id="{A3D739AD-C073-E4AE-A14F-B5398893FE1B}"/>
              </a:ext>
            </a:extLst>
          </p:cNvPr>
          <p:cNvSpPr txBox="1">
            <a:spLocks/>
          </p:cNvSpPr>
          <p:nvPr/>
        </p:nvSpPr>
        <p:spPr>
          <a:xfrm>
            <a:off x="343850" y="1329959"/>
            <a:ext cx="11848150" cy="45384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Each Team will be led by Scrum Master, (Project Manager) who must be a faculty with minimum 3 and maximum 5 team members (students) with clear roles &amp; responsibilities. </a:t>
            </a: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Key roles are given below if team </a:t>
            </a:r>
            <a:r>
              <a:rPr lang="en-US" sz="2000" b="1" dirty="0" err="1">
                <a:solidFill>
                  <a:prstClr val="white"/>
                </a:solidFill>
                <a:latin typeface="Calibri" panose="020F0502020204030204"/>
              </a:rPr>
              <a:t>mebers</a:t>
            </a: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 are lesser in number then the roles can be merged.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Key Roles</a:t>
            </a:r>
          </a:p>
          <a:p>
            <a:pPr lvl="1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Project Manager</a:t>
            </a:r>
          </a:p>
          <a:p>
            <a:pPr lvl="1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prstClr val="white"/>
                </a:solidFill>
              </a:rPr>
              <a:t>AI Engineer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lvl="1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Front-End Developer</a:t>
            </a:r>
          </a:p>
          <a:p>
            <a:pPr lvl="1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prstClr val="white"/>
                </a:solidFill>
                <a:latin typeface="Calibri" panose="020F0502020204030204"/>
              </a:rPr>
              <a:t>Back-End Developer</a:t>
            </a:r>
          </a:p>
          <a:p>
            <a:pPr lvl="1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solidFill>
                  <a:prstClr val="white"/>
                </a:solidFill>
                <a:latin typeface="Calibri" panose="020F0502020204030204"/>
              </a:rPr>
              <a:t>Data Scientist</a:t>
            </a:r>
          </a:p>
          <a:p>
            <a:pPr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r>
              <a:rPr lang="en-US" sz="2000" b="1" dirty="0">
                <a:solidFill>
                  <a:prstClr val="white"/>
                </a:solidFill>
                <a:latin typeface="Calibri" panose="020F0502020204030204"/>
              </a:rPr>
              <a:t>Each Team must have a mentor who could be another senior faculty or any one from software industry.</a:t>
            </a:r>
          </a:p>
          <a:p>
            <a:pPr lvl="1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lang="en-US" sz="1800" b="1" dirty="0">
              <a:solidFill>
                <a:prstClr val="white"/>
              </a:solidFill>
              <a:latin typeface="Calibri" panose="020F0502020204030204"/>
            </a:endParaRPr>
          </a:p>
          <a:p>
            <a:pPr lvl="1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Font typeface="Wingdings" panose="05000000000000000000" pitchFamily="2" charset="2"/>
              <a:buChar char="§"/>
            </a:pP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indent="0">
              <a:lnSpc>
                <a:spcPct val="107000"/>
              </a:lnSpc>
              <a:spcBef>
                <a:spcPts val="800"/>
              </a:spcBef>
              <a:spcAft>
                <a:spcPts val="400"/>
              </a:spcAft>
              <a:buNone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705F268-B090-402C-8699-D1F18BCBF89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603" y="15810"/>
            <a:ext cx="2904187" cy="1054029"/>
          </a:xfrm>
          <a:prstGeom prst="rect">
            <a:avLst/>
          </a:prstGeom>
        </p:spPr>
      </p:pic>
      <p:sp>
        <p:nvSpPr>
          <p:cNvPr id="4" name="Subtitle 2">
            <a:extLst>
              <a:ext uri="{FF2B5EF4-FFF2-40B4-BE49-F238E27FC236}">
                <a16:creationId xmlns:a16="http://schemas.microsoft.com/office/drawing/2014/main" id="{466306A4-A02C-D126-E26D-9C37CC9C0603}"/>
              </a:ext>
            </a:extLst>
          </p:cNvPr>
          <p:cNvSpPr txBox="1">
            <a:spLocks/>
          </p:cNvSpPr>
          <p:nvPr/>
        </p:nvSpPr>
        <p:spPr>
          <a:xfrm>
            <a:off x="9806521" y="975186"/>
            <a:ext cx="528104" cy="2942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FFC000"/>
                </a:solidFill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1377203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8C30C7-D41B-AB64-D2EF-09F084EBA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33B5D946-0873-AF99-F407-EBB8784236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61" y="-54856"/>
            <a:ext cx="12192846" cy="6857524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441FEA2B-5118-D113-3834-7CB48121DA6A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644768" y="293077"/>
            <a:ext cx="9144000" cy="57771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600" b="1" dirty="0">
                <a:solidFill>
                  <a:schemeClr val="bg1"/>
                </a:solidFill>
              </a:rPr>
              <a:t>Judges &amp; Jury</a:t>
            </a:r>
          </a:p>
          <a:p>
            <a:pPr marL="0" indent="0">
              <a:buNone/>
            </a:pPr>
            <a:endParaRPr lang="en-US" sz="3600" b="1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79B9F5-1D0F-28FD-AD46-AE42A33F982D}"/>
              </a:ext>
            </a:extLst>
          </p:cNvPr>
          <p:cNvCxnSpPr>
            <a:cxnSpLocks/>
          </p:cNvCxnSpPr>
          <p:nvPr/>
        </p:nvCxnSpPr>
        <p:spPr>
          <a:xfrm>
            <a:off x="644768" y="812175"/>
            <a:ext cx="8124094" cy="0"/>
          </a:xfrm>
          <a:prstGeom prst="line">
            <a:avLst/>
          </a:prstGeom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600C1B0-8FAF-4113-8AF5-4E9F1B18CE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2220972"/>
              </p:ext>
            </p:extLst>
          </p:nvPr>
        </p:nvGraphicFramePr>
        <p:xfrm>
          <a:off x="644768" y="1360199"/>
          <a:ext cx="10515600" cy="3435479"/>
        </p:xfrm>
        <a:graphic>
          <a:graphicData uri="http://schemas.openxmlformats.org/drawingml/2006/table">
            <a:tbl>
              <a:tblPr firstRow="1" firstCol="1" bandRow="1">
                <a:tableStyleId>{91EBBBCC-DAD2-459C-BE2E-F6DE35CF9A28}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73063117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7843537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75558483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Aspect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Jury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Judges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15833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Phase Involvement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Early stages (screening, feedback)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Final stages (evaluation, ranking)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443707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Focus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Rules compliance and guidance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Technical and innovative excellence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4323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Interaction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Ongoing throughout competition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Primarily during final presentations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121809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Authority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>
                          <a:effectLst/>
                        </a:rPr>
                        <a:t>Shortlisting and disqualification</a:t>
                      </a:r>
                      <a:endParaRPr lang="en-US" sz="2400" kern="10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2400" kern="100" dirty="0">
                          <a:effectLst/>
                        </a:rPr>
                        <a:t>Determining winners and rankings</a:t>
                      </a:r>
                      <a:endParaRPr lang="en-US" sz="2400" kern="100" dirty="0">
                        <a:effectLst/>
                        <a:latin typeface="Aptos"/>
                        <a:ea typeface="Aptos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45602269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2D45535E-1184-4A72-8AF5-E6CFE226483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603" y="15810"/>
            <a:ext cx="2904187" cy="1054029"/>
          </a:xfrm>
          <a:prstGeom prst="rect">
            <a:avLst/>
          </a:prstGeom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859872A4-52BA-9CFB-0294-15C945D1BA50}"/>
              </a:ext>
            </a:extLst>
          </p:cNvPr>
          <p:cNvSpPr txBox="1">
            <a:spLocks/>
          </p:cNvSpPr>
          <p:nvPr/>
        </p:nvSpPr>
        <p:spPr>
          <a:xfrm>
            <a:off x="9806521" y="975186"/>
            <a:ext cx="528104" cy="294202"/>
          </a:xfrm>
          <a:prstGeom prst="rect">
            <a:avLst/>
          </a:prstGeom>
          <a:noFill/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dirty="0">
                <a:solidFill>
                  <a:srgbClr val="FFC000"/>
                </a:solidFill>
              </a:rPr>
              <a:t>2.0</a:t>
            </a:r>
          </a:p>
        </p:txBody>
      </p:sp>
    </p:spTree>
    <p:extLst>
      <p:ext uri="{BB962C8B-B14F-4D97-AF65-F5344CB8AC3E}">
        <p14:creationId xmlns:p14="http://schemas.microsoft.com/office/powerpoint/2010/main" val="1926206744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12192</TotalTime>
  <Words>146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Aptos</vt:lpstr>
      <vt:lpstr>Arial</vt:lpstr>
      <vt:lpstr>Calibri</vt:lpstr>
      <vt:lpstr>Calibri Light</vt:lpstr>
      <vt:lpstr>Wingdings</vt:lpstr>
      <vt:lpstr>1_Office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SRM</cp:lastModifiedBy>
  <cp:revision>109</cp:revision>
  <dcterms:created xsi:type="dcterms:W3CDTF">2018-02-18T19:39:47Z</dcterms:created>
  <dcterms:modified xsi:type="dcterms:W3CDTF">2025-10-30T20:37:17Z</dcterms:modified>
</cp:coreProperties>
</file>