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4875"/>
    <p:restoredTop sz="94651"/>
  </p:normalViewPr>
  <p:slideViewPr>
    <p:cSldViewPr snapToGrid="0">
      <p:cViewPr varScale="1">
        <p:scale>
          <a:sx n="192" d="100"/>
          <a:sy n="192" d="100"/>
        </p:scale>
        <p:origin x="184" y="2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3e7246047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3e7246047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3e7246047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3e7246047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3e7246047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3e7246047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3e724604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3e724604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3e724604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3e724604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3e7246047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3e7246047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3e724604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3e724604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3e724604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3e724604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3e7246047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3e7246047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3e7246047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3e7246047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3e7246047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3e724604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jpg"/><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4" Type="http://schemas.openxmlformats.org/officeDocument/2006/relationships/image" Target="../media/image10.jpg"/><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image" Target="../media/image12.jpg"/><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4" Type="http://schemas.openxmlformats.org/officeDocument/2006/relationships/image" Target="../media/image14.jpg"/><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2304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CS 4476 Project 1</a:t>
            </a:r>
            <a:endParaRPr/>
          </a:p>
        </p:txBody>
      </p:sp>
      <p:sp>
        <p:nvSpPr>
          <p:cNvPr id="55" name="Google Shape;55;p13"/>
          <p:cNvSpPr txBox="1">
            <a:spLocks noGrp="1"/>
          </p:cNvSpPr>
          <p:nvPr>
            <p:ph type="subTitle" idx="1"/>
          </p:nvPr>
        </p:nvSpPr>
        <p:spPr>
          <a:xfrm>
            <a:off x="311700" y="2320025"/>
            <a:ext cx="8520600" cy="179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Ashwin Rathie</a:t>
            </a:r>
            <a:endParaRPr dirty="0"/>
          </a:p>
          <a:p>
            <a:pPr marL="0" lvl="0" indent="0" algn="ctr" rtl="0">
              <a:spcBef>
                <a:spcPts val="0"/>
              </a:spcBef>
              <a:spcAft>
                <a:spcPts val="0"/>
              </a:spcAft>
              <a:buNone/>
            </a:pPr>
            <a:r>
              <a:rPr lang="en-US" dirty="0" err="1" smtClean="0"/>
              <a:t>Ashwin.rathie@gatech.edu</a:t>
            </a:r>
            <a:endParaRPr dirty="0"/>
          </a:p>
          <a:p>
            <a:pPr marL="0" lvl="0" indent="0" algn="ctr" rtl="0">
              <a:spcBef>
                <a:spcPts val="0"/>
              </a:spcBef>
              <a:spcAft>
                <a:spcPts val="0"/>
              </a:spcAft>
              <a:buNone/>
            </a:pPr>
            <a:r>
              <a:rPr lang="en-US" dirty="0" smtClean="0"/>
              <a:t>arathie6</a:t>
            </a:r>
            <a:endParaRPr dirty="0"/>
          </a:p>
          <a:p>
            <a:pPr marL="0" lvl="0" indent="0" algn="ctr" rtl="0">
              <a:spcBef>
                <a:spcPts val="0"/>
              </a:spcBef>
              <a:spcAft>
                <a:spcPts val="0"/>
              </a:spcAft>
              <a:buNone/>
            </a:pPr>
            <a:r>
              <a:rPr lang="en-US" dirty="0" smtClean="0"/>
              <a:t>903281887</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2: Hybrid images with PyTorch</a:t>
            </a:r>
            <a:endParaRPr/>
          </a:p>
        </p:txBody>
      </p:sp>
      <p:sp>
        <p:nvSpPr>
          <p:cNvPr id="117" name="Google Shape;117;p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Submarine + Fish</a:t>
            </a:r>
            <a:endParaRPr b="1"/>
          </a:p>
          <a:p>
            <a:pPr marL="0" lvl="0" indent="0" algn="l" rtl="0">
              <a:spcBef>
                <a:spcPts val="1600"/>
              </a:spcBef>
              <a:spcAft>
                <a:spcPts val="0"/>
              </a:spcAft>
              <a:buClr>
                <a:schemeClr val="dk1"/>
              </a:buClr>
              <a:buSzPts val="1100"/>
              <a:buFont typeface="Arial"/>
              <a:buNone/>
            </a:pPr>
            <a:r>
              <a:rPr lang="en"/>
              <a:t>&lt;insert your hybrid image here&gt;</a:t>
            </a:r>
            <a:endParaRPr b="1"/>
          </a:p>
          <a:p>
            <a:pPr marL="0" lvl="0" indent="0" algn="l" rtl="0">
              <a:spcBef>
                <a:spcPts val="1600"/>
              </a:spcBef>
              <a:spcAft>
                <a:spcPts val="1600"/>
              </a:spcAft>
              <a:buNone/>
            </a:pPr>
            <a:endParaRPr/>
          </a:p>
        </p:txBody>
      </p:sp>
      <p:sp>
        <p:nvSpPr>
          <p:cNvPr id="118" name="Google Shape;118;p22"/>
          <p:cNvSpPr txBox="1">
            <a:spLocks noGrp="1"/>
          </p:cNvSpPr>
          <p:nvPr>
            <p:ph type="body" idx="2"/>
          </p:nvPr>
        </p:nvSpPr>
        <p:spPr>
          <a:xfrm>
            <a:off x="4832400" y="1152474"/>
            <a:ext cx="3999900" cy="37176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1 vs. Part 2</a:t>
            </a:r>
            <a:endParaRPr dirty="0"/>
          </a:p>
          <a:p>
            <a:pPr marL="0" lvl="0" indent="0" algn="l" rtl="0">
              <a:spcBef>
                <a:spcPts val="1600"/>
              </a:spcBef>
              <a:spcAft>
                <a:spcPts val="1600"/>
              </a:spcAft>
              <a:buNone/>
            </a:pPr>
            <a:r>
              <a:rPr lang="en" dirty="0"/>
              <a:t>&lt;Compare the run-times of Parts 1 and 2 here, as calculated in proj1.ipynb. What can you say about the two methods</a:t>
            </a:r>
            <a:r>
              <a:rPr lang="en" dirty="0" smtClean="0"/>
              <a:t>?&gt;</a:t>
            </a:r>
            <a:endParaRPr lang="en-US" dirty="0" smtClean="0"/>
          </a:p>
          <a:p>
            <a:pPr marL="0" lvl="0" indent="0" algn="l" rtl="0">
              <a:spcBef>
                <a:spcPts val="1600"/>
              </a:spcBef>
              <a:spcAft>
                <a:spcPts val="1600"/>
              </a:spcAft>
              <a:buNone/>
            </a:pPr>
            <a:r>
              <a:rPr lang="en-US" dirty="0" smtClean="0"/>
              <a:t>Part 1 ran in 8.384s while part 2 ran in 1.683s. It seems that the tensor/</a:t>
            </a:r>
            <a:r>
              <a:rPr lang="en-US" dirty="0" err="1" smtClean="0"/>
              <a:t>PyTorch</a:t>
            </a:r>
            <a:r>
              <a:rPr lang="en-US" dirty="0" smtClean="0"/>
              <a:t> method is significantly faster. This could be due to code optimizations in the </a:t>
            </a:r>
            <a:r>
              <a:rPr lang="en-US" dirty="0" err="1" smtClean="0"/>
              <a:t>PyTorch</a:t>
            </a:r>
            <a:r>
              <a:rPr lang="en-US" dirty="0" smtClean="0"/>
              <a:t> library (using conv2d() instead of our own manual method of convolution), as well as possibly quicker mathematical operations using the Tensor structure rather than </a:t>
            </a:r>
            <a:r>
              <a:rPr lang="en-US" dirty="0" err="1" smtClean="0"/>
              <a:t>ndarrays</a:t>
            </a:r>
            <a:r>
              <a:rPr lang="en-US" dirty="0" smtClean="0"/>
              <a:t>.</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004" y="2006760"/>
            <a:ext cx="3233257" cy="26469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Tests</a:t>
            </a:r>
            <a:endParaRPr/>
          </a:p>
        </p:txBody>
      </p:sp>
      <p:sp>
        <p:nvSpPr>
          <p:cNvPr id="124" name="Google Shape;12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&lt;Provide a screenshot of the results when you run `pytest tests` on your final code implementation (note: we will re-run these tests).&gt;</a:t>
            </a:r>
            <a:endParaRPr/>
          </a:p>
        </p:txBody>
      </p:sp>
      <p:pic>
        <p:nvPicPr>
          <p:cNvPr id="2" name="Picture 1"/>
          <p:cNvPicPr>
            <a:picLocks noChangeAspect="1"/>
          </p:cNvPicPr>
          <p:nvPr/>
        </p:nvPicPr>
        <p:blipFill>
          <a:blip r:embed="rId3"/>
          <a:stretch>
            <a:fillRect/>
          </a:stretch>
        </p:blipFill>
        <p:spPr>
          <a:xfrm>
            <a:off x="203321" y="2279374"/>
            <a:ext cx="8737357" cy="216998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33900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Conclusions</a:t>
            </a:r>
            <a:endParaRPr dirty="0"/>
          </a:p>
        </p:txBody>
      </p:sp>
      <p:sp>
        <p:nvSpPr>
          <p:cNvPr id="130" name="Google Shape;130;p24"/>
          <p:cNvSpPr txBox="1">
            <a:spLocks noGrp="1"/>
          </p:cNvSpPr>
          <p:nvPr>
            <p:ph type="body" idx="1"/>
          </p:nvPr>
        </p:nvSpPr>
        <p:spPr>
          <a:xfrm>
            <a:off x="311700" y="827798"/>
            <a:ext cx="8520600" cy="2889437"/>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dirty="0"/>
              <a:t>&lt;Describe what you have learned in this project. Consider questions like how varying the cutoff frequency value or swapping images within a pair influences the resulting hybrid image. Feel free to include any challenges you ran into</a:t>
            </a:r>
            <a:r>
              <a:rPr lang="en" sz="1400" dirty="0" smtClean="0"/>
              <a:t>.&gt;</a:t>
            </a:r>
            <a:endParaRPr lang="en-US" sz="1400" dirty="0" smtClean="0"/>
          </a:p>
          <a:p>
            <a:pPr marL="0" lvl="0" indent="0" algn="l" rtl="0">
              <a:spcBef>
                <a:spcPts val="0"/>
              </a:spcBef>
              <a:spcAft>
                <a:spcPts val="1600"/>
              </a:spcAft>
              <a:buNone/>
            </a:pPr>
            <a:r>
              <a:rPr lang="en-US" dirty="0" smtClean="0"/>
              <a:t>Through experimentation, it appears that if you want the low frequency image to be more apparent, you should decrease the cutoff frequency (and increase it to have more of the high frequency image). Swapping images within the pair (</a:t>
            </a:r>
            <a:r>
              <a:rPr lang="en-US" dirty="0" err="1" smtClean="0"/>
              <a:t>low_fre</a:t>
            </a:r>
            <a:r>
              <a:rPr lang="en-US" dirty="0" smtClean="0"/>
              <a:t> image becomes the </a:t>
            </a:r>
            <a:r>
              <a:rPr lang="en-US" dirty="0" err="1" smtClean="0"/>
              <a:t>high_freq</a:t>
            </a:r>
            <a:r>
              <a:rPr lang="en-US" dirty="0"/>
              <a:t> </a:t>
            </a:r>
            <a:r>
              <a:rPr lang="en-US" dirty="0" smtClean="0"/>
              <a:t>image and vice versa)</a:t>
            </a:r>
            <a:r>
              <a:rPr lang="en-US" dirty="0" smtClean="0"/>
              <a:t> also swaps which image appears more prevalent during closer viewing and which is more prevalent during farther viewing. Overall, this was in interesting project and a good intro to </a:t>
            </a:r>
            <a:r>
              <a:rPr lang="en-US" dirty="0" err="1" smtClean="0"/>
              <a:t>PyTorch</a:t>
            </a:r>
            <a:endParaRPr dirty="0"/>
          </a:p>
        </p:txBody>
      </p:sp>
      <p:sp>
        <p:nvSpPr>
          <p:cNvPr id="2" name="TextBox 1"/>
          <p:cNvSpPr txBox="1"/>
          <p:nvPr/>
        </p:nvSpPr>
        <p:spPr>
          <a:xfrm>
            <a:off x="251791" y="3717235"/>
            <a:ext cx="8030817" cy="1600438"/>
          </a:xfrm>
          <a:prstGeom prst="rect">
            <a:avLst/>
          </a:prstGeom>
          <a:noFill/>
        </p:spPr>
        <p:txBody>
          <a:bodyPr wrap="square" rtlCol="0">
            <a:spAutoFit/>
          </a:bodyPr>
          <a:lstStyle/>
          <a:p>
            <a:pPr lvl="0"/>
            <a:r>
              <a:rPr lang="en-US" dirty="0">
                <a:solidFill>
                  <a:schemeClr val="bg2"/>
                </a:solidFill>
              </a:rPr>
              <a:t>One of the significant challenges I ran into was when writing the </a:t>
            </a:r>
            <a:r>
              <a:rPr lang="en-US" dirty="0" err="1">
                <a:solidFill>
                  <a:schemeClr val="bg2"/>
                </a:solidFill>
              </a:rPr>
              <a:t>get_item</a:t>
            </a:r>
            <a:r>
              <a:rPr lang="en-US" dirty="0">
                <a:solidFill>
                  <a:schemeClr val="bg2"/>
                </a:solidFill>
              </a:rPr>
              <a:t>() </a:t>
            </a:r>
            <a:r>
              <a:rPr lang="en-US" dirty="0" smtClean="0">
                <a:solidFill>
                  <a:schemeClr val="bg2"/>
                </a:solidFill>
              </a:rPr>
              <a:t>method. The code comment instructions said to </a:t>
            </a:r>
            <a:r>
              <a:rPr lang="en-US" dirty="0">
                <a:solidFill>
                  <a:schemeClr val="bg2"/>
                </a:solidFill>
              </a:rPr>
              <a:t>normalize the pixels and transpose the dimensions before transforming the image into a </a:t>
            </a:r>
            <a:r>
              <a:rPr lang="en-US" dirty="0" smtClean="0">
                <a:solidFill>
                  <a:schemeClr val="bg2"/>
                </a:solidFill>
              </a:rPr>
              <a:t>Tensor. Only after much, much debugging, experimentation, and trial and error </a:t>
            </a:r>
            <a:r>
              <a:rPr lang="en-US" i="1" dirty="0" smtClean="0">
                <a:solidFill>
                  <a:schemeClr val="bg2"/>
                </a:solidFill>
              </a:rPr>
              <a:t>did I realize that the </a:t>
            </a:r>
            <a:r>
              <a:rPr lang="en-US" i="1" dirty="0" err="1" smtClean="0">
                <a:solidFill>
                  <a:schemeClr val="bg2"/>
                </a:solidFill>
              </a:rPr>
              <a:t>ToTensor</a:t>
            </a:r>
            <a:r>
              <a:rPr lang="en-US" i="1" dirty="0" smtClean="0">
                <a:solidFill>
                  <a:schemeClr val="bg2"/>
                </a:solidFill>
              </a:rPr>
              <a:t>() transformation method transposes and normalizes for you, and that trying to transpose and normalize yourself before calling the transformation actually causes problems.</a:t>
            </a:r>
            <a:endParaRPr lang="en-US" i="1" dirty="0">
              <a:solidFill>
                <a:schemeClr val="bg2"/>
              </a:solidFill>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1: Image filtering</a:t>
            </a:r>
            <a:endParaRPr/>
          </a:p>
        </p:txBody>
      </p:sp>
      <p:sp>
        <p:nvSpPr>
          <p:cNvPr id="61" name="Google Shape;61;p1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&lt;insert visualization of Gaussian kernel from proj1.ipynb here</a:t>
            </a:r>
            <a:r>
              <a:rPr lang="en" dirty="0" smtClean="0"/>
              <a:t>&gt;</a:t>
            </a:r>
            <a:endParaRPr lang="en-US" dirty="0"/>
          </a:p>
          <a:p>
            <a:pPr marL="0" lvl="0" indent="0" algn="l" rtl="0">
              <a:spcBef>
                <a:spcPts val="0"/>
              </a:spcBef>
              <a:spcAft>
                <a:spcPts val="1600"/>
              </a:spcAft>
              <a:buNone/>
            </a:pPr>
            <a:endParaRPr dirty="0"/>
          </a:p>
        </p:txBody>
      </p:sp>
      <p:sp>
        <p:nvSpPr>
          <p:cNvPr id="62" name="Google Shape;62;p14"/>
          <p:cNvSpPr txBox="1">
            <a:spLocks noGrp="1"/>
          </p:cNvSpPr>
          <p:nvPr>
            <p:ph type="body" idx="2"/>
          </p:nvPr>
        </p:nvSpPr>
        <p:spPr>
          <a:xfrm>
            <a:off x="4832400" y="445025"/>
            <a:ext cx="3999900" cy="4349424"/>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&lt;Describe your implementation of </a:t>
            </a:r>
            <a:r>
              <a:rPr lang="en" dirty="0" err="1"/>
              <a:t>my_imfilter</a:t>
            </a:r>
            <a:r>
              <a:rPr lang="en" dirty="0"/>
              <a:t>() in words</a:t>
            </a:r>
            <a:r>
              <a:rPr lang="en" dirty="0" smtClean="0"/>
              <a:t>.&gt;</a:t>
            </a:r>
            <a:endParaRPr lang="en-US" dirty="0"/>
          </a:p>
          <a:p>
            <a:pPr marL="0" lvl="0" indent="0" algn="l" rtl="0">
              <a:spcBef>
                <a:spcPts val="0"/>
              </a:spcBef>
              <a:spcAft>
                <a:spcPts val="1600"/>
              </a:spcAft>
              <a:buNone/>
            </a:pPr>
            <a:r>
              <a:rPr lang="en-US" dirty="0" smtClean="0"/>
              <a:t>Overall, the point of the </a:t>
            </a:r>
            <a:r>
              <a:rPr lang="en-US" dirty="0" err="1" smtClean="0"/>
              <a:t>my_imfilter</a:t>
            </a:r>
            <a:r>
              <a:rPr lang="en-US" dirty="0" smtClean="0"/>
              <a:t>() method was to 1) perform the “sliding” of the kernel over the entire image, 2) calculating the new pixel value using convolution, and 3) assigning the pixel value to the new image. </a:t>
            </a:r>
          </a:p>
          <a:p>
            <a:pPr marL="0" lvl="0" indent="0" algn="l" rtl="0">
              <a:spcBef>
                <a:spcPts val="0"/>
              </a:spcBef>
              <a:spcAft>
                <a:spcPts val="1600"/>
              </a:spcAft>
              <a:buNone/>
            </a:pPr>
            <a:r>
              <a:rPr lang="en-US" dirty="0" smtClean="0"/>
              <a:t>My implementation pads the image with the appropriate kernel dimension//2 on each side of the image.</a:t>
            </a:r>
          </a:p>
          <a:p>
            <a:pPr marL="0" lvl="0" indent="0" algn="l" rtl="0">
              <a:spcBef>
                <a:spcPts val="0"/>
              </a:spcBef>
              <a:spcAft>
                <a:spcPts val="1600"/>
              </a:spcAft>
              <a:buNone/>
            </a:pPr>
            <a:r>
              <a:rPr lang="en-US" dirty="0" smtClean="0"/>
              <a:t>It then looks at each pixel and each channel of each pixel as well as the surrounding pixels, the “window”, performs the dot product of the kernel and the ”window”, sums it up and assigns it to the filtered image.</a:t>
            </a:r>
            <a:endParaRPr dirty="0"/>
          </a:p>
        </p:txBody>
      </p:sp>
      <p:pic>
        <p:nvPicPr>
          <p:cNvPr id="2" name="Picture 1"/>
          <p:cNvPicPr>
            <a:picLocks noChangeAspect="1"/>
          </p:cNvPicPr>
          <p:nvPr/>
        </p:nvPicPr>
        <p:blipFill>
          <a:blip r:embed="rId3"/>
          <a:stretch>
            <a:fillRect/>
          </a:stretch>
        </p:blipFill>
        <p:spPr>
          <a:xfrm>
            <a:off x="564575" y="1772730"/>
            <a:ext cx="3494149" cy="32073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1: Image filtering</a:t>
            </a:r>
            <a:endParaRPr dirty="0"/>
          </a:p>
        </p:txBody>
      </p:sp>
      <p:sp>
        <p:nvSpPr>
          <p:cNvPr id="68" name="Google Shape;68;p1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t>Identity filter</a:t>
            </a:r>
            <a:endParaRPr b="1" dirty="0"/>
          </a:p>
          <a:p>
            <a:pPr marL="0" lvl="0" indent="0" algn="l" rtl="0">
              <a:spcBef>
                <a:spcPts val="1600"/>
              </a:spcBef>
              <a:spcAft>
                <a:spcPts val="0"/>
              </a:spcAft>
              <a:buClr>
                <a:schemeClr val="dk1"/>
              </a:buClr>
              <a:buSzPts val="1100"/>
              <a:buFont typeface="Arial"/>
              <a:buNone/>
            </a:pPr>
            <a:r>
              <a:rPr lang="en" dirty="0"/>
              <a:t>&lt;insert the results from proj1_test_filtering.ipynb using 1b_cat.bmp with the identity filter here&gt;</a:t>
            </a:r>
            <a:endParaRPr b="1" dirty="0"/>
          </a:p>
          <a:p>
            <a:pPr marL="0" lvl="0" indent="0" algn="l" rtl="0">
              <a:spcBef>
                <a:spcPts val="1600"/>
              </a:spcBef>
              <a:spcAft>
                <a:spcPts val="1600"/>
              </a:spcAft>
              <a:buClr>
                <a:schemeClr val="dk1"/>
              </a:buClr>
              <a:buSzPts val="1100"/>
              <a:buFont typeface="Arial"/>
              <a:buNone/>
            </a:pPr>
            <a:endParaRPr dirty="0"/>
          </a:p>
        </p:txBody>
      </p:sp>
      <p:sp>
        <p:nvSpPr>
          <p:cNvPr id="69" name="Google Shape;69;p1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t>Small blur with a box filter</a:t>
            </a:r>
            <a:endParaRPr dirty="0"/>
          </a:p>
          <a:p>
            <a:pPr marL="0" lvl="0" indent="0" algn="l" rtl="0">
              <a:spcBef>
                <a:spcPts val="1600"/>
              </a:spcBef>
              <a:spcAft>
                <a:spcPts val="1600"/>
              </a:spcAft>
              <a:buClr>
                <a:schemeClr val="dk1"/>
              </a:buClr>
              <a:buSzPts val="1100"/>
              <a:buFont typeface="Arial"/>
              <a:buNone/>
            </a:pPr>
            <a:r>
              <a:rPr lang="en" dirty="0"/>
              <a:t>&lt;insert the results from proj1_test_filtering.ipynb using 1b_cat.bmp with the box filter here&gt;</a:t>
            </a:r>
            <a:endParaRPr b="1" dirty="0"/>
          </a:p>
        </p:txBody>
      </p:sp>
      <p:pic>
        <p:nvPicPr>
          <p:cNvPr id="2" name="Picture 1"/>
          <p:cNvPicPr>
            <a:picLocks noChangeAspect="1"/>
          </p:cNvPicPr>
          <p:nvPr/>
        </p:nvPicPr>
        <p:blipFill rotWithShape="1">
          <a:blip r:embed="rId3"/>
          <a:srcRect t="1194" b="1"/>
          <a:stretch/>
        </p:blipFill>
        <p:spPr>
          <a:xfrm>
            <a:off x="587280" y="2135991"/>
            <a:ext cx="3422753" cy="2837781"/>
          </a:xfrm>
          <a:prstGeom prst="rect">
            <a:avLst/>
          </a:prstGeom>
        </p:spPr>
      </p:pic>
      <p:pic>
        <p:nvPicPr>
          <p:cNvPr id="3" name="Picture 2"/>
          <p:cNvPicPr>
            <a:picLocks noChangeAspect="1"/>
          </p:cNvPicPr>
          <p:nvPr/>
        </p:nvPicPr>
        <p:blipFill>
          <a:blip r:embed="rId4"/>
          <a:stretch>
            <a:fillRect/>
          </a:stretch>
        </p:blipFill>
        <p:spPr>
          <a:xfrm>
            <a:off x="5036948" y="2135991"/>
            <a:ext cx="3272691" cy="283778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1: Image filtering</a:t>
            </a:r>
            <a:endParaRPr/>
          </a:p>
        </p:txBody>
      </p:sp>
      <p:sp>
        <p:nvSpPr>
          <p:cNvPr id="75" name="Google Shape;75;p1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Sobel filter</a:t>
            </a:r>
            <a:endParaRPr b="1"/>
          </a:p>
          <a:p>
            <a:pPr marL="0" lvl="0" indent="0" algn="l" rtl="0">
              <a:spcBef>
                <a:spcPts val="1600"/>
              </a:spcBef>
              <a:spcAft>
                <a:spcPts val="1600"/>
              </a:spcAft>
              <a:buClr>
                <a:schemeClr val="dk1"/>
              </a:buClr>
              <a:buSzPts val="1100"/>
              <a:buFont typeface="Arial"/>
              <a:buNone/>
            </a:pPr>
            <a:r>
              <a:rPr lang="en"/>
              <a:t>&lt;insert the results from proj1_test_filtering.ipynb using 1b_cat.bmp with the Sobel filter here&gt;</a:t>
            </a:r>
            <a:endParaRPr b="1"/>
          </a:p>
        </p:txBody>
      </p:sp>
      <p:sp>
        <p:nvSpPr>
          <p:cNvPr id="76" name="Google Shape;76;p1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Discrete Laplacian filter</a:t>
            </a:r>
            <a:endParaRPr b="1"/>
          </a:p>
          <a:p>
            <a:pPr marL="0" lvl="0" indent="0" algn="l" rtl="0">
              <a:spcBef>
                <a:spcPts val="1600"/>
              </a:spcBef>
              <a:spcAft>
                <a:spcPts val="1600"/>
              </a:spcAft>
              <a:buClr>
                <a:schemeClr val="dk1"/>
              </a:buClr>
              <a:buSzPts val="1100"/>
              <a:buFont typeface="Arial"/>
              <a:buNone/>
            </a:pPr>
            <a:r>
              <a:rPr lang="en"/>
              <a:t>&lt;insert the results from proj1_test_filtering.ipynb using 1b_cat.bmp with the discrete Laplacian filter here&gt;</a:t>
            </a:r>
            <a:endParaRPr b="1"/>
          </a:p>
        </p:txBody>
      </p:sp>
      <p:pic>
        <p:nvPicPr>
          <p:cNvPr id="2" name="Picture 1"/>
          <p:cNvPicPr>
            <a:picLocks noChangeAspect="1"/>
          </p:cNvPicPr>
          <p:nvPr/>
        </p:nvPicPr>
        <p:blipFill>
          <a:blip r:embed="rId3"/>
          <a:stretch>
            <a:fillRect/>
          </a:stretch>
        </p:blipFill>
        <p:spPr>
          <a:xfrm>
            <a:off x="569942" y="2262753"/>
            <a:ext cx="3285374" cy="2823704"/>
          </a:xfrm>
          <a:prstGeom prst="rect">
            <a:avLst/>
          </a:prstGeom>
        </p:spPr>
      </p:pic>
      <p:pic>
        <p:nvPicPr>
          <p:cNvPr id="3" name="Picture 2"/>
          <p:cNvPicPr>
            <a:picLocks noChangeAspect="1"/>
          </p:cNvPicPr>
          <p:nvPr/>
        </p:nvPicPr>
        <p:blipFill>
          <a:blip r:embed="rId4"/>
          <a:stretch>
            <a:fillRect/>
          </a:stretch>
        </p:blipFill>
        <p:spPr>
          <a:xfrm>
            <a:off x="5393410" y="2509493"/>
            <a:ext cx="3040035" cy="25075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1: Hybrid images</a:t>
            </a:r>
            <a:endParaRPr/>
          </a:p>
        </p:txBody>
      </p:sp>
      <p:sp>
        <p:nvSpPr>
          <p:cNvPr id="82" name="Google Shape;82;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&lt;Describe your implementation of </a:t>
            </a:r>
            <a:r>
              <a:rPr lang="en" dirty="0" err="1"/>
              <a:t>create_hybrid_image</a:t>
            </a:r>
            <a:r>
              <a:rPr lang="en" dirty="0"/>
              <a:t>() </a:t>
            </a:r>
            <a:r>
              <a:rPr lang="en" dirty="0" smtClean="0"/>
              <a:t>here.&gt;</a:t>
            </a:r>
            <a:endParaRPr lang="en-US" dirty="0" smtClean="0"/>
          </a:p>
          <a:p>
            <a:pPr marL="0" lvl="0" indent="0" algn="l" rtl="0">
              <a:spcBef>
                <a:spcPts val="0"/>
              </a:spcBef>
              <a:spcAft>
                <a:spcPts val="1600"/>
              </a:spcAft>
              <a:buNone/>
            </a:pPr>
            <a:r>
              <a:rPr lang="en-US" dirty="0" smtClean="0"/>
              <a:t>I created the </a:t>
            </a:r>
            <a:r>
              <a:rPr lang="en-US" dirty="0" err="1" smtClean="0"/>
              <a:t>low_freq</a:t>
            </a:r>
            <a:r>
              <a:rPr lang="en-US" dirty="0" smtClean="0"/>
              <a:t> image by calling </a:t>
            </a:r>
            <a:r>
              <a:rPr lang="en-US" dirty="0" err="1" smtClean="0"/>
              <a:t>my_imfilter</a:t>
            </a:r>
            <a:r>
              <a:rPr lang="en-US" dirty="0" smtClean="0"/>
              <a:t>() on image1 and the kernel. I then created the </a:t>
            </a:r>
            <a:r>
              <a:rPr lang="en-US" dirty="0" err="1" smtClean="0"/>
              <a:t>high_freq</a:t>
            </a:r>
            <a:r>
              <a:rPr lang="en-US" dirty="0" smtClean="0"/>
              <a:t> image by subtracting the result of a call to </a:t>
            </a:r>
            <a:r>
              <a:rPr lang="en-US" dirty="0" err="1" smtClean="0"/>
              <a:t>my_imfilter</a:t>
            </a:r>
            <a:r>
              <a:rPr lang="en-US" dirty="0" smtClean="0"/>
              <a:t>() on image2 and the kernel from the original image 2 (</a:t>
            </a:r>
            <a:r>
              <a:rPr lang="en-US" dirty="0" err="1" smtClean="0"/>
              <a:t>orig</a:t>
            </a:r>
            <a:r>
              <a:rPr lang="en-US" dirty="0" smtClean="0"/>
              <a:t> </a:t>
            </a:r>
            <a:r>
              <a:rPr lang="mr-IN" dirty="0" smtClean="0"/>
              <a:t>–</a:t>
            </a:r>
            <a:r>
              <a:rPr lang="en-US" dirty="0" smtClean="0"/>
              <a:t> </a:t>
            </a:r>
            <a:r>
              <a:rPr lang="en-US" dirty="0" err="1" smtClean="0"/>
              <a:t>low_freq</a:t>
            </a:r>
            <a:r>
              <a:rPr lang="en-US" dirty="0" smtClean="0"/>
              <a:t> = </a:t>
            </a:r>
            <a:r>
              <a:rPr lang="en-US" dirty="0" err="1" smtClean="0"/>
              <a:t>high_freq</a:t>
            </a:r>
            <a:r>
              <a:rPr lang="en-US" dirty="0" smtClean="0"/>
              <a:t>). The hybrid was created by simply adding the </a:t>
            </a:r>
            <a:r>
              <a:rPr lang="en-US" dirty="0" err="1" smtClean="0"/>
              <a:t>low_freq</a:t>
            </a:r>
            <a:r>
              <a:rPr lang="en-US" dirty="0" smtClean="0"/>
              <a:t> and </a:t>
            </a:r>
            <a:r>
              <a:rPr lang="en-US" dirty="0" err="1" smtClean="0"/>
              <a:t>high_freq</a:t>
            </a:r>
            <a:r>
              <a:rPr lang="en-US" dirty="0" smtClean="0"/>
              <a:t> and clipping the values to be between 0 and 1.</a:t>
            </a:r>
            <a:endParaRPr lang="en-US" dirty="0"/>
          </a:p>
        </p:txBody>
      </p:sp>
      <p:sp>
        <p:nvSpPr>
          <p:cNvPr id="83" name="Google Shape;83;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t>Cat + Dog</a:t>
            </a:r>
            <a:endParaRPr b="1" dirty="0"/>
          </a:p>
          <a:p>
            <a:pPr marL="0" lvl="0" indent="0" algn="l" rtl="0">
              <a:spcBef>
                <a:spcPts val="1600"/>
              </a:spcBef>
              <a:spcAft>
                <a:spcPts val="0"/>
              </a:spcAft>
              <a:buClr>
                <a:schemeClr val="dk1"/>
              </a:buClr>
              <a:buSzPts val="1100"/>
              <a:buFont typeface="Arial"/>
              <a:buNone/>
            </a:pPr>
            <a:r>
              <a:rPr lang="en" dirty="0"/>
              <a:t>&lt;insert your hybrid image here&gt;</a:t>
            </a: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r>
              <a:rPr lang="en" dirty="0"/>
              <a:t>Cutoff frequency</a:t>
            </a:r>
            <a:r>
              <a:rPr lang="en" dirty="0" smtClean="0"/>
              <a:t>:</a:t>
            </a:r>
            <a:r>
              <a:rPr lang="en-US" dirty="0" smtClean="0"/>
              <a:t> 7</a:t>
            </a:r>
            <a:endParaRPr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7782" y="2065268"/>
            <a:ext cx="1806742" cy="159081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1: Hybrid images</a:t>
            </a:r>
            <a:endParaRPr/>
          </a:p>
        </p:txBody>
      </p:sp>
      <p:sp>
        <p:nvSpPr>
          <p:cNvPr id="89" name="Google Shape;89;p1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Motorcycle + Bicycle</a:t>
            </a:r>
            <a:endParaRPr dirty="0"/>
          </a:p>
          <a:p>
            <a:pPr marL="0" lvl="0" indent="0" algn="l" rtl="0">
              <a:spcBef>
                <a:spcPts val="1600"/>
              </a:spcBef>
              <a:spcAft>
                <a:spcPts val="0"/>
              </a:spcAft>
              <a:buNone/>
            </a:pPr>
            <a:r>
              <a:rPr lang="en" dirty="0"/>
              <a:t>&lt;insert your hybrid image here&gt;</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r>
              <a:rPr lang="en" dirty="0"/>
              <a:t>Cutoff frequency: </a:t>
            </a:r>
            <a:r>
              <a:rPr lang="en-US" dirty="0" smtClean="0"/>
              <a:t>4</a:t>
            </a:r>
            <a:endParaRPr b="1" dirty="0"/>
          </a:p>
        </p:txBody>
      </p:sp>
      <p:sp>
        <p:nvSpPr>
          <p:cNvPr id="90" name="Google Shape;90;p1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Plane + Bird</a:t>
            </a:r>
            <a:endParaRPr dirty="0"/>
          </a:p>
          <a:p>
            <a:pPr marL="0" lvl="0" indent="0" algn="l" rtl="0">
              <a:spcBef>
                <a:spcPts val="1600"/>
              </a:spcBef>
              <a:spcAft>
                <a:spcPts val="0"/>
              </a:spcAft>
              <a:buNone/>
            </a:pPr>
            <a:r>
              <a:rPr lang="en" dirty="0"/>
              <a:t>&lt;insert your hybrid image here&gt;</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r>
              <a:rPr lang="en" dirty="0"/>
              <a:t>Cutoff </a:t>
            </a:r>
            <a:r>
              <a:rPr lang="en" dirty="0" smtClean="0"/>
              <a:t>frequency:</a:t>
            </a:r>
            <a:r>
              <a:rPr lang="en-US" dirty="0"/>
              <a:t> </a:t>
            </a:r>
            <a:r>
              <a:rPr lang="en-US" dirty="0" smtClean="0"/>
              <a:t>9</a:t>
            </a:r>
            <a:endParaRPr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087" y="2046770"/>
            <a:ext cx="2457992" cy="162780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0669" y="2024268"/>
            <a:ext cx="1842943" cy="16267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1: Hybrid images</a:t>
            </a:r>
            <a:endParaRPr/>
          </a:p>
        </p:txBody>
      </p:sp>
      <p:sp>
        <p:nvSpPr>
          <p:cNvPr id="96" name="Google Shape;96;p1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t>Einstein + Marilyn</a:t>
            </a:r>
            <a:endParaRPr b="1" dirty="0"/>
          </a:p>
          <a:p>
            <a:pPr marL="0" lvl="0" indent="0" algn="l" rtl="0">
              <a:spcBef>
                <a:spcPts val="1600"/>
              </a:spcBef>
              <a:spcAft>
                <a:spcPts val="0"/>
              </a:spcAft>
              <a:buClr>
                <a:schemeClr val="dk1"/>
              </a:buClr>
              <a:buSzPts val="1100"/>
              <a:buFont typeface="Arial"/>
              <a:buNone/>
            </a:pPr>
            <a:r>
              <a:rPr lang="en" dirty="0"/>
              <a:t>&lt;insert your hybrid image here&gt;</a:t>
            </a: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r>
              <a:rPr lang="en" dirty="0"/>
              <a:t>Cutoff frequency: </a:t>
            </a:r>
            <a:r>
              <a:rPr lang="en-US" dirty="0" smtClean="0"/>
              <a:t>4</a:t>
            </a:r>
            <a:endParaRPr dirty="0"/>
          </a:p>
        </p:txBody>
      </p:sp>
      <p:sp>
        <p:nvSpPr>
          <p:cNvPr id="97" name="Google Shape;97;p1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Submarine + Fish</a:t>
            </a:r>
            <a:endParaRPr b="1" dirty="0"/>
          </a:p>
          <a:p>
            <a:pPr marL="0" lvl="0" indent="0" algn="l" rtl="0">
              <a:spcBef>
                <a:spcPts val="1600"/>
              </a:spcBef>
              <a:spcAft>
                <a:spcPts val="0"/>
              </a:spcAft>
              <a:buClr>
                <a:schemeClr val="dk1"/>
              </a:buClr>
              <a:buSzPts val="1100"/>
              <a:buFont typeface="Arial"/>
              <a:buNone/>
            </a:pPr>
            <a:r>
              <a:rPr lang="en" dirty="0"/>
              <a:t>&lt;insert your hybrid image here&gt;</a:t>
            </a: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Clr>
                <a:schemeClr val="dk1"/>
              </a:buClr>
              <a:buSzPts val="1100"/>
              <a:buFont typeface="Arial"/>
              <a:buNone/>
            </a:pPr>
            <a:r>
              <a:rPr lang="en" dirty="0"/>
              <a:t>Cutoff </a:t>
            </a:r>
            <a:r>
              <a:rPr lang="en" dirty="0" smtClean="0"/>
              <a:t>frequency:</a:t>
            </a:r>
            <a:r>
              <a:rPr lang="en-US" dirty="0"/>
              <a:t> </a:t>
            </a:r>
            <a:r>
              <a:rPr lang="en-US" dirty="0" smtClean="0"/>
              <a:t>4</a:t>
            </a:r>
            <a:endParaRPr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8344" y="2100470"/>
            <a:ext cx="1446331" cy="170345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4070" y="2012015"/>
            <a:ext cx="2188817" cy="179191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2: Hybrid images with PyTorch</a:t>
            </a:r>
            <a:endParaRPr/>
          </a:p>
        </p:txBody>
      </p:sp>
      <p:sp>
        <p:nvSpPr>
          <p:cNvPr id="103" name="Google Shape;103;p2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Cat + Dog</a:t>
            </a:r>
            <a:endParaRPr b="1"/>
          </a:p>
          <a:p>
            <a:pPr marL="0" lvl="0" indent="0" algn="l" rtl="0">
              <a:spcBef>
                <a:spcPts val="1600"/>
              </a:spcBef>
              <a:spcAft>
                <a:spcPts val="1600"/>
              </a:spcAft>
              <a:buNone/>
            </a:pPr>
            <a:r>
              <a:rPr lang="en"/>
              <a:t>&lt;insert your hybrid image here&gt;</a:t>
            </a:r>
            <a:endParaRPr/>
          </a:p>
        </p:txBody>
      </p:sp>
      <p:sp>
        <p:nvSpPr>
          <p:cNvPr id="104" name="Google Shape;104;p2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Motorcycle + Bicycle</a:t>
            </a:r>
            <a:endParaRPr/>
          </a:p>
          <a:p>
            <a:pPr marL="0" lvl="0" indent="0" algn="l" rtl="0">
              <a:spcBef>
                <a:spcPts val="1600"/>
              </a:spcBef>
              <a:spcAft>
                <a:spcPts val="1600"/>
              </a:spcAft>
              <a:buNone/>
            </a:pPr>
            <a:r>
              <a:rPr lang="en"/>
              <a:t>&lt;insert your hybrid image here&gt;</a:t>
            </a: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0" y="2056018"/>
            <a:ext cx="3078546" cy="271062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9583" y="2140209"/>
            <a:ext cx="3965911" cy="262643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2: Hybrid images with PyTorch</a:t>
            </a:r>
            <a:endParaRPr/>
          </a:p>
        </p:txBody>
      </p:sp>
      <p:sp>
        <p:nvSpPr>
          <p:cNvPr id="110" name="Google Shape;110;p2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Plane + Bird</a:t>
            </a:r>
            <a:endParaRPr/>
          </a:p>
          <a:p>
            <a:pPr marL="0" lvl="0" indent="0" algn="l" rtl="0">
              <a:spcBef>
                <a:spcPts val="1600"/>
              </a:spcBef>
              <a:spcAft>
                <a:spcPts val="1600"/>
              </a:spcAft>
              <a:buNone/>
            </a:pPr>
            <a:r>
              <a:rPr lang="en"/>
              <a:t>&lt;insert your hybrid image here&gt;</a:t>
            </a:r>
            <a:endParaRPr/>
          </a:p>
        </p:txBody>
      </p:sp>
      <p:sp>
        <p:nvSpPr>
          <p:cNvPr id="111" name="Google Shape;111;p21"/>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Einstein + Marilyn</a:t>
            </a:r>
            <a:endParaRPr b="1"/>
          </a:p>
          <a:p>
            <a:pPr marL="0" lvl="0" indent="0" algn="l" rtl="0">
              <a:spcBef>
                <a:spcPts val="1600"/>
              </a:spcBef>
              <a:spcAft>
                <a:spcPts val="1600"/>
              </a:spcAft>
              <a:buNone/>
            </a:pPr>
            <a:r>
              <a:rPr lang="en"/>
              <a:t>&lt;insert your hybrid image here&gt;</a:t>
            </a: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8072" y="1987825"/>
            <a:ext cx="3320550" cy="293093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135" y="2104751"/>
            <a:ext cx="2389256" cy="2814013"/>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791</Words>
  <Application>Microsoft Macintosh PowerPoint</Application>
  <PresentationFormat>On-screen Show (16:9)</PresentationFormat>
  <Paragraphs>83</Paragraphs>
  <Slides>12</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Simple Light</vt:lpstr>
      <vt:lpstr>CS 4476 Project 1</vt:lpstr>
      <vt:lpstr>Part 1: Image filtering</vt:lpstr>
      <vt:lpstr>Part 1: Image filtering</vt:lpstr>
      <vt:lpstr>Part 1: Image filtering</vt:lpstr>
      <vt:lpstr>Part 1: Hybrid images</vt:lpstr>
      <vt:lpstr>Part 1: Hybrid images</vt:lpstr>
      <vt:lpstr>Part 1: Hybrid images</vt:lpstr>
      <vt:lpstr>Part 2: Hybrid images with PyTorch</vt:lpstr>
      <vt:lpstr>Part 2: Hybrid images with PyTorch</vt:lpstr>
      <vt:lpstr>Part 2: Hybrid images with PyTorch</vt:lpstr>
      <vt:lpstr>Tests</vt:lpstr>
      <vt:lpstr>Conclusions</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4476 Project 1</dc:title>
  <cp:lastModifiedBy>Rathie, Ashwin G</cp:lastModifiedBy>
  <cp:revision>8</cp:revision>
  <dcterms:modified xsi:type="dcterms:W3CDTF">2019-09-07T21:13:02Z</dcterms:modified>
</cp:coreProperties>
</file>