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horzBarState="maximized">
    <p:restoredLeft sz="12358"/>
    <p:restoredTop sz="94651"/>
  </p:normalViewPr>
  <p:slideViewPr>
    <p:cSldViewPr snapToGrid="0">
      <p:cViewPr>
        <p:scale>
          <a:sx n="137" d="100"/>
          <a:sy n="137" d="100"/>
        </p:scale>
        <p:origin x="2912" y="14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417f8eab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417f8eab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417f8eabd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417f8eabd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417f8eabd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417f8eab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41531257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41531257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417f8eabd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417f8eabd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417f8eabd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417f8eabd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417f8eabd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417f8eabd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6439654e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6439654e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439654ed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439654ed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417f8eabd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417f8eabd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41531257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4153125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417f8eabd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417f8eabd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417f8eabd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417f8eabd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417f8eabd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417f8eabd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4153125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4153125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41531257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41531257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41531257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41531257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417f8ea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417f8ea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41531257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41531257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41531257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41531257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41531257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41531257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CS 4476 Project 4</a:t>
            </a:r>
            <a:endParaRPr/>
          </a:p>
        </p:txBody>
      </p:sp>
      <p:sp>
        <p:nvSpPr>
          <p:cNvPr id="55" name="Google Shape;55;p13"/>
          <p:cNvSpPr txBox="1">
            <a:spLocks noGrp="1"/>
          </p:cNvSpPr>
          <p:nvPr>
            <p:ph type="subTitle" idx="1"/>
          </p:nvPr>
        </p:nvSpPr>
        <p:spPr>
          <a:xfrm>
            <a:off x="311700" y="2834124"/>
            <a:ext cx="8520600" cy="15709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Ashwin Rathie</a:t>
            </a:r>
            <a:endParaRPr dirty="0"/>
          </a:p>
          <a:p>
            <a:pPr marL="0" lvl="0" indent="0" algn="ctr" rtl="0">
              <a:spcBef>
                <a:spcPts val="0"/>
              </a:spcBef>
              <a:spcAft>
                <a:spcPts val="0"/>
              </a:spcAft>
              <a:buNone/>
            </a:pPr>
            <a:r>
              <a:rPr lang="en-US" dirty="0" err="1" smtClean="0"/>
              <a:t>ashwin.rathie@gatech.edu</a:t>
            </a:r>
            <a:endParaRPr dirty="0"/>
          </a:p>
          <a:p>
            <a:pPr marL="0" lvl="0" indent="0" algn="ctr" rtl="0">
              <a:spcBef>
                <a:spcPts val="0"/>
              </a:spcBef>
              <a:spcAft>
                <a:spcPts val="0"/>
              </a:spcAft>
              <a:buNone/>
            </a:pPr>
            <a:r>
              <a:rPr lang="en-US" dirty="0" smtClean="0"/>
              <a:t>903281887</a:t>
            </a:r>
            <a:endParaRPr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Smoothing</a:t>
            </a:r>
            <a:endParaRPr/>
          </a:p>
        </p:txBody>
      </p:sp>
      <p:sp>
        <p:nvSpPr>
          <p:cNvPr id="109" name="Google Shape;109;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295275" algn="l" rtl="0">
              <a:spcBef>
                <a:spcPts val="0"/>
              </a:spcBef>
              <a:spcAft>
                <a:spcPts val="0"/>
              </a:spcAft>
              <a:buClr>
                <a:schemeClr val="dk1"/>
              </a:buClr>
              <a:buSzPts val="1050"/>
              <a:buAutoNum type="arabicPeriod"/>
            </a:pPr>
            <a:r>
              <a:rPr lang="en" sz="1050" dirty="0">
                <a:solidFill>
                  <a:schemeClr val="dk1"/>
                </a:solidFill>
                <a:highlight>
                  <a:srgbClr val="FFFFFF"/>
                </a:highlight>
              </a:rPr>
              <a:t>Compare these results on the chair image qualitatively to the output of the chair image without smoothing</a:t>
            </a:r>
            <a:r>
              <a:rPr lang="en" sz="1050" dirty="0" smtClean="0">
                <a:solidFill>
                  <a:schemeClr val="dk1"/>
                </a:solidFill>
                <a:highlight>
                  <a:srgbClr val="FFFFFF"/>
                </a:highlight>
              </a:rPr>
              <a:t>.</a:t>
            </a:r>
            <a:endParaRPr lang="en-US" sz="1050" dirty="0" smtClean="0">
              <a:solidFill>
                <a:schemeClr val="dk1"/>
              </a:solidFill>
              <a:highlight>
                <a:srgbClr val="FFFFFF"/>
              </a:highlight>
            </a:endParaRPr>
          </a:p>
          <a:p>
            <a:pPr marL="457200" lvl="0" indent="-295275" algn="l" rtl="0">
              <a:spcBef>
                <a:spcPts val="0"/>
              </a:spcBef>
              <a:spcAft>
                <a:spcPts val="0"/>
              </a:spcAft>
              <a:buClr>
                <a:schemeClr val="dk1"/>
              </a:buClr>
              <a:buSzPts val="1050"/>
              <a:buAutoNum type="arabicPeriod"/>
            </a:pPr>
            <a:endParaRPr lang="en-US" sz="1050" dirty="0">
              <a:solidFill>
                <a:schemeClr val="dk1"/>
              </a:solidFill>
              <a:highlight>
                <a:srgbClr val="FFFFFF"/>
              </a:highlight>
            </a:endParaRPr>
          </a:p>
          <a:p>
            <a:pPr marL="161925" lvl="0" indent="0" algn="l" rtl="0">
              <a:spcBef>
                <a:spcPts val="0"/>
              </a:spcBef>
              <a:spcAft>
                <a:spcPts val="0"/>
              </a:spcAft>
              <a:buClr>
                <a:schemeClr val="dk1"/>
              </a:buClr>
              <a:buSzPts val="1050"/>
              <a:buNone/>
            </a:pPr>
            <a:r>
              <a:rPr lang="en-US" sz="1050" dirty="0" smtClean="0">
                <a:solidFill>
                  <a:schemeClr val="dk1"/>
                </a:solidFill>
                <a:highlight>
                  <a:srgbClr val="FFFFFF"/>
                </a:highlight>
              </a:rPr>
              <a:t>The smoothed results look much more blobby and less structured/defined than the non-smoothed result. However, this also means that its looks far less patchy and noisy.</a:t>
            </a:r>
          </a:p>
        </p:txBody>
      </p:sp>
      <p:sp>
        <p:nvSpPr>
          <p:cNvPr id="110" name="Google Shape;110;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2. </a:t>
            </a:r>
            <a:r>
              <a:rPr lang="en" sz="1050" dirty="0">
                <a:solidFill>
                  <a:schemeClr val="dk1"/>
                </a:solidFill>
                <a:highlight>
                  <a:srgbClr val="FFFFFF"/>
                </a:highlight>
              </a:rPr>
              <a:t>What regions of the image does smoothing seem to perform better on </a:t>
            </a:r>
            <a:r>
              <a:rPr lang="en" sz="1050" dirty="0" smtClean="0">
                <a:solidFill>
                  <a:schemeClr val="dk1"/>
                </a:solidFill>
                <a:highlight>
                  <a:srgbClr val="FFFFFF"/>
                </a:highlight>
              </a:rPr>
              <a:t>and </a:t>
            </a:r>
            <a:r>
              <a:rPr lang="en" sz="1050" dirty="0">
                <a:solidFill>
                  <a:schemeClr val="dk1"/>
                </a:solidFill>
                <a:highlight>
                  <a:srgbClr val="FFFFFF"/>
                </a:highlight>
              </a:rPr>
              <a:t>why do you think that is</a:t>
            </a:r>
            <a:r>
              <a:rPr lang="en" sz="1050" dirty="0" smtClean="0">
                <a:solidFill>
                  <a:schemeClr val="dk1"/>
                </a:solidFill>
                <a:highlight>
                  <a:srgbClr val="FFFFFF"/>
                </a:highlight>
              </a:rPr>
              <a:t>?</a:t>
            </a:r>
            <a:endParaRPr lang="en-US" sz="1050" dirty="0" smtClean="0">
              <a:solidFill>
                <a:schemeClr val="dk1"/>
              </a:solidFill>
              <a:highlight>
                <a:srgbClr val="FFFFFF"/>
              </a:highlight>
            </a:endParaRPr>
          </a:p>
          <a:p>
            <a:pPr marL="0" lvl="0" indent="0" algn="l" rtl="0">
              <a:spcBef>
                <a:spcPts val="0"/>
              </a:spcBef>
              <a:spcAft>
                <a:spcPts val="1600"/>
              </a:spcAft>
              <a:buNone/>
            </a:pPr>
            <a:r>
              <a:rPr lang="en-US" sz="1050" dirty="0" smtClean="0">
                <a:solidFill>
                  <a:schemeClr val="dk1"/>
                </a:solidFill>
                <a:highlight>
                  <a:srgbClr val="FFFFFF"/>
                </a:highlight>
              </a:rPr>
              <a:t>The backrest of the chair is better with smoothing than no smoothing because it now shows a more gradual, continuous transition from close to far rather then the blocky, panel by panel transition. This is because with smoothing, the border along the panels are now penalized for having such different disparity values on one panel compares to the adjacent panel. The base of the chair also shows a significant improvement. It is a generally homogeneous region but without smoothing, it was very noisy. Smoothing enforces that nearby pixels should have closer disparity values.</a:t>
            </a:r>
          </a:p>
          <a:p>
            <a:pPr marL="0" lvl="0" indent="0" algn="l" rtl="0">
              <a:spcBef>
                <a:spcPts val="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Smoothing(contd.)</a:t>
            </a:r>
            <a:endParaRPr/>
          </a:p>
        </p:txBody>
      </p:sp>
      <p:sp>
        <p:nvSpPr>
          <p:cNvPr id="116" name="Google Shape;116;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3. </a:t>
            </a:r>
            <a:r>
              <a:rPr lang="en" sz="1050" dirty="0">
                <a:solidFill>
                  <a:schemeClr val="dk1"/>
                </a:solidFill>
                <a:highlight>
                  <a:srgbClr val="FFFFFF"/>
                </a:highlight>
              </a:rPr>
              <a:t>What regions of the image does smoothing seem to perform worse on and why do you think that is</a:t>
            </a:r>
            <a:r>
              <a:rPr lang="en" sz="1050" dirty="0" smtClean="0">
                <a:solidFill>
                  <a:schemeClr val="dk1"/>
                </a:solidFill>
                <a:highlight>
                  <a:srgbClr val="FFFFFF"/>
                </a:highlight>
              </a:rPr>
              <a:t>?</a:t>
            </a:r>
            <a:endParaRPr lang="en-US" sz="1050" dirty="0" smtClean="0">
              <a:solidFill>
                <a:schemeClr val="dk1"/>
              </a:solidFill>
              <a:highlight>
                <a:srgbClr val="FFFFFF"/>
              </a:highlight>
            </a:endParaRPr>
          </a:p>
          <a:p>
            <a:pPr marL="0" lvl="0" indent="0" algn="l" rtl="0">
              <a:spcBef>
                <a:spcPts val="0"/>
              </a:spcBef>
              <a:spcAft>
                <a:spcPts val="1600"/>
              </a:spcAft>
              <a:buNone/>
            </a:pPr>
            <a:r>
              <a:rPr lang="en-US" sz="1050" dirty="0" smtClean="0">
                <a:solidFill>
                  <a:schemeClr val="dk1"/>
                </a:solidFill>
                <a:highlight>
                  <a:srgbClr val="FFFFFF"/>
                </a:highlight>
              </a:rPr>
              <a:t>Smoothing performs worse on the two books to the left of the chair because after smoothing, the books are now shown as generally homogeneous blobs, losing the differences in disparity that would have otherwise represented the face that some parts of the book are farther away. This is because Semi-Global Matching is now forcing nearby pixels to have more similar disparity values, so when there are small but relevant differences in the disparities on the books, they are smoothed away.</a:t>
            </a:r>
            <a:endParaRPr dirty="0"/>
          </a:p>
        </p:txBody>
      </p:sp>
      <p:sp>
        <p:nvSpPr>
          <p:cNvPr id="117" name="Google Shape;117;p23"/>
          <p:cNvSpPr txBox="1">
            <a:spLocks noGrp="1"/>
          </p:cNvSpPr>
          <p:nvPr>
            <p:ph type="body" idx="2"/>
          </p:nvPr>
        </p:nvSpPr>
        <p:spPr>
          <a:xfrm>
            <a:off x="4832400" y="480798"/>
            <a:ext cx="3999900" cy="451198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4. </a:t>
            </a:r>
            <a:r>
              <a:rPr lang="en" sz="1050" dirty="0">
                <a:solidFill>
                  <a:schemeClr val="dk1"/>
                </a:solidFill>
                <a:highlight>
                  <a:srgbClr val="FFFFFF"/>
                </a:highlight>
              </a:rPr>
              <a:t>Would smoothing still work for images with both a horizontal and vertical shift</a:t>
            </a:r>
            <a:r>
              <a:rPr lang="en" sz="1050" dirty="0" smtClean="0">
                <a:solidFill>
                  <a:schemeClr val="dk1"/>
                </a:solidFill>
                <a:highlight>
                  <a:srgbClr val="FFFFFF"/>
                </a:highlight>
              </a:rPr>
              <a:t>?</a:t>
            </a:r>
            <a:endParaRPr lang="en-US" sz="1050" dirty="0" smtClean="0">
              <a:solidFill>
                <a:schemeClr val="dk1"/>
              </a:solidFill>
              <a:highlight>
                <a:srgbClr val="FFFFFF"/>
              </a:highlight>
            </a:endParaRPr>
          </a:p>
          <a:p>
            <a:pPr marL="0" lvl="0" indent="0" algn="l" rtl="0">
              <a:spcBef>
                <a:spcPts val="0"/>
              </a:spcBef>
              <a:spcAft>
                <a:spcPts val="1600"/>
              </a:spcAft>
              <a:buNone/>
            </a:pPr>
            <a:r>
              <a:rPr lang="en-US" dirty="0" smtClean="0"/>
              <a:t>In order to make SGM work, we hold the cost volume of a point as a tensor of dimensions (H, W, D), where D is the max search bound (the size of the shift that represents the whole search region). If we had vertical and horizontal shift, we should have to add another dimension to cost volume to represent the vertical shift. Furthermore, smoothing compares a pixel’s disparity value to its adjacent pixels. To determine which pixels are “adjacent” in a vertically and horizontally shift, we would have to know just how the images were shifted. Overall, it would be much harder and computationally expensive but I suppose it could be possible.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Part 2</a:t>
            </a:r>
            <a:endParaRPr/>
          </a:p>
        </p:txBody>
      </p:sp>
      <p:sp>
        <p:nvSpPr>
          <p:cNvPr id="123" name="Google Shape;123;p2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Copy the output of print(</a:t>
            </a:r>
            <a:r>
              <a:rPr lang="en" b="1" dirty="0" err="1"/>
              <a:t>net_tr</a:t>
            </a:r>
            <a:r>
              <a:rPr lang="en" b="1" dirty="0"/>
              <a:t>) from the notebook here. You can use screenshot instead of text if that’s easier.</a:t>
            </a:r>
            <a:endParaRPr b="1" dirty="0"/>
          </a:p>
          <a:p>
            <a:pPr marL="0" lvl="0" indent="0" algn="l" rtl="0">
              <a:spcBef>
                <a:spcPts val="1600"/>
              </a:spcBef>
              <a:spcAft>
                <a:spcPts val="1600"/>
              </a:spcAft>
              <a:buNone/>
            </a:pPr>
            <a:endParaRPr dirty="0"/>
          </a:p>
        </p:txBody>
      </p:sp>
      <p:sp>
        <p:nvSpPr>
          <p:cNvPr id="129" name="Google Shape;129;p25"/>
          <p:cNvSpPr txBox="1">
            <a:spLocks noGrp="1"/>
          </p:cNvSpPr>
          <p:nvPr>
            <p:ph type="body" idx="2"/>
          </p:nvPr>
        </p:nvSpPr>
        <p:spPr>
          <a:xfrm>
            <a:off x="4832400" y="204106"/>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What's the purpose of </a:t>
            </a:r>
            <a:r>
              <a:rPr lang="en" b="1" dirty="0" err="1"/>
              <a:t>ReLU</a:t>
            </a:r>
            <a:r>
              <a:rPr lang="en" b="1" dirty="0"/>
              <a:t> and why do we add it after every conv and fc layers?</a:t>
            </a:r>
            <a:endParaRPr b="1" dirty="0"/>
          </a:p>
          <a:p>
            <a:pPr marL="0" lvl="0" indent="0" algn="l" rtl="0">
              <a:spcBef>
                <a:spcPts val="1600"/>
              </a:spcBef>
              <a:spcAft>
                <a:spcPts val="0"/>
              </a:spcAft>
              <a:buClr>
                <a:schemeClr val="dk1"/>
              </a:buClr>
              <a:buSzPts val="1100"/>
              <a:buFont typeface="Arial"/>
              <a:buNone/>
            </a:pPr>
            <a:r>
              <a:rPr lang="en-US" dirty="0" err="1" smtClean="0"/>
              <a:t>ReLU</a:t>
            </a:r>
            <a:r>
              <a:rPr lang="en-US" dirty="0" smtClean="0"/>
              <a:t>, or rectified linear unit, is an activation function that acts as a max(0, node output) function, eliminating negative values. This means that we can create a sparse network rather than a dense one, decreasing computational intensity. </a:t>
            </a:r>
            <a:r>
              <a:rPr lang="en-US" dirty="0" err="1" smtClean="0"/>
              <a:t>ReLU</a:t>
            </a:r>
            <a:r>
              <a:rPr lang="en-US" dirty="0" smtClean="0"/>
              <a:t> allows us to get around the vanishing gradient problem. We add it after every conv and fc layer on order to reach convergence sooner and simplify and accelerate calculation. </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pic>
        <p:nvPicPr>
          <p:cNvPr id="2" name="Picture 1"/>
          <p:cNvPicPr>
            <a:picLocks noChangeAspect="1"/>
          </p:cNvPicPr>
          <p:nvPr/>
        </p:nvPicPr>
        <p:blipFill>
          <a:blip r:embed="rId3"/>
          <a:stretch>
            <a:fillRect/>
          </a:stretch>
        </p:blipFill>
        <p:spPr>
          <a:xfrm>
            <a:off x="311700" y="1626498"/>
            <a:ext cx="4217709" cy="2435759"/>
          </a:xfrm>
          <a:prstGeom prst="rect">
            <a:avLst/>
          </a:prstGeom>
        </p:spPr>
      </p:pic>
      <p:pic>
        <p:nvPicPr>
          <p:cNvPr id="3" name="Picture 2"/>
          <p:cNvPicPr>
            <a:picLocks noChangeAspect="1"/>
          </p:cNvPicPr>
          <p:nvPr/>
        </p:nvPicPr>
        <p:blipFill rotWithShape="1">
          <a:blip r:embed="rId4"/>
          <a:srcRect t="2720"/>
          <a:stretch/>
        </p:blipFill>
        <p:spPr>
          <a:xfrm>
            <a:off x="5744849" y="3325826"/>
            <a:ext cx="2175002" cy="171955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Show the patch example from your </a:t>
            </a:r>
            <a:r>
              <a:rPr lang="en" b="1" dirty="0" err="1"/>
              <a:t>gen_patch</a:t>
            </a:r>
            <a:r>
              <a:rPr lang="en" b="1" dirty="0"/>
              <a:t> function.</a:t>
            </a:r>
            <a:endParaRPr b="1"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b="1" dirty="0"/>
          </a:p>
        </p:txBody>
      </p:sp>
      <p:sp>
        <p:nvSpPr>
          <p:cNvPr id="135" name="Google Shape;135;p26"/>
          <p:cNvSpPr txBox="1">
            <a:spLocks noGrp="1"/>
          </p:cNvSpPr>
          <p:nvPr>
            <p:ph type="body" idx="2"/>
          </p:nvPr>
        </p:nvSpPr>
        <p:spPr>
          <a:xfrm>
            <a:off x="4832400" y="438775"/>
            <a:ext cx="3999900" cy="42869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Giving a true disparity map for each stereo pair, how do we extract positive and negative patches for the </a:t>
            </a:r>
            <a:r>
              <a:rPr lang="en" b="1" dirty="0" smtClean="0"/>
              <a:t>training?</a:t>
            </a:r>
            <a:endParaRPr lang="en-US" b="1" dirty="0" smtClean="0"/>
          </a:p>
          <a:p>
            <a:pPr marL="0" lvl="0" indent="0" algn="l" rtl="0">
              <a:spcBef>
                <a:spcPts val="0"/>
              </a:spcBef>
              <a:spcAft>
                <a:spcPts val="0"/>
              </a:spcAft>
              <a:buNone/>
            </a:pPr>
            <a:r>
              <a:rPr lang="en-US" dirty="0" smtClean="0"/>
              <a:t>Positive patches, those whose </a:t>
            </a:r>
            <a:r>
              <a:rPr lang="en-US" dirty="0"/>
              <a:t>center </a:t>
            </a:r>
            <a:r>
              <a:rPr lang="en-US" dirty="0" smtClean="0"/>
              <a:t>points are </a:t>
            </a:r>
            <a:r>
              <a:rPr lang="en-US" dirty="0"/>
              <a:t>the </a:t>
            </a:r>
            <a:r>
              <a:rPr lang="en-US" dirty="0" smtClean="0"/>
              <a:t>same point in space, can </a:t>
            </a:r>
            <a:r>
              <a:rPr lang="en-US" dirty="0"/>
              <a:t>be </a:t>
            </a:r>
            <a:r>
              <a:rPr lang="en-US" dirty="0" smtClean="0"/>
              <a:t>extracted with the equation q </a:t>
            </a:r>
            <a:r>
              <a:rPr lang="en-US" dirty="0"/>
              <a:t>= (x - d + </a:t>
            </a:r>
            <a:r>
              <a:rPr lang="en-US" dirty="0" err="1"/>
              <a:t>o</a:t>
            </a:r>
            <a:r>
              <a:rPr lang="en-US" baseline="-25000" dirty="0" err="1"/>
              <a:t>pos</a:t>
            </a:r>
            <a:r>
              <a:rPr lang="en-US" dirty="0"/>
              <a:t>, y</a:t>
            </a:r>
            <a:r>
              <a:rPr lang="en-US" dirty="0" smtClean="0"/>
              <a:t>). If is P is center point of one patch with coordinate x and y, then </a:t>
            </a:r>
            <a:r>
              <a:rPr lang="en-US" dirty="0"/>
              <a:t>q </a:t>
            </a:r>
            <a:r>
              <a:rPr lang="en-US" dirty="0"/>
              <a:t>(</a:t>
            </a:r>
            <a:r>
              <a:rPr lang="en-US" dirty="0" smtClean="0"/>
              <a:t>where </a:t>
            </a:r>
            <a:r>
              <a:rPr lang="en-US" dirty="0"/>
              <a:t>the </a:t>
            </a:r>
            <a:r>
              <a:rPr lang="en-US" dirty="0" smtClean="0"/>
              <a:t>other image’s patch is to be centered), is found using the equation. D is the true disparity for the pixels. </a:t>
            </a:r>
            <a:r>
              <a:rPr lang="en-US" dirty="0" err="1"/>
              <a:t>o</a:t>
            </a:r>
            <a:r>
              <a:rPr lang="en-US" baseline="-25000" dirty="0" err="1"/>
              <a:t>pos</a:t>
            </a:r>
            <a:r>
              <a:rPr lang="en-US" dirty="0"/>
              <a:t> is </a:t>
            </a:r>
            <a:r>
              <a:rPr lang="en-US" dirty="0" smtClean="0"/>
              <a:t>a </a:t>
            </a:r>
            <a:r>
              <a:rPr lang="en-US" dirty="0" err="1" smtClean="0"/>
              <a:t>randle</a:t>
            </a:r>
            <a:r>
              <a:rPr lang="en-US" dirty="0" smtClean="0"/>
              <a:t> sample from a dataset of positive intervals.</a:t>
            </a:r>
          </a:p>
          <a:p>
            <a:pPr marL="0" lvl="0" indent="0">
              <a:buNone/>
            </a:pPr>
            <a:r>
              <a:rPr lang="en-US" dirty="0" smtClean="0"/>
              <a:t>The </a:t>
            </a:r>
            <a:r>
              <a:rPr lang="en-US" dirty="0"/>
              <a:t>negative </a:t>
            </a:r>
            <a:r>
              <a:rPr lang="en-US" dirty="0" smtClean="0"/>
              <a:t>patches, patches where the center points are not same point in space, can be extracted by </a:t>
            </a:r>
            <a:r>
              <a:rPr lang="en-US" dirty="0"/>
              <a:t>picking a random point </a:t>
            </a:r>
            <a:r>
              <a:rPr lang="en-US" dirty="0" err="1"/>
              <a:t>o</a:t>
            </a:r>
            <a:r>
              <a:rPr lang="en-US" baseline="-25000" dirty="0" err="1"/>
              <a:t>neg</a:t>
            </a:r>
            <a:r>
              <a:rPr lang="en-US" dirty="0"/>
              <a:t> from </a:t>
            </a:r>
            <a:r>
              <a:rPr lang="en-US" dirty="0"/>
              <a:t>a dataset of </a:t>
            </a:r>
            <a:r>
              <a:rPr lang="en-US" dirty="0" smtClean="0"/>
              <a:t>negative intervals and using the following equation to create the center of the other image’s patch, q </a:t>
            </a:r>
            <a:r>
              <a:rPr lang="en-US" dirty="0"/>
              <a:t>= (x − d + </a:t>
            </a:r>
            <a:r>
              <a:rPr lang="en-US" dirty="0" err="1"/>
              <a:t>o</a:t>
            </a:r>
            <a:r>
              <a:rPr lang="en-US" baseline="-25000" dirty="0" err="1"/>
              <a:t>neg</a:t>
            </a:r>
            <a:r>
              <a:rPr lang="en-US" dirty="0"/>
              <a:t> , y).</a:t>
            </a:r>
            <a:endParaRPr dirty="0"/>
          </a:p>
          <a:p>
            <a:pPr marL="0" lvl="0" indent="0" algn="l" rtl="0">
              <a:spcBef>
                <a:spcPts val="1600"/>
              </a:spcBef>
              <a:spcAft>
                <a:spcPts val="1600"/>
              </a:spcAft>
              <a:buNone/>
            </a:pPr>
            <a:endParaRPr dirty="0"/>
          </a:p>
        </p:txBody>
      </p:sp>
      <p:pic>
        <p:nvPicPr>
          <p:cNvPr id="2" name="Picture 1"/>
          <p:cNvPicPr>
            <a:picLocks noChangeAspect="1"/>
          </p:cNvPicPr>
          <p:nvPr/>
        </p:nvPicPr>
        <p:blipFill>
          <a:blip r:embed="rId3"/>
          <a:stretch>
            <a:fillRect/>
          </a:stretch>
        </p:blipFill>
        <p:spPr>
          <a:xfrm>
            <a:off x="86665" y="1788339"/>
            <a:ext cx="4745735" cy="17268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body" idx="1"/>
          </p:nvPr>
        </p:nvSpPr>
        <p:spPr>
          <a:xfrm>
            <a:off x="311699"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Copy the training loss plot and the final average validation loss of your best network</a:t>
            </a:r>
            <a:endParaRPr b="1"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b="1" dirty="0"/>
          </a:p>
        </p:txBody>
      </p:sp>
      <p:sp>
        <p:nvSpPr>
          <p:cNvPr id="141" name="Google Shape;141;p27"/>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How does changing learning rate (try using large (&gt; 1) vs small value (&lt; 1e-5)) effect the training? Why?</a:t>
            </a:r>
            <a:endParaRPr b="1" dirty="0"/>
          </a:p>
          <a:p>
            <a:pPr marL="0" lvl="0" indent="0" algn="l" rtl="0">
              <a:spcBef>
                <a:spcPts val="1600"/>
              </a:spcBef>
              <a:spcAft>
                <a:spcPts val="0"/>
              </a:spcAft>
              <a:buNone/>
            </a:pPr>
            <a:r>
              <a:rPr lang="en-US" dirty="0" smtClean="0"/>
              <a:t>A very high learning rate seems to converge to a consistent loss more quickly, but that loss is very, very high. A lower learning rate takes more epochs to converge but generally results in a much more accurate model. This is because a high learning rate is essentially telling the model to changed the learned parameters much more drastically to try to reach a solution faster, but this removes the granularity required to get precise, more correct parameter values.</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2" name="Picture 1"/>
          <p:cNvPicPr>
            <a:picLocks noChangeAspect="1"/>
          </p:cNvPicPr>
          <p:nvPr/>
        </p:nvPicPr>
        <p:blipFill>
          <a:blip r:embed="rId3"/>
          <a:stretch>
            <a:fillRect/>
          </a:stretch>
        </p:blipFill>
        <p:spPr>
          <a:xfrm>
            <a:off x="439195" y="1747675"/>
            <a:ext cx="3744909" cy="2473242"/>
          </a:xfrm>
          <a:prstGeom prst="rect">
            <a:avLst/>
          </a:prstGeom>
        </p:spPr>
      </p:pic>
      <p:pic>
        <p:nvPicPr>
          <p:cNvPr id="3" name="Picture 2"/>
          <p:cNvPicPr>
            <a:picLocks noChangeAspect="1"/>
          </p:cNvPicPr>
          <p:nvPr/>
        </p:nvPicPr>
        <p:blipFill>
          <a:blip r:embed="rId4"/>
          <a:stretch>
            <a:fillRect/>
          </a:stretch>
        </p:blipFill>
        <p:spPr>
          <a:xfrm>
            <a:off x="88900" y="1234617"/>
            <a:ext cx="4483100" cy="330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What's the difference between Adam and SGD? What do you notice when switching between them?</a:t>
            </a:r>
            <a:endParaRPr b="1" dirty="0"/>
          </a:p>
          <a:p>
            <a:pPr marL="0" lvl="0" indent="0" algn="l" rtl="0">
              <a:spcBef>
                <a:spcPts val="1600"/>
              </a:spcBef>
              <a:spcAft>
                <a:spcPts val="0"/>
              </a:spcAft>
              <a:buNone/>
            </a:pPr>
            <a:r>
              <a:rPr lang="en-US" dirty="0" smtClean="0"/>
              <a:t>Adam and SGD are two different optimizers. </a:t>
            </a:r>
            <a:r>
              <a:rPr lang="en-US" dirty="0" smtClean="0"/>
              <a:t>Stochastic Gradient Descent is like gradient descent but only operates on a small subset on the data, which is fine as long as we keep the learning rate low. Adam is also gradient-based but combines the advantages of </a:t>
            </a:r>
            <a:r>
              <a:rPr lang="en-US" dirty="0" err="1" smtClean="0"/>
              <a:t>RMSProp</a:t>
            </a:r>
            <a:r>
              <a:rPr lang="en-US" dirty="0" smtClean="0"/>
              <a:t> and </a:t>
            </a:r>
            <a:r>
              <a:rPr lang="en-US" dirty="0" err="1" smtClean="0"/>
              <a:t>AdaGrad</a:t>
            </a:r>
            <a:r>
              <a:rPr lang="en-US" dirty="0" smtClean="0"/>
              <a:t>. </a:t>
            </a:r>
          </a:p>
          <a:p>
            <a:pPr marL="0" lvl="0" indent="0" algn="l" rtl="0">
              <a:spcBef>
                <a:spcPts val="1600"/>
              </a:spcBef>
              <a:spcAft>
                <a:spcPts val="0"/>
              </a:spcAft>
              <a:buNone/>
            </a:pPr>
            <a:r>
              <a:rPr lang="en-US" dirty="0" smtClean="0"/>
              <a:t>I found that Adam performed better than SGD, converging to a lower training loss faster. However, the validation loss was only .03 better for Adam.</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b="1" dirty="0"/>
          </a:p>
        </p:txBody>
      </p:sp>
      <p:sp>
        <p:nvSpPr>
          <p:cNvPr id="147" name="Google Shape;147;p28"/>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Is your validation loss lower or higher than your training loss? What is the reason for that? How would we get a better validation loss?</a:t>
            </a:r>
            <a:endParaRPr b="1" dirty="0"/>
          </a:p>
          <a:p>
            <a:pPr marL="0" lvl="0" indent="0" algn="l" rtl="0">
              <a:spcBef>
                <a:spcPts val="1600"/>
              </a:spcBef>
              <a:spcAft>
                <a:spcPts val="0"/>
              </a:spcAft>
              <a:buNone/>
            </a:pPr>
            <a:r>
              <a:rPr lang="en-US" dirty="0" smtClean="0"/>
              <a:t>My training loss was </a:t>
            </a:r>
            <a:r>
              <a:rPr lang="en-US" dirty="0" smtClean="0"/>
              <a:t>0.131 </a:t>
            </a:r>
            <a:r>
              <a:rPr lang="en-US" dirty="0" smtClean="0"/>
              <a:t>and my validation loss was </a:t>
            </a:r>
            <a:r>
              <a:rPr lang="en-US" dirty="0" smtClean="0"/>
              <a:t>0.2095 (my </a:t>
            </a:r>
            <a:r>
              <a:rPr lang="en-US" dirty="0" smtClean="0"/>
              <a:t>validation loss was higher). This is because </a:t>
            </a:r>
            <a:r>
              <a:rPr lang="en-US" dirty="0" smtClean="0"/>
              <a:t>the validation test is on a data point that was not trained on, that has never “been seen” by the model before. The validation loss can be improved by creating a model that is less overfitting and generalizes better.</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body" idx="1"/>
          </p:nvPr>
        </p:nvSpPr>
        <p:spPr>
          <a:xfrm>
            <a:off x="311700" y="438800"/>
            <a:ext cx="3999900" cy="9692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Copy the training loss plot and the final average validation loss of the networks with different window sizes</a:t>
            </a:r>
            <a:endParaRPr b="1"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b="1" dirty="0"/>
          </a:p>
        </p:txBody>
      </p:sp>
      <p:sp>
        <p:nvSpPr>
          <p:cNvPr id="153" name="Google Shape;153;p29"/>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What's the effect of varying the window size on performance? Do you suppose there is an optimal window size for all images? Explain why or why not. </a:t>
            </a:r>
            <a:endParaRPr b="1" dirty="0"/>
          </a:p>
          <a:p>
            <a:pPr marL="0" lvl="0" indent="0" algn="l" rtl="0">
              <a:spcBef>
                <a:spcPts val="1600"/>
              </a:spcBef>
              <a:spcAft>
                <a:spcPts val="0"/>
              </a:spcAft>
              <a:buNone/>
            </a:pPr>
            <a:r>
              <a:rPr lang="en-US" dirty="0" smtClean="0"/>
              <a:t>It seems in this case that increasing window size betters the performance up to a certain point. I do not think there is an optimal window size for all images. A large window can be useful in that is gives the algorithm more information (more points) to use to match up, but in cases where the image has smaller details or repeating patterns at a larger scale, a smaller window could have better results.</a:t>
            </a:r>
            <a:endParaRPr dirty="0"/>
          </a:p>
          <a:p>
            <a:pPr marL="0" lvl="0" indent="0" algn="l" rtl="0">
              <a:spcBef>
                <a:spcPts val="1600"/>
              </a:spcBef>
              <a:spcAft>
                <a:spcPts val="1600"/>
              </a:spcAft>
              <a:buNone/>
            </a:pPr>
            <a:endParaRPr dirty="0"/>
          </a:p>
        </p:txBody>
      </p:sp>
      <p:pic>
        <p:nvPicPr>
          <p:cNvPr id="4" name="Picture 3"/>
          <p:cNvPicPr>
            <a:picLocks noChangeAspect="1"/>
          </p:cNvPicPr>
          <p:nvPr/>
        </p:nvPicPr>
        <p:blipFill>
          <a:blip r:embed="rId3"/>
          <a:stretch>
            <a:fillRect/>
          </a:stretch>
        </p:blipFill>
        <p:spPr>
          <a:xfrm>
            <a:off x="389302" y="3434909"/>
            <a:ext cx="1789205" cy="1181641"/>
          </a:xfrm>
          <a:prstGeom prst="rect">
            <a:avLst/>
          </a:prstGeom>
        </p:spPr>
      </p:pic>
      <p:pic>
        <p:nvPicPr>
          <p:cNvPr id="5" name="Picture 4"/>
          <p:cNvPicPr>
            <a:picLocks noChangeAspect="1"/>
          </p:cNvPicPr>
          <p:nvPr/>
        </p:nvPicPr>
        <p:blipFill>
          <a:blip r:embed="rId4"/>
          <a:stretch>
            <a:fillRect/>
          </a:stretch>
        </p:blipFill>
        <p:spPr>
          <a:xfrm>
            <a:off x="123018" y="4704449"/>
            <a:ext cx="2055489" cy="151396"/>
          </a:xfrm>
          <a:prstGeom prst="rect">
            <a:avLst/>
          </a:prstGeom>
        </p:spPr>
      </p:pic>
      <p:sp>
        <p:nvSpPr>
          <p:cNvPr id="2" name="TextBox 1"/>
          <p:cNvSpPr txBox="1"/>
          <p:nvPr/>
        </p:nvSpPr>
        <p:spPr>
          <a:xfrm>
            <a:off x="947914" y="3147964"/>
            <a:ext cx="671979" cy="307777"/>
          </a:xfrm>
          <a:prstGeom prst="rect">
            <a:avLst/>
          </a:prstGeom>
          <a:noFill/>
        </p:spPr>
        <p:txBody>
          <a:bodyPr wrap="none" rtlCol="0">
            <a:spAutoFit/>
          </a:bodyPr>
          <a:lstStyle/>
          <a:p>
            <a:r>
              <a:rPr lang="en-US" smtClean="0"/>
              <a:t>11x11</a:t>
            </a:r>
            <a:endParaRPr lang="en-US"/>
          </a:p>
        </p:txBody>
      </p:sp>
      <p:sp>
        <p:nvSpPr>
          <p:cNvPr id="3" name="TextBox 2"/>
          <p:cNvSpPr txBox="1"/>
          <p:nvPr/>
        </p:nvSpPr>
        <p:spPr>
          <a:xfrm>
            <a:off x="3169464" y="3147964"/>
            <a:ext cx="671979" cy="307777"/>
          </a:xfrm>
          <a:prstGeom prst="rect">
            <a:avLst/>
          </a:prstGeom>
          <a:noFill/>
        </p:spPr>
        <p:txBody>
          <a:bodyPr wrap="none" rtlCol="0">
            <a:spAutoFit/>
          </a:bodyPr>
          <a:lstStyle/>
          <a:p>
            <a:r>
              <a:rPr lang="en-US" dirty="0" smtClean="0"/>
              <a:t>15x15</a:t>
            </a:r>
            <a:endParaRPr lang="en-US" dirty="0"/>
          </a:p>
        </p:txBody>
      </p:sp>
      <p:sp>
        <p:nvSpPr>
          <p:cNvPr id="6" name="TextBox 5"/>
          <p:cNvSpPr txBox="1"/>
          <p:nvPr/>
        </p:nvSpPr>
        <p:spPr>
          <a:xfrm>
            <a:off x="947914" y="1298075"/>
            <a:ext cx="473206" cy="307777"/>
          </a:xfrm>
          <a:prstGeom prst="rect">
            <a:avLst/>
          </a:prstGeom>
          <a:noFill/>
        </p:spPr>
        <p:txBody>
          <a:bodyPr wrap="none" rtlCol="0">
            <a:spAutoFit/>
          </a:bodyPr>
          <a:lstStyle/>
          <a:p>
            <a:r>
              <a:rPr lang="en-US" dirty="0" smtClean="0"/>
              <a:t>5x5</a:t>
            </a:r>
            <a:endParaRPr lang="en-US" dirty="0"/>
          </a:p>
        </p:txBody>
      </p:sp>
      <p:sp>
        <p:nvSpPr>
          <p:cNvPr id="7" name="TextBox 6"/>
          <p:cNvSpPr txBox="1"/>
          <p:nvPr/>
        </p:nvSpPr>
        <p:spPr>
          <a:xfrm>
            <a:off x="3268850" y="1298075"/>
            <a:ext cx="473206" cy="307777"/>
          </a:xfrm>
          <a:prstGeom prst="rect">
            <a:avLst/>
          </a:prstGeom>
          <a:noFill/>
        </p:spPr>
        <p:txBody>
          <a:bodyPr wrap="none" rtlCol="0">
            <a:spAutoFit/>
          </a:bodyPr>
          <a:lstStyle/>
          <a:p>
            <a:r>
              <a:rPr lang="en-US" dirty="0" smtClean="0"/>
              <a:t>9x9</a:t>
            </a:r>
            <a:endParaRPr lang="en-US" dirty="0"/>
          </a:p>
        </p:txBody>
      </p:sp>
      <p:pic>
        <p:nvPicPr>
          <p:cNvPr id="8" name="Picture 7"/>
          <p:cNvPicPr>
            <a:picLocks noChangeAspect="1"/>
          </p:cNvPicPr>
          <p:nvPr/>
        </p:nvPicPr>
        <p:blipFill>
          <a:blip r:embed="rId5"/>
          <a:stretch>
            <a:fillRect/>
          </a:stretch>
        </p:blipFill>
        <p:spPr>
          <a:xfrm>
            <a:off x="421876" y="1605852"/>
            <a:ext cx="1724053" cy="1118800"/>
          </a:xfrm>
          <a:prstGeom prst="rect">
            <a:avLst/>
          </a:prstGeom>
        </p:spPr>
      </p:pic>
      <p:pic>
        <p:nvPicPr>
          <p:cNvPr id="9" name="Picture 8"/>
          <p:cNvPicPr>
            <a:picLocks noChangeAspect="1"/>
          </p:cNvPicPr>
          <p:nvPr/>
        </p:nvPicPr>
        <p:blipFill>
          <a:blip r:embed="rId6"/>
          <a:stretch>
            <a:fillRect/>
          </a:stretch>
        </p:blipFill>
        <p:spPr>
          <a:xfrm>
            <a:off x="75189" y="2766720"/>
            <a:ext cx="2151145" cy="124704"/>
          </a:xfrm>
          <a:prstGeom prst="rect">
            <a:avLst/>
          </a:prstGeom>
        </p:spPr>
      </p:pic>
      <p:pic>
        <p:nvPicPr>
          <p:cNvPr id="10" name="Picture 9"/>
          <p:cNvPicPr>
            <a:picLocks noChangeAspect="1"/>
          </p:cNvPicPr>
          <p:nvPr/>
        </p:nvPicPr>
        <p:blipFill>
          <a:blip r:embed="rId7"/>
          <a:stretch>
            <a:fillRect/>
          </a:stretch>
        </p:blipFill>
        <p:spPr>
          <a:xfrm>
            <a:off x="2645989" y="1602475"/>
            <a:ext cx="1715197" cy="1122177"/>
          </a:xfrm>
          <a:prstGeom prst="rect">
            <a:avLst/>
          </a:prstGeom>
        </p:spPr>
      </p:pic>
      <p:pic>
        <p:nvPicPr>
          <p:cNvPr id="11" name="Picture 10"/>
          <p:cNvPicPr>
            <a:picLocks noChangeAspect="1"/>
          </p:cNvPicPr>
          <p:nvPr/>
        </p:nvPicPr>
        <p:blipFill>
          <a:blip r:embed="rId8"/>
          <a:stretch>
            <a:fillRect/>
          </a:stretch>
        </p:blipFill>
        <p:spPr>
          <a:xfrm>
            <a:off x="2467118" y="2760468"/>
            <a:ext cx="2201988" cy="158645"/>
          </a:xfrm>
          <a:prstGeom prst="rect">
            <a:avLst/>
          </a:prstGeom>
        </p:spPr>
      </p:pic>
      <p:pic>
        <p:nvPicPr>
          <p:cNvPr id="12" name="Picture 11"/>
          <p:cNvPicPr>
            <a:picLocks noChangeAspect="1"/>
          </p:cNvPicPr>
          <p:nvPr/>
        </p:nvPicPr>
        <p:blipFill>
          <a:blip r:embed="rId9"/>
          <a:stretch>
            <a:fillRect/>
          </a:stretch>
        </p:blipFill>
        <p:spPr>
          <a:xfrm>
            <a:off x="2610850" y="3434909"/>
            <a:ext cx="1874342" cy="1234323"/>
          </a:xfrm>
          <a:prstGeom prst="rect">
            <a:avLst/>
          </a:prstGeom>
        </p:spPr>
      </p:pic>
      <p:pic>
        <p:nvPicPr>
          <p:cNvPr id="13" name="Picture 12"/>
          <p:cNvPicPr>
            <a:picLocks noChangeAspect="1"/>
          </p:cNvPicPr>
          <p:nvPr/>
        </p:nvPicPr>
        <p:blipFill>
          <a:blip r:embed="rId10"/>
          <a:stretch>
            <a:fillRect/>
          </a:stretch>
        </p:blipFill>
        <p:spPr>
          <a:xfrm>
            <a:off x="2467118" y="4721235"/>
            <a:ext cx="2042558" cy="1346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body" idx="1"/>
          </p:nvPr>
        </p:nvSpPr>
        <p:spPr>
          <a:xfrm>
            <a:off x="246963" y="155579"/>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Copy the training loss plot and the final average validation loss of your extended network, as well as the network layer list.</a:t>
            </a:r>
            <a:endParaRPr b="1"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b="1" dirty="0"/>
          </a:p>
        </p:txBody>
      </p:sp>
      <p:sp>
        <p:nvSpPr>
          <p:cNvPr id="159" name="Google Shape;159;p30"/>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What layers did you add? What's the effect of adding more layers without adding more data? Why?</a:t>
            </a:r>
            <a:endParaRPr b="1" dirty="0"/>
          </a:p>
          <a:p>
            <a:pPr marL="0" lvl="0" indent="0" algn="l" rtl="0">
              <a:spcBef>
                <a:spcPts val="1600"/>
              </a:spcBef>
              <a:spcAft>
                <a:spcPts val="0"/>
              </a:spcAft>
              <a:buNone/>
            </a:pPr>
            <a:r>
              <a:rPr lang="en-US" dirty="0" smtClean="0"/>
              <a:t>I added an additional fully connected layer and an additional </a:t>
            </a:r>
            <a:r>
              <a:rPr lang="en-US" dirty="0" err="1" smtClean="0"/>
              <a:t>ReLU</a:t>
            </a:r>
            <a:r>
              <a:rPr lang="en-US" dirty="0" smtClean="0"/>
              <a:t> layer right before the final layer.</a:t>
            </a:r>
            <a:r>
              <a:rPr lang="en-US" dirty="0"/>
              <a:t> </a:t>
            </a:r>
            <a:r>
              <a:rPr lang="en-US" dirty="0" smtClean="0"/>
              <a:t>Adding more layers without more data could be beneficial, but depending on the capacity of the network, could also harm performance. If you add more layer than what is sufficient, your model could </a:t>
            </a:r>
            <a:r>
              <a:rPr lang="en-US" dirty="0" err="1" smtClean="0"/>
              <a:t>overfit</a:t>
            </a:r>
            <a:r>
              <a:rPr lang="en-US" dirty="0" smtClean="0"/>
              <a:t> to the training data and generalize poorly to the unseen testing data, resulting in worse testing performance.</a:t>
            </a:r>
            <a:endParaRPr dirty="0"/>
          </a:p>
          <a:p>
            <a:pPr marL="0" lvl="0" indent="0" algn="l" rtl="0">
              <a:spcBef>
                <a:spcPts val="1600"/>
              </a:spcBef>
              <a:spcAft>
                <a:spcPts val="1600"/>
              </a:spcAft>
              <a:buNone/>
            </a:pPr>
            <a:endParaRPr dirty="0"/>
          </a:p>
        </p:txBody>
      </p:sp>
      <p:pic>
        <p:nvPicPr>
          <p:cNvPr id="2" name="Picture 1"/>
          <p:cNvPicPr>
            <a:picLocks noChangeAspect="1"/>
          </p:cNvPicPr>
          <p:nvPr/>
        </p:nvPicPr>
        <p:blipFill>
          <a:blip r:embed="rId3"/>
          <a:stretch>
            <a:fillRect/>
          </a:stretch>
        </p:blipFill>
        <p:spPr>
          <a:xfrm>
            <a:off x="471475" y="3058789"/>
            <a:ext cx="3068738" cy="2003788"/>
          </a:xfrm>
          <a:prstGeom prst="rect">
            <a:avLst/>
          </a:prstGeom>
        </p:spPr>
      </p:pic>
      <p:pic>
        <p:nvPicPr>
          <p:cNvPr id="4" name="Picture 3"/>
          <p:cNvPicPr>
            <a:picLocks noChangeAspect="1"/>
          </p:cNvPicPr>
          <p:nvPr/>
        </p:nvPicPr>
        <p:blipFill>
          <a:blip r:embed="rId4"/>
          <a:stretch>
            <a:fillRect/>
          </a:stretch>
        </p:blipFill>
        <p:spPr>
          <a:xfrm>
            <a:off x="661586" y="990510"/>
            <a:ext cx="2688516" cy="1785058"/>
          </a:xfrm>
          <a:prstGeom prst="rect">
            <a:avLst/>
          </a:prstGeom>
        </p:spPr>
      </p:pic>
      <p:pic>
        <p:nvPicPr>
          <p:cNvPr id="5" name="Picture 4"/>
          <p:cNvPicPr>
            <a:picLocks noChangeAspect="1"/>
          </p:cNvPicPr>
          <p:nvPr/>
        </p:nvPicPr>
        <p:blipFill>
          <a:blip r:embed="rId5"/>
          <a:stretch>
            <a:fillRect/>
          </a:stretch>
        </p:blipFill>
        <p:spPr>
          <a:xfrm>
            <a:off x="853565" y="2839260"/>
            <a:ext cx="2514650" cy="15583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Show the matching cost comparison plot between SSD/SAD/MCCNN</a:t>
            </a:r>
            <a:endParaRPr b="1"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b="1" dirty="0"/>
          </a:p>
        </p:txBody>
      </p:sp>
      <p:sp>
        <p:nvSpPr>
          <p:cNvPr id="165" name="Google Shape;165;p31"/>
          <p:cNvSpPr txBox="1">
            <a:spLocks noGrp="1"/>
          </p:cNvSpPr>
          <p:nvPr>
            <p:ph type="body" idx="2"/>
          </p:nvPr>
        </p:nvSpPr>
        <p:spPr>
          <a:xfrm>
            <a:off x="4840492" y="268842"/>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Based on the matching cost comparison plot, how are SSD, SAD, and MC-CNN different? Can you think of a scenario where matching with MC-CNN would be </a:t>
            </a:r>
            <a:r>
              <a:rPr lang="en" b="1" dirty="0" err="1"/>
              <a:t>prefered</a:t>
            </a:r>
            <a:r>
              <a:rPr lang="en" b="1" dirty="0"/>
              <a:t> over SSD/SAD?</a:t>
            </a:r>
            <a:endParaRPr b="1" dirty="0"/>
          </a:p>
          <a:p>
            <a:pPr marL="0" lvl="0" indent="0" algn="l" rtl="0">
              <a:spcBef>
                <a:spcPts val="1600"/>
              </a:spcBef>
              <a:spcAft>
                <a:spcPts val="0"/>
              </a:spcAft>
              <a:buNone/>
            </a:pPr>
            <a:r>
              <a:rPr lang="en-US" dirty="0" smtClean="0"/>
              <a:t>SSD and SAD both hav</a:t>
            </a:r>
            <a:r>
              <a:rPr lang="en-US" dirty="0" smtClean="0"/>
              <a:t>e more stable-looking trends that lead the a single pointed minima and not many other local minima. MC-CNN, on the other hand, is very jagged and erratic and has many local minima, although the global minima is still very clear. MC-CNN could be preferred when you need a clear single minima point, such as when there is pattern. While there are more local minima in MC-CNN, the overall disparity is still higher than SSD and SAD with just a single point going much lower (the matching point), leading me to believe it is more robust.</a:t>
            </a:r>
            <a:endParaRPr dirty="0"/>
          </a:p>
          <a:p>
            <a:pPr marL="0" lvl="0" indent="0" algn="l" rtl="0">
              <a:spcBef>
                <a:spcPts val="1600"/>
              </a:spcBef>
              <a:spcAft>
                <a:spcPts val="1600"/>
              </a:spcAft>
              <a:buNone/>
            </a:pPr>
            <a:endParaRPr dirty="0"/>
          </a:p>
        </p:txBody>
      </p:sp>
      <p:pic>
        <p:nvPicPr>
          <p:cNvPr id="2" name="Picture 1"/>
          <p:cNvPicPr>
            <a:picLocks noChangeAspect="1"/>
          </p:cNvPicPr>
          <p:nvPr/>
        </p:nvPicPr>
        <p:blipFill>
          <a:blip r:embed="rId3"/>
          <a:stretch>
            <a:fillRect/>
          </a:stretch>
        </p:blipFill>
        <p:spPr>
          <a:xfrm>
            <a:off x="210393" y="2063469"/>
            <a:ext cx="4462586" cy="1712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Part 1</a:t>
            </a:r>
            <a:endParaRPr/>
          </a:p>
        </p:txBody>
      </p:sp>
      <p:sp>
        <p:nvSpPr>
          <p:cNvPr id="61" name="Google Shape;61;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Show the disparity map comparison between SAD and MCCNN </a:t>
            </a:r>
            <a:endParaRPr b="1" dirty="0"/>
          </a:p>
          <a:p>
            <a:pPr marL="0" lvl="0" indent="0" algn="l" rtl="0">
              <a:spcBef>
                <a:spcPts val="1600"/>
              </a:spcBef>
              <a:spcAft>
                <a:spcPts val="0"/>
              </a:spcAft>
              <a:buNone/>
            </a:pPr>
            <a:r>
              <a:rPr lang="en-US" dirty="0" smtClean="0"/>
              <a:t>SAD Disparity		MCCNN</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b="1" dirty="0"/>
          </a:p>
        </p:txBody>
      </p:sp>
      <p:sp>
        <p:nvSpPr>
          <p:cNvPr id="171" name="Google Shape;171;p32"/>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Qualitatively, between SAD and MCCNN, which disparity map do you think looks better? Explain your reasoning.</a:t>
            </a:r>
            <a:endParaRPr b="1" dirty="0"/>
          </a:p>
          <a:p>
            <a:pPr marL="0" lvl="0" indent="0" algn="l" rtl="0">
              <a:spcBef>
                <a:spcPts val="1600"/>
              </a:spcBef>
              <a:spcAft>
                <a:spcPts val="0"/>
              </a:spcAft>
              <a:buNone/>
            </a:pPr>
            <a:r>
              <a:rPr lang="en-US" dirty="0" smtClean="0"/>
              <a:t>I think that MCCNN looks better because it is less blotchy, although it is more spotty, making it look more defined like a bicycle even with the spotted noisiness. </a:t>
            </a:r>
            <a:r>
              <a:rPr lang="en-US" dirty="0" smtClean="0"/>
              <a:t>Also, from intuition of the true image itself and qualitative comparison to the ground truth disparity, it looks more accurate such that disparity values are more closely correlated with depth (higher disparity correlated with closer to camera), whereas the SAD disparity map (left) has random red blotched on the top and bottom.</a:t>
            </a:r>
            <a:endParaRPr dirty="0"/>
          </a:p>
          <a:p>
            <a:pPr marL="0" lvl="0" indent="0" algn="l" rtl="0">
              <a:spcBef>
                <a:spcPts val="1600"/>
              </a:spcBef>
              <a:spcAft>
                <a:spcPts val="1600"/>
              </a:spcAft>
              <a:buNone/>
            </a:pPr>
            <a:endParaRPr dirty="0"/>
          </a:p>
        </p:txBody>
      </p:sp>
      <p:pic>
        <p:nvPicPr>
          <p:cNvPr id="3" name="Picture 2"/>
          <p:cNvPicPr>
            <a:picLocks noChangeAspect="1"/>
          </p:cNvPicPr>
          <p:nvPr/>
        </p:nvPicPr>
        <p:blipFill>
          <a:blip r:embed="rId3"/>
          <a:stretch>
            <a:fillRect/>
          </a:stretch>
        </p:blipFill>
        <p:spPr>
          <a:xfrm>
            <a:off x="174172" y="2016951"/>
            <a:ext cx="4519127" cy="151390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Show the quantitative evaluation between SAD and MCCNN (average error, etc.)</a:t>
            </a:r>
            <a:endParaRPr b="1"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b="1" dirty="0"/>
          </a:p>
        </p:txBody>
      </p:sp>
      <p:sp>
        <p:nvSpPr>
          <p:cNvPr id="177" name="Google Shape;177;p33"/>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Quantitatively, between SAD and MCCNN, which one achieve better score on the metrics? Why do you think that's the case?</a:t>
            </a:r>
            <a:endParaRPr b="1" dirty="0"/>
          </a:p>
          <a:p>
            <a:pPr marL="0" lvl="0" indent="0" algn="l" rtl="0">
              <a:spcBef>
                <a:spcPts val="1600"/>
              </a:spcBef>
              <a:spcAft>
                <a:spcPts val="0"/>
              </a:spcAft>
              <a:buNone/>
            </a:pPr>
            <a:r>
              <a:rPr lang="en-US" dirty="0" smtClean="0"/>
              <a:t>MCCNN achieved better scores across the board. I think this is because it excelled in areas of the image a disparity error profile could show multiple low local minima, because as we saw earlier, the MCCNN disparity error profile had a higher overall disparity with a singular very low point of disparity (the matched region).</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2" name="Picture 1"/>
          <p:cNvPicPr>
            <a:picLocks noChangeAspect="1"/>
          </p:cNvPicPr>
          <p:nvPr/>
        </p:nvPicPr>
        <p:blipFill>
          <a:blip r:embed="rId3"/>
          <a:stretch>
            <a:fillRect/>
          </a:stretch>
        </p:blipFill>
        <p:spPr>
          <a:xfrm>
            <a:off x="180706" y="1987105"/>
            <a:ext cx="4261887" cy="89916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 Credit</a:t>
            </a:r>
            <a:endParaRPr/>
          </a:p>
        </p:txBody>
      </p:sp>
      <p:sp>
        <p:nvSpPr>
          <p:cNvPr id="183" name="Google Shape;18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&lt;Discuss What extra credit you did and analyze it. Include Images of results as well &gt;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What is the relation between disparity map and depth? [Text/Equations/Drawing whatever you feel is relevant</a:t>
            </a:r>
            <a:r>
              <a:rPr lang="en" b="1" dirty="0" smtClean="0"/>
              <a:t>]</a:t>
            </a:r>
          </a:p>
          <a:p>
            <a:pPr marL="0" lvl="0" indent="0" algn="l" rtl="0">
              <a:spcBef>
                <a:spcPts val="1600"/>
              </a:spcBef>
              <a:spcAft>
                <a:spcPts val="1600"/>
              </a:spcAft>
              <a:buNone/>
            </a:pPr>
            <a:r>
              <a:rPr lang="en-US" dirty="0" smtClean="0"/>
              <a:t>Generally, the higher a value on a disparity map is, the closer the corresponding point in the image is to the camera. On our disparity maps, this means the warmer the color, the closer the point, and the cooler areas are farther.</a:t>
            </a:r>
            <a:endParaRPr dirty="0"/>
          </a:p>
        </p:txBody>
      </p:sp>
      <p:sp>
        <p:nvSpPr>
          <p:cNvPr id="67" name="Google Shape;67;p15"/>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Random dot stereogram image [51x51x3] + Can you judge depth by looking them?</a:t>
            </a:r>
            <a:endParaRPr b="1" dirty="0"/>
          </a:p>
          <a:p>
            <a:pPr marL="0" lvl="0" indent="0" algn="l" rtl="0">
              <a:spcBef>
                <a:spcPts val="1600"/>
              </a:spcBef>
              <a:spcAft>
                <a:spcPts val="0"/>
              </a:spcAft>
              <a:buNone/>
            </a:pPr>
            <a:r>
              <a:rPr lang="en" dirty="0"/>
              <a:t>&lt;copy plot here&gt;</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n-US" dirty="0" smtClean="0"/>
              <a:t>You cannot really judge depth just be looking at them.</a:t>
            </a:r>
            <a:endParaRPr dirty="0"/>
          </a:p>
        </p:txBody>
      </p:sp>
      <p:pic>
        <p:nvPicPr>
          <p:cNvPr id="2" name="Picture 1"/>
          <p:cNvPicPr>
            <a:picLocks noChangeAspect="1"/>
          </p:cNvPicPr>
          <p:nvPr/>
        </p:nvPicPr>
        <p:blipFill>
          <a:blip r:embed="rId3"/>
          <a:stretch>
            <a:fillRect/>
          </a:stretch>
        </p:blipFill>
        <p:spPr>
          <a:xfrm>
            <a:off x="4311600" y="1013790"/>
            <a:ext cx="4739429" cy="232575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Random dot stereogram disparity </a:t>
            </a:r>
            <a:r>
              <a:rPr lang="en" b="1" dirty="0" smtClean="0"/>
              <a:t>maps</a:t>
            </a:r>
            <a:endParaRPr b="1" dirty="0"/>
          </a:p>
        </p:txBody>
      </p:sp>
      <p:sp>
        <p:nvSpPr>
          <p:cNvPr id="73" name="Google Shape;73;p16"/>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What is the effect of increasing the block size? Explain the reasoning behind it?</a:t>
            </a:r>
            <a:endParaRPr b="1" dirty="0"/>
          </a:p>
          <a:p>
            <a:pPr marL="0" lvl="0" indent="0" algn="l" rtl="0">
              <a:spcBef>
                <a:spcPts val="1600"/>
              </a:spcBef>
              <a:spcAft>
                <a:spcPts val="1600"/>
              </a:spcAft>
              <a:buNone/>
            </a:pPr>
            <a:r>
              <a:rPr lang="en-US" dirty="0" smtClean="0"/>
              <a:t>In the case of the random dot stereogram, increasing the block size generally increases the SSD/SAD. This is because the calculate SSD and SAD methods calculate the sums of their respective disparities (absolute or squared) over the entire patch. So, if the patch increases, the overall disparity is going to increase, especially in the case of the random dot stereogram as there are a high number of differences in the center square.</a:t>
            </a:r>
            <a:endParaRPr dirty="0"/>
          </a:p>
        </p:txBody>
      </p:sp>
      <p:pic>
        <p:nvPicPr>
          <p:cNvPr id="2" name="Picture 1"/>
          <p:cNvPicPr>
            <a:picLocks noChangeAspect="1"/>
          </p:cNvPicPr>
          <p:nvPr/>
        </p:nvPicPr>
        <p:blipFill>
          <a:blip r:embed="rId3"/>
          <a:stretch>
            <a:fillRect/>
          </a:stretch>
        </p:blipFill>
        <p:spPr>
          <a:xfrm>
            <a:off x="961838" y="821635"/>
            <a:ext cx="2443960" cy="2099336"/>
          </a:xfrm>
          <a:prstGeom prst="rect">
            <a:avLst/>
          </a:prstGeom>
        </p:spPr>
      </p:pic>
      <p:pic>
        <p:nvPicPr>
          <p:cNvPr id="3" name="Picture 2"/>
          <p:cNvPicPr>
            <a:picLocks noChangeAspect="1"/>
          </p:cNvPicPr>
          <p:nvPr/>
        </p:nvPicPr>
        <p:blipFill>
          <a:blip r:embed="rId4"/>
          <a:stretch>
            <a:fillRect/>
          </a:stretch>
        </p:blipFill>
        <p:spPr>
          <a:xfrm>
            <a:off x="961838" y="2981739"/>
            <a:ext cx="2447722" cy="20444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Random dot stereogram: Why is the result poor on the left edge and not on the other edges?</a:t>
            </a:r>
            <a:endParaRPr b="1" dirty="0"/>
          </a:p>
          <a:p>
            <a:pPr marL="0" indent="0">
              <a:spcBef>
                <a:spcPts val="1600"/>
              </a:spcBef>
              <a:spcAft>
                <a:spcPts val="1600"/>
              </a:spcAft>
              <a:buNone/>
            </a:pPr>
            <a:r>
              <a:rPr lang="en-US" dirty="0" smtClean="0"/>
              <a:t>In creating the random dot stereogram, we we instructed to move “a</a:t>
            </a:r>
            <a:r>
              <a:rPr lang="en-US" dirty="0"/>
              <a:t> block around the center block in the right </a:t>
            </a:r>
            <a:r>
              <a:rPr lang="en-US" dirty="0" err="1" smtClean="0"/>
              <a:t>ima-ge</a:t>
            </a:r>
            <a:r>
              <a:rPr lang="en-US" dirty="0"/>
              <a:t> by 'disparity </a:t>
            </a:r>
            <a:r>
              <a:rPr lang="en-US" dirty="0" err="1"/>
              <a:t>val</a:t>
            </a:r>
            <a:r>
              <a:rPr lang="en-US" dirty="0"/>
              <a:t>' to the </a:t>
            </a:r>
            <a:r>
              <a:rPr lang="en-US" dirty="0" smtClean="0"/>
              <a:t>left”. The right edge was filled in with random values and the top and bottom edges are irrelevant in this implementation because we are only dealing with a horizontal shift. This mean that on the left edge, there were values that were essentially deleted completely, whereas that is not the case anywhere else.</a:t>
            </a:r>
            <a:endParaRPr lang="en-US" dirty="0"/>
          </a:p>
        </p:txBody>
      </p:sp>
      <p:sp>
        <p:nvSpPr>
          <p:cNvPr id="79" name="Google Shape;79;p17"/>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Convex error profile: Can you generalize the type of regions which will generate convex profiles</a:t>
            </a:r>
            <a:r>
              <a:rPr lang="en" b="1" dirty="0" smtClean="0"/>
              <a:t>?</a:t>
            </a:r>
          </a:p>
          <a:p>
            <a:pPr marL="0" lvl="0" indent="0" algn="l" rtl="0">
              <a:spcBef>
                <a:spcPts val="1600"/>
              </a:spcBef>
              <a:spcAft>
                <a:spcPts val="1600"/>
              </a:spcAft>
              <a:buNone/>
            </a:pPr>
            <a:r>
              <a:rPr lang="en-US" dirty="0" smtClean="0"/>
              <a:t>A convex error profile will generally be generated by regions that are non-repeating or non-patterned. For example, a region with the tip of a pencil is not particularly patterned or repeated, for there is only one pencil tip and no real pattern. This is the case because a convex error profile has one “minima”, so to speak, in the disparity measurements because there is only one window in the search space that matches the patch well.</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Nonconvex error profile: Can you generalize the type of regions which will generate non-convex profiles?</a:t>
            </a:r>
            <a:endParaRPr b="1" dirty="0"/>
          </a:p>
          <a:p>
            <a:pPr marL="0" lvl="0" indent="0">
              <a:spcBef>
                <a:spcPts val="1600"/>
              </a:spcBef>
              <a:spcAft>
                <a:spcPts val="1600"/>
              </a:spcAft>
              <a:buNone/>
            </a:pPr>
            <a:r>
              <a:rPr lang="en-US" dirty="0"/>
              <a:t>A </a:t>
            </a:r>
            <a:r>
              <a:rPr lang="en-US" dirty="0" smtClean="0"/>
              <a:t>non-convex </a:t>
            </a:r>
            <a:r>
              <a:rPr lang="en-US" dirty="0"/>
              <a:t>error profile will generally be generated by regions that are </a:t>
            </a:r>
            <a:r>
              <a:rPr lang="en-US" dirty="0" smtClean="0"/>
              <a:t>repeating </a:t>
            </a:r>
            <a:r>
              <a:rPr lang="en-US" dirty="0"/>
              <a:t>or </a:t>
            </a:r>
            <a:r>
              <a:rPr lang="en-US" dirty="0" smtClean="0"/>
              <a:t>patterned</a:t>
            </a:r>
            <a:r>
              <a:rPr lang="en-US" dirty="0"/>
              <a:t>. For example, a region </a:t>
            </a:r>
            <a:r>
              <a:rPr lang="en-US" dirty="0" smtClean="0"/>
              <a:t>of a tiger’s body is </a:t>
            </a:r>
            <a:r>
              <a:rPr lang="en-US" dirty="0"/>
              <a:t>particularly patterned or repeated, for there is </a:t>
            </a:r>
            <a:r>
              <a:rPr lang="en-US" dirty="0" smtClean="0"/>
              <a:t>many similar looking stripes that form a pattern. </a:t>
            </a:r>
            <a:r>
              <a:rPr lang="en-US" dirty="0"/>
              <a:t>This is the case because a </a:t>
            </a:r>
            <a:r>
              <a:rPr lang="en-US" dirty="0" smtClean="0"/>
              <a:t>non-convex </a:t>
            </a:r>
            <a:r>
              <a:rPr lang="en-US" dirty="0"/>
              <a:t>error profile has </a:t>
            </a:r>
            <a:r>
              <a:rPr lang="en-US" dirty="0" smtClean="0"/>
              <a:t>multiple similar “minima</a:t>
            </a:r>
            <a:r>
              <a:rPr lang="en-US" dirty="0"/>
              <a:t>”, so to speak, in the disparity measurements because there </a:t>
            </a:r>
            <a:r>
              <a:rPr lang="en-US" dirty="0" smtClean="0"/>
              <a:t>are multiple windows </a:t>
            </a:r>
            <a:r>
              <a:rPr lang="en-US" dirty="0"/>
              <a:t>in the search space that matches the patch well.</a:t>
            </a:r>
          </a:p>
          <a:p>
            <a:pPr marL="0" lvl="0" indent="0" algn="l" rtl="0">
              <a:spcBef>
                <a:spcPts val="1600"/>
              </a:spcBef>
              <a:spcAft>
                <a:spcPts val="1600"/>
              </a:spcAft>
              <a:buNone/>
            </a:pPr>
            <a:endParaRPr b="1" dirty="0"/>
          </a:p>
        </p:txBody>
      </p:sp>
      <p:sp>
        <p:nvSpPr>
          <p:cNvPr id="85" name="Google Shape;85;p18"/>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t>Disparity map for Set 1 (for 3 patch sizes)</a:t>
            </a:r>
            <a:endParaRPr/>
          </a:p>
        </p:txBody>
      </p:sp>
      <p:pic>
        <p:nvPicPr>
          <p:cNvPr id="2" name="Picture 1"/>
          <p:cNvPicPr>
            <a:picLocks noChangeAspect="1"/>
          </p:cNvPicPr>
          <p:nvPr/>
        </p:nvPicPr>
        <p:blipFill>
          <a:blip r:embed="rId3"/>
          <a:stretch>
            <a:fillRect/>
          </a:stretch>
        </p:blipFill>
        <p:spPr>
          <a:xfrm>
            <a:off x="5062330" y="856525"/>
            <a:ext cx="3366052" cy="1267128"/>
          </a:xfrm>
          <a:prstGeom prst="rect">
            <a:avLst/>
          </a:prstGeom>
        </p:spPr>
      </p:pic>
      <p:pic>
        <p:nvPicPr>
          <p:cNvPr id="3" name="Picture 2"/>
          <p:cNvPicPr>
            <a:picLocks noChangeAspect="1"/>
          </p:cNvPicPr>
          <p:nvPr/>
        </p:nvPicPr>
        <p:blipFill>
          <a:blip r:embed="rId4"/>
          <a:stretch>
            <a:fillRect/>
          </a:stretch>
        </p:blipFill>
        <p:spPr>
          <a:xfrm>
            <a:off x="5251535" y="2235397"/>
            <a:ext cx="3176847" cy="1251026"/>
          </a:xfrm>
          <a:prstGeom prst="rect">
            <a:avLst/>
          </a:prstGeom>
        </p:spPr>
      </p:pic>
      <p:pic>
        <p:nvPicPr>
          <p:cNvPr id="4" name="Picture 3"/>
          <p:cNvPicPr>
            <a:picLocks noChangeAspect="1"/>
          </p:cNvPicPr>
          <p:nvPr/>
        </p:nvPicPr>
        <p:blipFill>
          <a:blip r:embed="rId5"/>
          <a:stretch>
            <a:fillRect/>
          </a:stretch>
        </p:blipFill>
        <p:spPr>
          <a:xfrm>
            <a:off x="5159263" y="3598167"/>
            <a:ext cx="3346174" cy="12247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438800"/>
            <a:ext cx="3999900" cy="43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Set 1: Can you think of an explanation as to why the backrest of the chair appears blocky?</a:t>
            </a:r>
            <a:endParaRPr b="1" dirty="0"/>
          </a:p>
          <a:p>
            <a:pPr marL="0" lvl="0" indent="0" algn="l" rtl="0">
              <a:spcBef>
                <a:spcPts val="1600"/>
              </a:spcBef>
              <a:spcAft>
                <a:spcPts val="1600"/>
              </a:spcAft>
              <a:buNone/>
            </a:pPr>
            <a:r>
              <a:rPr lang="en-US" dirty="0" smtClean="0"/>
              <a:t>By blocky, we mean that each of the 4 panels on the backrest have distinctively different disparity values from each other but have a more or less homogenous disparity value among the areas of an individual backrest, particularly when the patch size is 9x9 and 13x13. This may be because if the patch size is just wider than one panel of the backrest such that a patch centered on the right of a panel includes the same amount of dark gap as a patch centered on the left of the panel, then the disparity values will be roughly the same, creating homogeneity over a panel.</a:t>
            </a:r>
            <a:endParaRPr dirty="0"/>
          </a:p>
        </p:txBody>
      </p:sp>
      <p:sp>
        <p:nvSpPr>
          <p:cNvPr id="91" name="Google Shape;91;p19"/>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Set 4 disparity maps (only one patch size)</a:t>
            </a:r>
            <a:endParaRPr b="1"/>
          </a:p>
          <a:p>
            <a:pPr marL="0" lvl="0" indent="0" algn="l" rtl="0">
              <a:spcBef>
                <a:spcPts val="1600"/>
              </a:spcBef>
              <a:spcAft>
                <a:spcPts val="1600"/>
              </a:spcAft>
              <a:buNone/>
            </a:pPr>
            <a:r>
              <a:rPr lang="en"/>
              <a:t>&lt;Copy images here&gt;</a:t>
            </a:r>
            <a:endParaRPr/>
          </a:p>
        </p:txBody>
      </p:sp>
      <p:pic>
        <p:nvPicPr>
          <p:cNvPr id="2" name="Picture 1"/>
          <p:cNvPicPr>
            <a:picLocks noChangeAspect="1"/>
          </p:cNvPicPr>
          <p:nvPr/>
        </p:nvPicPr>
        <p:blipFill>
          <a:blip r:embed="rId3"/>
          <a:stretch>
            <a:fillRect/>
          </a:stretch>
        </p:blipFill>
        <p:spPr>
          <a:xfrm>
            <a:off x="4311600" y="866091"/>
            <a:ext cx="4578626" cy="19023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body" idx="1"/>
          </p:nvPr>
        </p:nvSpPr>
        <p:spPr>
          <a:xfrm>
            <a:off x="311700" y="438799"/>
            <a:ext cx="3999900" cy="43654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Set 3, 4: peculiar </a:t>
            </a:r>
            <a:r>
              <a:rPr lang="en" b="1" dirty="0" err="1" smtClean="0"/>
              <a:t>behaviour</a:t>
            </a:r>
            <a:r>
              <a:rPr lang="en" b="1" dirty="0" smtClean="0"/>
              <a:t> </a:t>
            </a:r>
            <a:r>
              <a:rPr lang="en" b="1" dirty="0"/>
              <a:t>of the disparity maps near right bowling pin: what do you see in input there and can you explain disparity map there?</a:t>
            </a:r>
            <a:endParaRPr b="1" dirty="0"/>
          </a:p>
          <a:p>
            <a:pPr marL="0" lvl="0" indent="0" algn="l" rtl="0">
              <a:spcBef>
                <a:spcPts val="1600"/>
              </a:spcBef>
              <a:spcAft>
                <a:spcPts val="1600"/>
              </a:spcAft>
              <a:buNone/>
            </a:pPr>
            <a:r>
              <a:rPr lang="en-US" dirty="0" smtClean="0"/>
              <a:t>The disparity maps seems to not be able to outline the head of the right bowling pin, showing a vague, deformed green blob rather than a clear head of a bowling pin. This is likely the input image shows that the bowling head pin has no distinct structures or patterns compared the the background and the bowling pin base to the right. This means that the shifted position on the bowling pin head from one image to another doesn't really show and clear disparity differences because the background is so similar to the head itself.</a:t>
            </a:r>
            <a:endParaRPr dirty="0"/>
          </a:p>
        </p:txBody>
      </p:sp>
      <p:sp>
        <p:nvSpPr>
          <p:cNvPr id="97" name="Google Shape;97;p20"/>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Set 3, 4: What was the change between set 3 and set 4? What effect did it have on the disparity? Can you generalize the reasons where disparity calculations wont </a:t>
            </a:r>
            <a:endParaRPr b="1" dirty="0"/>
          </a:p>
          <a:p>
            <a:pPr marL="0" lvl="0" indent="0" algn="l" rtl="0">
              <a:spcBef>
                <a:spcPts val="1600"/>
              </a:spcBef>
              <a:spcAft>
                <a:spcPts val="1600"/>
              </a:spcAft>
              <a:buNone/>
            </a:pPr>
            <a:r>
              <a:rPr lang="en-US" dirty="0" smtClean="0"/>
              <a:t>It looks like set 4 is a brightened version of set 3. This means that if something is whitish in set 3, it will appear as a much purer white in set 4. This resulted in the disparity map dropping to zero or near-zero on the bottom of the image and part of the bowling ball, because now the intensity in those regions is more homogeneous, as there is an intensity limit (i.e. 230 + 25 = 255 and 245 + 25 = 255).</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Set 6: Effect on block size on the stairs in disparity maps</a:t>
            </a:r>
            <a:endParaRPr b="1" dirty="0"/>
          </a:p>
          <a:p>
            <a:pPr marL="0" lvl="0" indent="0" algn="l" rtl="0">
              <a:spcBef>
                <a:spcPts val="1600"/>
              </a:spcBef>
              <a:spcAft>
                <a:spcPts val="1600"/>
              </a:spcAft>
              <a:buNone/>
            </a:pPr>
            <a:r>
              <a:rPr lang="en-US" dirty="0" smtClean="0"/>
              <a:t>It seems that a lower block size produces more clear stair-like structures in the disparity maps. This is because a smaller window allows the algorithm to identify more detailed differences among the parts of an individual stair rather than try to look at a overly-general area.</a:t>
            </a:r>
            <a:endParaRPr dirty="0"/>
          </a:p>
        </p:txBody>
      </p:sp>
      <p:sp>
        <p:nvSpPr>
          <p:cNvPr id="103" name="Google Shape;103;p21"/>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Set 6: Gradual shift in disparity values on the wall</a:t>
            </a:r>
            <a:endParaRPr b="1" dirty="0"/>
          </a:p>
          <a:p>
            <a:pPr marL="0" lvl="0" indent="0" algn="l" rtl="0">
              <a:spcBef>
                <a:spcPts val="1600"/>
              </a:spcBef>
              <a:spcAft>
                <a:spcPts val="1600"/>
              </a:spcAft>
              <a:buNone/>
            </a:pPr>
            <a:r>
              <a:rPr lang="en-US" dirty="0" smtClean="0"/>
              <a:t>We are able to see a gradual shift in disparity values on the wall because the lighting along the wall gradually shift from light to dark (left to right). This allows the algorithm to effectively localize where in a search window we can match our patch, as the intensities of any region on the wall is not going to be the same as another region to its right or left due to the change in lighting.</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7346</TotalTime>
  <Words>2691</Words>
  <Application>Microsoft Macintosh PowerPoint</Application>
  <PresentationFormat>On-screen Show (16:9)</PresentationFormat>
  <Paragraphs>93</Paragraphs>
  <Slides>22</Slides>
  <Notes>22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Arial</vt:lpstr>
      <vt:lpstr>Simple Light</vt:lpstr>
      <vt:lpstr>CS 4476 Project 4</vt:lpstr>
      <vt:lpstr>Part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Smoothing</vt:lpstr>
      <vt:lpstr>Smoothing(contd.)</vt:lpstr>
      <vt:lpstr>Part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 Credit</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4</dc:title>
  <cp:lastModifiedBy>Rathie, Ashwin G</cp:lastModifiedBy>
  <cp:revision>31</cp:revision>
  <dcterms:modified xsi:type="dcterms:W3CDTF">2019-11-05T04:33:51Z</dcterms:modified>
</cp:coreProperties>
</file>